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5"/>
    <p:sldMasterId id="2147483745" r:id="rId6"/>
    <p:sldMasterId id="2147483765" r:id="rId7"/>
    <p:sldMasterId id="2147483781" r:id="rId8"/>
    <p:sldMasterId id="2147483801" r:id="rId9"/>
    <p:sldMasterId id="2147483709" r:id="rId10"/>
    <p:sldMasterId id="2147483729" r:id="rId11"/>
  </p:sldMasterIdLst>
  <p:notesMasterIdLst>
    <p:notesMasterId r:id="rId26"/>
  </p:notesMasterIdLst>
  <p:handoutMasterIdLst>
    <p:handoutMasterId r:id="rId27"/>
  </p:handoutMasterIdLst>
  <p:sldIdLst>
    <p:sldId id="824" r:id="rId12"/>
    <p:sldId id="393" r:id="rId13"/>
    <p:sldId id="1292" r:id="rId14"/>
    <p:sldId id="2141413243" r:id="rId15"/>
    <p:sldId id="259" r:id="rId16"/>
    <p:sldId id="2141413241" r:id="rId17"/>
    <p:sldId id="1297" r:id="rId18"/>
    <p:sldId id="2141413240" r:id="rId19"/>
    <p:sldId id="442" r:id="rId20"/>
    <p:sldId id="427" r:id="rId21"/>
    <p:sldId id="433" r:id="rId22"/>
    <p:sldId id="441" r:id="rId23"/>
    <p:sldId id="440" r:id="rId24"/>
    <p:sldId id="443" r:id="rId25"/>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599">
          <p15:clr>
            <a:srgbClr val="A4A3A4"/>
          </p15:clr>
        </p15:guide>
        <p15:guide id="3" pos="2880">
          <p15:clr>
            <a:srgbClr val="A4A3A4"/>
          </p15:clr>
        </p15:guide>
        <p15:guide id="4" pos="5602" userDrawn="1">
          <p15:clr>
            <a:srgbClr val="A4A3A4"/>
          </p15:clr>
        </p15:guide>
        <p15:guide id="5" pos="158"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C64D52-4D3A-4504-9371-80D0A8258DE4}" name="Styan, Katie (Manufacturing, Newcastle)" initials="SN" userId="S::sty019@csiro.au::6b9404c1-12d4-4246-acc2-f045b2507dae" providerId="AD"/>
  <p188:author id="{0AE40059-6180-EB3D-50F5-62110DE32835}" name="Rabeau, Jim (Manufacturing, Lindfield)" initials="RL" userId="S::rab022@csiro.au::341ba57f-7712-41b2-911e-47fcec23a9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yan, Katie (Manufacturing, Newcastle)" initials="SK(N" lastIdx="21" clrIdx="0">
    <p:extLst>
      <p:ext uri="{19B8F6BF-5375-455C-9EA6-DF929625EA0E}">
        <p15:presenceInfo xmlns:p15="http://schemas.microsoft.com/office/powerpoint/2012/main" userId="S::sty019@csiro.au::6b9404c1-12d4-4246-acc2-f045b2507dae" providerId="AD"/>
      </p:ext>
    </p:extLst>
  </p:cmAuthor>
  <p:cmAuthor id="2" name="Rabeau, Jim (Manufacturing, Lindfield)" initials="RJ(L" lastIdx="13" clrIdx="1">
    <p:extLst>
      <p:ext uri="{19B8F6BF-5375-455C-9EA6-DF929625EA0E}">
        <p15:presenceInfo xmlns:p15="http://schemas.microsoft.com/office/powerpoint/2012/main" userId="S::rab022@csiro.au::341ba57f-7712-41b2-911e-47fcec23a9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E3"/>
    <a:srgbClr val="00B0F0"/>
    <a:srgbClr val="007F9B"/>
    <a:srgbClr val="00B050"/>
    <a:srgbClr val="FFC000"/>
    <a:srgbClr val="C00000"/>
    <a:srgbClr val="1A9AFF"/>
    <a:srgbClr val="001D34"/>
    <a:srgbClr val="00A9CE"/>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7F40C-CC04-5D41-B567-A98C284F4129}" v="1" dt="2024-11-25T10:20:47.9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43"/>
    <p:restoredTop sz="92517" autoAdjust="0"/>
  </p:normalViewPr>
  <p:slideViewPr>
    <p:cSldViewPr snapToGrid="0">
      <p:cViewPr varScale="1">
        <p:scale>
          <a:sx n="158" d="100"/>
          <a:sy n="158" d="100"/>
        </p:scale>
        <p:origin x="1128" y="176"/>
      </p:cViewPr>
      <p:guideLst>
        <p:guide orient="horz" pos="1620"/>
        <p:guide orient="horz" pos="599"/>
        <p:guide pos="2880"/>
        <p:guide pos="5602"/>
        <p:guide pos="158"/>
      </p:guideLst>
    </p:cSldViewPr>
  </p:slideViewPr>
  <p:notesTextViewPr>
    <p:cViewPr>
      <p:scale>
        <a:sx n="75" d="100"/>
        <a:sy n="75" d="100"/>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8/10/relationships/authors" Target="authors.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commentAuthors" Target="commentAuthors.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Master" Target="slideMasters/slideMaster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BFA697C-5849-4DDF-A6C8-08E6893940F4}" type="datetimeFigureOut">
              <a:rPr lang="en-AU" smtClean="0"/>
              <a:pPr/>
              <a:t>25/11/2024</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0992BC2-9435-4D31-AEB3-5D5877AD6447}" type="datetimeFigureOut">
              <a:rPr lang="en-AU" smtClean="0"/>
              <a:pPr/>
              <a:t>25/11/2024</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a:t>
            </a:fld>
            <a:endParaRPr lang="en-AU"/>
          </a:p>
        </p:txBody>
      </p:sp>
    </p:spTree>
    <p:extLst>
      <p:ext uri="{BB962C8B-B14F-4D97-AF65-F5344CB8AC3E}">
        <p14:creationId xmlns:p14="http://schemas.microsoft.com/office/powerpoint/2010/main" val="375930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 here for Chris to use when presenting your work (optional): </a:t>
            </a:r>
          </a:p>
          <a:p>
            <a:endParaRPr lang="en-US" dirty="0">
              <a:cs typeface="Calibri"/>
            </a:endParaRPr>
          </a:p>
          <a:p>
            <a:r>
              <a:rPr lang="en-US" dirty="0">
                <a:cs typeface="Calibri"/>
              </a:rPr>
              <a:t>The broad point here is to develop practical approaches to use Quantum Computing as a tool for computational chemistry &amp; materials science in the near-term, i.e. not developing methods that will only be practical in the far future, but focusing on what needs to be done now to make progress. Our approach is to focus on the calculation of physically relevant quantities that can be compared to experiment, and to </a:t>
            </a:r>
            <a:r>
              <a:rPr lang="en-US" dirty="0"/>
              <a:t>grow with the advances in quantum computing hardware.</a:t>
            </a:r>
            <a:endParaRPr lang="en-US" dirty="0">
              <a:cs typeface="Calibri"/>
            </a:endParaRPr>
          </a:p>
          <a:p>
            <a:endParaRPr lang="en-US" dirty="0">
              <a:cs typeface="Calibri"/>
            </a:endParaRPr>
          </a:p>
          <a:p>
            <a:r>
              <a:rPr lang="en-US" dirty="0">
                <a:cs typeface="Calibri"/>
              </a:rPr>
              <a:t>The figure on the left is a depiction of our approach to calculate the properties of strongly correlated systems in different environments (left), by embedding quantum computing within traditional HPC calculations (right).</a:t>
            </a:r>
          </a:p>
          <a:p>
            <a:endParaRPr lang="en-US" dirty="0">
              <a:cs typeface="Calibri"/>
            </a:endParaRPr>
          </a:p>
          <a:p>
            <a:r>
              <a:rPr lang="en-US" dirty="0">
                <a:cs typeface="Calibri"/>
              </a:rPr>
              <a:t>The figure on the right shows results obtained on two different IBM Quantum Computers, which demonstrate that when calculating physically relevant quantities (in this case molecular well-depth), the use of energy differences can significantly reduce the errors from noisy quantum devices</a:t>
            </a:r>
            <a:endParaRPr lang="en-US"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10</a:t>
            </a:fld>
            <a:endParaRPr lang="en-AU"/>
          </a:p>
        </p:txBody>
      </p:sp>
    </p:spTree>
    <p:extLst>
      <p:ext uri="{BB962C8B-B14F-4D97-AF65-F5344CB8AC3E}">
        <p14:creationId xmlns:p14="http://schemas.microsoft.com/office/powerpoint/2010/main" val="1019741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 here for Chris to use when presenting your work (optional): </a:t>
            </a:r>
            <a:r>
              <a:rPr lang="en-US" dirty="0" err="1"/>
              <a:t>xwf</a:t>
            </a:r>
            <a:endParaRPr lang="en-US" dirty="0"/>
          </a:p>
          <a:p>
            <a:endParaRPr lang="en-US" dirty="0"/>
          </a:p>
          <a:p>
            <a:r>
              <a:rPr lang="en-US" dirty="0"/>
              <a:t>Chris, note this one has animations! K.</a:t>
            </a:r>
          </a:p>
          <a:p>
            <a:endParaRPr lang="en-US" dirty="0">
              <a:cs typeface="Calibri"/>
            </a:endParaRPr>
          </a:p>
        </p:txBody>
      </p:sp>
      <p:sp>
        <p:nvSpPr>
          <p:cNvPr id="4" name="Slide Number Placeholder 3"/>
          <p:cNvSpPr>
            <a:spLocks noGrp="1"/>
          </p:cNvSpPr>
          <p:nvPr>
            <p:ph type="sldNum" sz="quarter" idx="5"/>
          </p:nvPr>
        </p:nvSpPr>
        <p:spPr/>
        <p:txBody>
          <a:bodyPr/>
          <a:lstStyle/>
          <a:p>
            <a:fld id="{9A496215-5E4C-414D-A8DB-C38AA7CF7C2A}" type="slidenum">
              <a:rPr lang="en-AU" smtClean="0"/>
              <a:pPr/>
              <a:t>11</a:t>
            </a:fld>
            <a:endParaRPr lang="en-AU"/>
          </a:p>
        </p:txBody>
      </p:sp>
    </p:spTree>
    <p:extLst>
      <p:ext uri="{BB962C8B-B14F-4D97-AF65-F5344CB8AC3E}">
        <p14:creationId xmlns:p14="http://schemas.microsoft.com/office/powerpoint/2010/main" val="3298327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 here for Chris to use when presenting your work (optional): </a:t>
            </a:r>
          </a:p>
          <a:p>
            <a:endParaRPr lang="en-US" dirty="0">
              <a:cs typeface="Calibri"/>
            </a:endParaRPr>
          </a:p>
          <a:p>
            <a:r>
              <a:rPr lang="en-AU" dirty="0"/>
              <a:t>Speaking notes:</a:t>
            </a:r>
            <a:br>
              <a:rPr lang="en-AU" dirty="0"/>
            </a:br>
            <a:br>
              <a:rPr lang="en-AU" dirty="0"/>
            </a:br>
            <a:r>
              <a:rPr lang="en-AU" dirty="0"/>
              <a:t>New reactors are being installed that are specifically designed for the production of high quality transition metal dichalcogenides, hexa-</a:t>
            </a:r>
            <a:r>
              <a:rPr lang="en-AU" dirty="0" err="1"/>
              <a:t>boronitride</a:t>
            </a:r>
            <a:r>
              <a:rPr lang="en-AU" dirty="0"/>
              <a:t> and graphene. Between these systems we will have the building blocks of optically active materials/semiconductors, insulators and conductors all within 2D systems. (top left)</a:t>
            </a:r>
          </a:p>
          <a:p>
            <a:endParaRPr lang="en-AU" dirty="0"/>
          </a:p>
          <a:p>
            <a:r>
              <a:rPr lang="en-AU" dirty="0"/>
              <a:t>We already have extensive experience with production of graphene at scale, these materials are useful for membranes, transparent conductors and electronics devices, we are seeking to push these 2D/quantum materials to produce new novel devices in the quantum regime (bottom left)</a:t>
            </a:r>
          </a:p>
          <a:p>
            <a:endParaRPr lang="en-AU" dirty="0"/>
          </a:p>
          <a:p>
            <a:r>
              <a:rPr lang="en-AU" dirty="0"/>
              <a:t>The electronic devices we have made with graphene are already showing themselves to be useful for producing communication devices, we have produced electrically </a:t>
            </a:r>
            <a:r>
              <a:rPr lang="en-AU" dirty="0" err="1"/>
              <a:t>tunable</a:t>
            </a:r>
            <a:r>
              <a:rPr lang="en-AU" dirty="0"/>
              <a:t> terahertz frequency devices. Silicon doesn’t work at this frequencies we are taking advantage of the unique properties of graphene to make these devices function, namely linear dispersion of </a:t>
            </a:r>
            <a:r>
              <a:rPr lang="en-AU" dirty="0" err="1"/>
              <a:t>dirac</a:t>
            </a:r>
            <a:r>
              <a:rPr lang="en-AU" dirty="0"/>
              <a:t> fermions thanks to a unique band structure – this also allows for ultrafast carrier mobilities and thus responsivity to </a:t>
            </a:r>
            <a:r>
              <a:rPr lang="en-AU" dirty="0" err="1"/>
              <a:t>teraherz</a:t>
            </a:r>
            <a:r>
              <a:rPr lang="en-AU" dirty="0"/>
              <a:t> radiation and an electrically </a:t>
            </a:r>
            <a:r>
              <a:rPr lang="en-AU" dirty="0" err="1"/>
              <a:t>tunable</a:t>
            </a:r>
            <a:r>
              <a:rPr lang="en-AU" dirty="0"/>
              <a:t> fermi level and conductivity. (middle)</a:t>
            </a:r>
          </a:p>
          <a:p>
            <a:endParaRPr lang="en-AU" dirty="0"/>
          </a:p>
          <a:p>
            <a:r>
              <a:rPr lang="en-AU" dirty="0"/>
              <a:t>We have commence assembling our TMDCS, </a:t>
            </a:r>
            <a:r>
              <a:rPr lang="en-AU" dirty="0" err="1"/>
              <a:t>hBN</a:t>
            </a:r>
            <a:r>
              <a:rPr lang="en-AU" dirty="0"/>
              <a:t> and graphene into stacked </a:t>
            </a:r>
            <a:r>
              <a:rPr lang="en-AU" dirty="0" err="1"/>
              <a:t>heteroestructures</a:t>
            </a:r>
            <a:r>
              <a:rPr lang="en-AU" dirty="0"/>
              <a:t>, aiming to replicate the effects seen in thin film systems but with enhanced non-</a:t>
            </a:r>
            <a:r>
              <a:rPr lang="en-AU" dirty="0" err="1"/>
              <a:t>linearties</a:t>
            </a:r>
            <a:r>
              <a:rPr lang="en-AU" dirty="0"/>
              <a:t> due to more quantum confinement. This gives us a plethora of opportunities to assemble functional devices and start exploring quantum effects (top right)</a:t>
            </a:r>
          </a:p>
          <a:p>
            <a:endParaRPr lang="en-AU" dirty="0"/>
          </a:p>
          <a:p>
            <a:r>
              <a:rPr lang="en-AU" dirty="0"/>
              <a:t>Finally the embodiment of this which we are most excited about at the moment is the production of polariton systems in condensed matter systems. Here we are aiming to couple an exciton in the TMDC system to a microcavity to produce polaritons. Because we are in a 2D system we can then add in conductors to tune the excitons as well as more confinement through nanofabrication with the eventual goal of producing similar results to atomic systems but in a more practical physical system where control is through electronics rather than laser systems and can be done with bigger systems and not in vacuum environments. (bottom right) </a:t>
            </a:r>
          </a:p>
          <a:p>
            <a:r>
              <a:rPr lang="en-AU" dirty="0"/>
              <a:t>The images have been supplied by collaborators at ANU in FLEET! </a:t>
            </a:r>
          </a:p>
          <a:p>
            <a:r>
              <a:rPr lang="en-AU" dirty="0"/>
              <a:t>These </a:t>
            </a:r>
            <a:r>
              <a:rPr lang="en-AU" dirty="0" err="1"/>
              <a:t>polaritronic</a:t>
            </a:r>
            <a:r>
              <a:rPr lang="en-AU" dirty="0"/>
              <a:t> systems are already proving to be useful for other areas we just recently put work up on the </a:t>
            </a:r>
            <a:r>
              <a:rPr lang="en-AU" dirty="0" err="1"/>
              <a:t>arxiv</a:t>
            </a:r>
            <a:r>
              <a:rPr lang="en-AU" dirty="0"/>
              <a:t> showing we can use these polariton systems to enhance the amount of energy extracted from solar cells (bottom middle)</a:t>
            </a:r>
          </a:p>
          <a:p>
            <a:endParaRPr lang="en-US" dirty="0">
              <a:cs typeface="Calibri"/>
            </a:endParaRPr>
          </a:p>
        </p:txBody>
      </p:sp>
      <p:sp>
        <p:nvSpPr>
          <p:cNvPr id="4" name="Slide Number Placeholder 3"/>
          <p:cNvSpPr>
            <a:spLocks noGrp="1"/>
          </p:cNvSpPr>
          <p:nvPr>
            <p:ph type="sldNum" sz="quarter" idx="5"/>
          </p:nvPr>
        </p:nvSpPr>
        <p:spPr/>
        <p:txBody>
          <a:bodyPr/>
          <a:lstStyle/>
          <a:p>
            <a:fld id="{9A496215-5E4C-414D-A8DB-C38AA7CF7C2A}" type="slidenum">
              <a:rPr lang="en-AU" smtClean="0"/>
              <a:pPr/>
              <a:t>12</a:t>
            </a:fld>
            <a:endParaRPr lang="en-AU"/>
          </a:p>
        </p:txBody>
      </p:sp>
    </p:spTree>
    <p:extLst>
      <p:ext uri="{BB962C8B-B14F-4D97-AF65-F5344CB8AC3E}">
        <p14:creationId xmlns:p14="http://schemas.microsoft.com/office/powerpoint/2010/main" val="49468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notes here for Chris to use when presenting your work (optional): </a:t>
            </a:r>
          </a:p>
          <a:p>
            <a:endParaRPr lang="en-US">
              <a:cs typeface="Calibri"/>
            </a:endParaRPr>
          </a:p>
          <a:p>
            <a:r>
              <a:rPr lang="en-AU" b="0" i="0" u="none" strike="noStrike">
                <a:solidFill>
                  <a:srgbClr val="212121"/>
                </a:solidFill>
                <a:effectLst/>
                <a:latin typeface="Calibri" panose="020F0502020204030204" pitchFamily="34" charset="0"/>
              </a:rPr>
              <a:t>The main talking points are that 2D materials are good candidate materials for single photon emitters -&gt; Even more so when they are stacked (van der Waals Heterostructures) -&gt; CSIRO has current capability in building and characterising these 2D material stacks, Therefore well situated to leverage this to produce Single Photon Emitters.</a:t>
            </a:r>
          </a:p>
          <a:p>
            <a:endParaRPr lang="en-AU" b="0" i="0" u="none" strike="noStrike">
              <a:solidFill>
                <a:srgbClr val="212121"/>
              </a:solidFill>
              <a:effectLst/>
              <a:latin typeface="Calibri" panose="020F0502020204030204" pitchFamily="34" charset="0"/>
            </a:endParaRPr>
          </a:p>
          <a:p>
            <a:r>
              <a:rPr lang="en-AU" b="0" i="0" u="none" strike="noStrike">
                <a:solidFill>
                  <a:srgbClr val="212121"/>
                </a:solidFill>
                <a:effectLst/>
                <a:latin typeface="Calibri" panose="020F0502020204030204" pitchFamily="34" charset="0"/>
              </a:rPr>
              <a:t>If you could mention that we now have a good suite of 2D material/nanofabrication capability that would be fantastic ! We have the </a:t>
            </a:r>
            <a:r>
              <a:rPr lang="en-AU" b="0" i="0" u="none" strike="noStrike" err="1">
                <a:solidFill>
                  <a:srgbClr val="212121"/>
                </a:solidFill>
                <a:effectLst/>
                <a:latin typeface="Calibri" panose="020F0502020204030204" pitchFamily="34" charset="0"/>
              </a:rPr>
              <a:t>NanoFrazor</a:t>
            </a:r>
            <a:r>
              <a:rPr lang="en-AU" b="0" i="0" u="none" strike="noStrike">
                <a:solidFill>
                  <a:srgbClr val="212121"/>
                </a:solidFill>
                <a:effectLst/>
                <a:latin typeface="Calibri" panose="020F0502020204030204" pitchFamily="34" charset="0"/>
              </a:rPr>
              <a:t> lithography tool (nm resolution), nano etch, CVD system and 2D material transfer station as well as a metal evaporator coming. These tools would provide great collaboration opportunities for PhDs etc in FLEET making nano- 2D material (quantum) devices.</a:t>
            </a:r>
            <a:endParaRPr lang="en-US"/>
          </a:p>
        </p:txBody>
      </p:sp>
      <p:sp>
        <p:nvSpPr>
          <p:cNvPr id="4" name="Slide Number Placeholder 3"/>
          <p:cNvSpPr>
            <a:spLocks noGrp="1"/>
          </p:cNvSpPr>
          <p:nvPr>
            <p:ph type="sldNum" sz="quarter" idx="5"/>
          </p:nvPr>
        </p:nvSpPr>
        <p:spPr/>
        <p:txBody>
          <a:bodyPr/>
          <a:lstStyle/>
          <a:p>
            <a:fld id="{9A496215-5E4C-414D-A8DB-C38AA7CF7C2A}" type="slidenum">
              <a:rPr lang="en-AU" smtClean="0"/>
              <a:pPr/>
              <a:t>13</a:t>
            </a:fld>
            <a:endParaRPr lang="en-AU"/>
          </a:p>
        </p:txBody>
      </p:sp>
    </p:spTree>
    <p:extLst>
      <p:ext uri="{BB962C8B-B14F-4D97-AF65-F5344CB8AC3E}">
        <p14:creationId xmlns:p14="http://schemas.microsoft.com/office/powerpoint/2010/main" val="155524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notes here for Chris to use when presenting your work (optional): </a:t>
            </a:r>
          </a:p>
          <a:p>
            <a:endParaRPr lang="en-US">
              <a:cs typeface="Calibri"/>
            </a:endParaRPr>
          </a:p>
        </p:txBody>
      </p:sp>
      <p:sp>
        <p:nvSpPr>
          <p:cNvPr id="4" name="Slide Number Placeholder 3"/>
          <p:cNvSpPr>
            <a:spLocks noGrp="1"/>
          </p:cNvSpPr>
          <p:nvPr>
            <p:ph type="sldNum" sz="quarter" idx="5"/>
          </p:nvPr>
        </p:nvSpPr>
        <p:spPr/>
        <p:txBody>
          <a:bodyPr/>
          <a:lstStyle/>
          <a:p>
            <a:fld id="{9A496215-5E4C-414D-A8DB-C38AA7CF7C2A}" type="slidenum">
              <a:rPr lang="en-AU" smtClean="0"/>
              <a:pPr/>
              <a:t>14</a:t>
            </a:fld>
            <a:endParaRPr lang="en-AU"/>
          </a:p>
        </p:txBody>
      </p:sp>
    </p:spTree>
    <p:extLst>
      <p:ext uri="{BB962C8B-B14F-4D97-AF65-F5344CB8AC3E}">
        <p14:creationId xmlns:p14="http://schemas.microsoft.com/office/powerpoint/2010/main" val="59234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a:t>
            </a:r>
            <a:r>
              <a:rPr lang="en-AU" dirty="0" err="1"/>
              <a:t>yearinrevew_web</a:t>
            </a:r>
            <a:r>
              <a:rPr lang="en-AU" dirty="0"/>
              <a:t> (2022)</a:t>
            </a:r>
          </a:p>
          <a:p>
            <a:endParaRPr lang="en-AU" dirty="0"/>
          </a:p>
          <a:p>
            <a:r>
              <a:rPr lang="en-AU" dirty="0"/>
              <a:t>Understand you will be coming to CSIRO on Weds and Dr Marcus Zipper will give some more detail and background on the organisation but… a few words for context…</a:t>
            </a:r>
          </a:p>
        </p:txBody>
      </p:sp>
      <p:sp>
        <p:nvSpPr>
          <p:cNvPr id="4" name="Slide Number Placeholder 3"/>
          <p:cNvSpPr>
            <a:spLocks noGrp="1"/>
          </p:cNvSpPr>
          <p:nvPr>
            <p:ph type="sldNum" sz="quarter" idx="5"/>
          </p:nvPr>
        </p:nvSpPr>
        <p:spPr/>
        <p:txBody>
          <a:bodyPr/>
          <a:lstStyle/>
          <a:p>
            <a:fld id="{9A496215-5E4C-414D-A8DB-C38AA7CF7C2A}" type="slidenum">
              <a:rPr lang="en-AU" smtClean="0"/>
              <a:pPr/>
              <a:t>2</a:t>
            </a:fld>
            <a:endParaRPr lang="en-AU"/>
          </a:p>
        </p:txBody>
      </p:sp>
    </p:spTree>
    <p:extLst>
      <p:ext uri="{BB962C8B-B14F-4D97-AF65-F5344CB8AC3E}">
        <p14:creationId xmlns:p14="http://schemas.microsoft.com/office/powerpoint/2010/main" val="46604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Source: Pages 8 and 9 of CSIRO’s Annual Report 2020-21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dirty="0">
                <a:solidFill>
                  <a:srgbClr val="000000"/>
                </a:solidFill>
                <a:latin typeface="Calibri"/>
                <a:cs typeface="Calibri"/>
              </a:rPr>
              <a:t>Some example of CSIRO achievements are …</a:t>
            </a:r>
          </a:p>
          <a:p>
            <a:endParaRPr lang="en-AU" dirty="0">
              <a:solidFill>
                <a:srgbClr val="000000"/>
              </a:solidFill>
              <a:latin typeface="Calibri"/>
              <a:cs typeface="Calibri"/>
            </a:endParaRPr>
          </a:p>
          <a:p>
            <a:r>
              <a:rPr lang="en-AU" dirty="0">
                <a:solidFill>
                  <a:srgbClr val="000000"/>
                </a:solidFill>
                <a:latin typeface="Gotham Light"/>
              </a:rPr>
              <a:t>More broadly, we have </a:t>
            </a:r>
            <a:r>
              <a:rPr lang="en-AU" sz="1200" b="0" i="0" u="none" strike="noStrike" baseline="0" dirty="0">
                <a:solidFill>
                  <a:srgbClr val="000000"/>
                </a:solidFill>
                <a:latin typeface="Gotham Light"/>
              </a:rPr>
              <a:t>identified 6 challenges as the areas of greatest importance to Australians. We solve these challenges through our portfolio of missions. Together, the challenges and missions drive Australia’s recovery and resilience following recent national crises.</a:t>
            </a:r>
            <a:r>
              <a:rPr lang="en-AU" dirty="0">
                <a:solidFill>
                  <a:srgbClr val="000000"/>
                </a:solidFill>
                <a:latin typeface="Gotham Light"/>
              </a:rPr>
              <a:t> </a:t>
            </a:r>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3</a:t>
            </a:fld>
            <a:endParaRPr lang="en-AU"/>
          </a:p>
        </p:txBody>
      </p:sp>
    </p:spTree>
    <p:extLst>
      <p:ext uri="{BB962C8B-B14F-4D97-AF65-F5344CB8AC3E}">
        <p14:creationId xmlns:p14="http://schemas.microsoft.com/office/powerpoint/2010/main" val="787323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D402B-9AAC-8795-E473-9290083B6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EC216-774D-5C4D-0F55-ACD16914F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87640-72F1-8581-C43B-E38C17CC0B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36076B-691E-EBC8-DC80-5E9D25DEBD17}"/>
              </a:ext>
            </a:extLst>
          </p:cNvPr>
          <p:cNvSpPr>
            <a:spLocks noGrp="1"/>
          </p:cNvSpPr>
          <p:nvPr>
            <p:ph type="sldNum" sz="quarter" idx="10"/>
          </p:nvPr>
        </p:nvSpPr>
        <p:spPr/>
        <p:txBody>
          <a:bodyPr/>
          <a:lstStyle/>
          <a:p>
            <a:fld id="{EC2A99C6-A33C-446B-8E74-FFE6570E1E0A}" type="slidenum">
              <a:rPr lang="en-US" smtClean="0"/>
              <a:t>4</a:t>
            </a:fld>
            <a:endParaRPr lang="en-US"/>
          </a:p>
        </p:txBody>
      </p:sp>
    </p:spTree>
    <p:extLst>
      <p:ext uri="{BB962C8B-B14F-4D97-AF65-F5344CB8AC3E}">
        <p14:creationId xmlns:p14="http://schemas.microsoft.com/office/powerpoint/2010/main" val="3215411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2A99C6-A33C-446B-8E74-FFE6570E1E0A}" type="slidenum">
              <a:rPr lang="en-US" smtClean="0"/>
              <a:t>5</a:t>
            </a:fld>
            <a:endParaRPr lang="en-US"/>
          </a:p>
        </p:txBody>
      </p:sp>
    </p:spTree>
    <p:extLst>
      <p:ext uri="{BB962C8B-B14F-4D97-AF65-F5344CB8AC3E}">
        <p14:creationId xmlns:p14="http://schemas.microsoft.com/office/powerpoint/2010/main" val="46780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2A99C6-A33C-446B-8E74-FFE6570E1E0A}" type="slidenum">
              <a:rPr lang="en-US" smtClean="0"/>
              <a:t>6</a:t>
            </a:fld>
            <a:endParaRPr lang="en-US"/>
          </a:p>
        </p:txBody>
      </p:sp>
    </p:spTree>
    <p:extLst>
      <p:ext uri="{BB962C8B-B14F-4D97-AF65-F5344CB8AC3E}">
        <p14:creationId xmlns:p14="http://schemas.microsoft.com/office/powerpoint/2010/main" val="177248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p>
        </p:txBody>
      </p:sp>
      <p:sp>
        <p:nvSpPr>
          <p:cNvPr id="4" name="Slide Number Placeholder 3"/>
          <p:cNvSpPr>
            <a:spLocks noGrp="1"/>
          </p:cNvSpPr>
          <p:nvPr>
            <p:ph type="sldNum" sz="quarter" idx="5"/>
          </p:nvPr>
        </p:nvSpPr>
        <p:spPr/>
        <p:txBody>
          <a:bodyPr/>
          <a:lstStyle/>
          <a:p>
            <a:fld id="{9A496215-5E4C-414D-A8DB-C38AA7CF7C2A}" type="slidenum">
              <a:rPr lang="en-AU" smtClean="0"/>
              <a:pPr/>
              <a:t>7</a:t>
            </a:fld>
            <a:endParaRPr lang="en-AU"/>
          </a:p>
        </p:txBody>
      </p:sp>
    </p:spTree>
    <p:extLst>
      <p:ext uri="{BB962C8B-B14F-4D97-AF65-F5344CB8AC3E}">
        <p14:creationId xmlns:p14="http://schemas.microsoft.com/office/powerpoint/2010/main" val="1095174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8</a:t>
            </a:fld>
            <a:endParaRPr lang="en-AU"/>
          </a:p>
        </p:txBody>
      </p:sp>
    </p:spTree>
    <p:extLst>
      <p:ext uri="{BB962C8B-B14F-4D97-AF65-F5344CB8AC3E}">
        <p14:creationId xmlns:p14="http://schemas.microsoft.com/office/powerpoint/2010/main" val="1551588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notes here for Chris to use when presenting your work (optional): </a:t>
            </a:r>
          </a:p>
          <a:p>
            <a:endParaRPr lang="en-US">
              <a:cs typeface="Calibri"/>
            </a:endParaRPr>
          </a:p>
        </p:txBody>
      </p:sp>
      <p:sp>
        <p:nvSpPr>
          <p:cNvPr id="4" name="Slide Number Placeholder 3"/>
          <p:cNvSpPr>
            <a:spLocks noGrp="1"/>
          </p:cNvSpPr>
          <p:nvPr>
            <p:ph type="sldNum" sz="quarter" idx="5"/>
          </p:nvPr>
        </p:nvSpPr>
        <p:spPr/>
        <p:txBody>
          <a:bodyPr/>
          <a:lstStyle/>
          <a:p>
            <a:fld id="{9A496215-5E4C-414D-A8DB-C38AA7CF7C2A}" type="slidenum">
              <a:rPr lang="en-AU" smtClean="0"/>
              <a:pPr/>
              <a:t>9</a:t>
            </a:fld>
            <a:endParaRPr lang="en-AU"/>
          </a:p>
        </p:txBody>
      </p:sp>
    </p:spTree>
    <p:extLst>
      <p:ext uri="{BB962C8B-B14F-4D97-AF65-F5344CB8AC3E}">
        <p14:creationId xmlns:p14="http://schemas.microsoft.com/office/powerpoint/2010/main" val="2946923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21843299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4656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9175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1805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E16B03B6-C4D9-4B46-A461-4BD384CE34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4686523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880320"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10" name="Picture 9">
            <a:extLst>
              <a:ext uri="{FF2B5EF4-FFF2-40B4-BE49-F238E27FC236}">
                <a16:creationId xmlns:a16="http://schemas.microsoft.com/office/drawing/2014/main" id="{9CF8021B-8237-44DA-97CC-7AE087B0EF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31041153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C9FD9A8B-B204-4EC3-9CD2-BA2AD366ED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87954822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3096344"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10" name="Picture 9">
            <a:extLst>
              <a:ext uri="{FF2B5EF4-FFF2-40B4-BE49-F238E27FC236}">
                <a16:creationId xmlns:a16="http://schemas.microsoft.com/office/drawing/2014/main" id="{506C1F87-268D-4E82-9F10-8C710E20EE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17928085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5940152" y="582251"/>
            <a:ext cx="2961480"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13" name="Picture 12">
            <a:extLst>
              <a:ext uri="{FF2B5EF4-FFF2-40B4-BE49-F238E27FC236}">
                <a16:creationId xmlns:a16="http://schemas.microsoft.com/office/drawing/2014/main" id="{8E9876AC-9600-4B4D-B446-34DCB05E2B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417034130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1358576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7479627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006312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2744884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7230464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01047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1102242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0504013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6453849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6065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7212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B6B0BF06-28AD-4AE0-B95F-477AF982B2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23214653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0E9F-1680-46D9-A966-C00787EC8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3214813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4338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2631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745895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5" name="Picture 4">
            <a:extLst>
              <a:ext uri="{FF2B5EF4-FFF2-40B4-BE49-F238E27FC236}">
                <a16:creationId xmlns:a16="http://schemas.microsoft.com/office/drawing/2014/main" id="{8ED2A108-B854-40BC-AA72-4E9E7C74E58A}"/>
              </a:ext>
            </a:extLst>
          </p:cNvPr>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1120666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half horizontal image (about us only)">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0" y="2767500"/>
            <a:ext cx="9143999" cy="23760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4" name="Title 3"/>
          <p:cNvSpPr>
            <a:spLocks noGrp="1"/>
          </p:cNvSpPr>
          <p:nvPr>
            <p:ph type="title"/>
          </p:nvPr>
        </p:nvSpPr>
        <p:spPr>
          <a:xfrm>
            <a:off x="251520" y="805458"/>
            <a:ext cx="8640960" cy="639365"/>
          </a:xfrm>
        </p:spPr>
        <p:txBody>
          <a:bodyPr/>
          <a:lstStyle/>
          <a:p>
            <a:r>
              <a:rPr lang="en-US"/>
              <a:t>Click to edit Master title style</a:t>
            </a:r>
            <a:endParaRPr lang="en-AU"/>
          </a:p>
        </p:txBody>
      </p:sp>
    </p:spTree>
    <p:extLst>
      <p:ext uri="{BB962C8B-B14F-4D97-AF65-F5344CB8AC3E}">
        <p14:creationId xmlns:p14="http://schemas.microsoft.com/office/powerpoint/2010/main" val="3067800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7628AE86-1CD5-4E73-826D-CE2783C6AC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5063226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pic>
        <p:nvPicPr>
          <p:cNvPr id="7" name="Picture 6">
            <a:extLst>
              <a:ext uri="{FF2B5EF4-FFF2-40B4-BE49-F238E27FC236}">
                <a16:creationId xmlns:a16="http://schemas.microsoft.com/office/drawing/2014/main" id="{E6293303-2843-4D52-97D9-AF77676C9C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621014604"/>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98920DF2-0C7F-4A3B-9BAF-D692009CA0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pic>
        <p:nvPicPr>
          <p:cNvPr id="10" name="Picture 9">
            <a:extLst>
              <a:ext uri="{FF2B5EF4-FFF2-40B4-BE49-F238E27FC236}">
                <a16:creationId xmlns:a16="http://schemas.microsoft.com/office/drawing/2014/main" id="{302589A1-48A8-4C4C-9006-4BAA8009E45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2413687" y="413437"/>
            <a:ext cx="4316625" cy="4316625"/>
          </a:xfrm>
          <a:prstGeom prst="rect">
            <a:avLst/>
          </a:prstGeom>
        </p:spPr>
      </p:pic>
    </p:spTree>
    <p:extLst>
      <p:ext uri="{BB962C8B-B14F-4D97-AF65-F5344CB8AC3E}">
        <p14:creationId xmlns:p14="http://schemas.microsoft.com/office/powerpoint/2010/main" val="61327084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a:stretch>
            <a:fillRect/>
          </a:stretch>
        </p:blipFill>
        <p:spPr>
          <a:xfrm>
            <a:off x="8181552" y="4177358"/>
            <a:ext cx="720080" cy="720080"/>
          </a:xfrm>
          <a:prstGeom prst="rect">
            <a:avLst/>
          </a:prstGeom>
        </p:spPr>
      </p:pic>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Tree>
    <p:extLst>
      <p:ext uri="{BB962C8B-B14F-4D97-AF65-F5344CB8AC3E}">
        <p14:creationId xmlns:p14="http://schemas.microsoft.com/office/powerpoint/2010/main" val="51811049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69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11532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93266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01180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97395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55482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18358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4247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53357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76259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Tree>
    <p:extLst>
      <p:ext uri="{BB962C8B-B14F-4D97-AF65-F5344CB8AC3E}">
        <p14:creationId xmlns:p14="http://schemas.microsoft.com/office/powerpoint/2010/main" val="72904045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98274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13066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82872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5846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CA54D81D-7CFA-4E8D-924E-F049F52C1B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3464070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8" name="Picture 7">
            <a:extLst>
              <a:ext uri="{FF2B5EF4-FFF2-40B4-BE49-F238E27FC236}">
                <a16:creationId xmlns:a16="http://schemas.microsoft.com/office/drawing/2014/main" id="{DBF62FF1-8277-4CEC-A22F-7E8130E254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925956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F7785B6E-E88B-43F0-AF0F-FE873692AB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412703275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10" name="Picture 9">
            <a:extLst>
              <a:ext uri="{FF2B5EF4-FFF2-40B4-BE49-F238E27FC236}">
                <a16:creationId xmlns:a16="http://schemas.microsoft.com/office/drawing/2014/main" id="{F8FF943A-2EFE-4939-9416-AA45E8893D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389864126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10" name="Picture 9">
            <a:extLst>
              <a:ext uri="{FF2B5EF4-FFF2-40B4-BE49-F238E27FC236}">
                <a16:creationId xmlns:a16="http://schemas.microsoft.com/office/drawing/2014/main" id="{3CA196B7-7271-40B8-B951-8FDD29916E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1522745" cy="720000"/>
          </a:xfrm>
          <a:prstGeom prst="rect">
            <a:avLst/>
          </a:prstGeom>
        </p:spPr>
      </p:pic>
    </p:spTree>
    <p:extLst>
      <p:ext uri="{BB962C8B-B14F-4D97-AF65-F5344CB8AC3E}">
        <p14:creationId xmlns:p14="http://schemas.microsoft.com/office/powerpoint/2010/main" val="158527824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1746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196403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11248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58759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34817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18155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68499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8194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906382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00638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98494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986DC4BE-CEEE-431B-9F14-9C5772214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208211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142574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6984776"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5" name="Picture 4">
            <a:extLst>
              <a:ext uri="{FF2B5EF4-FFF2-40B4-BE49-F238E27FC236}">
                <a16:creationId xmlns:a16="http://schemas.microsoft.com/office/drawing/2014/main" id="{4F794113-D310-44FA-B463-B20C679AB5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1147221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E31894D-BB7F-4DA8-8D6C-C5A7A751EA4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A711503A-192E-4575-80CF-A393277570CC}"/>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219593427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pic>
        <p:nvPicPr>
          <p:cNvPr id="8" name="Graphic 7">
            <a:extLst>
              <a:ext uri="{FF2B5EF4-FFF2-40B4-BE49-F238E27FC236}">
                <a16:creationId xmlns:a16="http://schemas.microsoft.com/office/drawing/2014/main" id="{D3F349AB-7817-4CF8-9EFC-2CD503B23F0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7" name="Rectangle 6">
            <a:extLst>
              <a:ext uri="{FF2B5EF4-FFF2-40B4-BE49-F238E27FC236}">
                <a16:creationId xmlns:a16="http://schemas.microsoft.com/office/drawing/2014/main" id="{5BB22E12-9556-46D6-9897-3CA8F81E5AF4}"/>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222376629"/>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pic>
        <p:nvPicPr>
          <p:cNvPr id="10" name="Picture 9">
            <a:extLst>
              <a:ext uri="{FF2B5EF4-FFF2-40B4-BE49-F238E27FC236}">
                <a16:creationId xmlns:a16="http://schemas.microsoft.com/office/drawing/2014/main" id="{302589A1-48A8-4C4C-9006-4BAA8009E45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13687" y="413437"/>
            <a:ext cx="4316625" cy="4316625"/>
          </a:xfrm>
          <a:prstGeom prst="rect">
            <a:avLst/>
          </a:prstGeom>
        </p:spPr>
      </p:pic>
      <p:pic>
        <p:nvPicPr>
          <p:cNvPr id="7" name="Graphic 6">
            <a:extLst>
              <a:ext uri="{FF2B5EF4-FFF2-40B4-BE49-F238E27FC236}">
                <a16:creationId xmlns:a16="http://schemas.microsoft.com/office/drawing/2014/main" id="{E2EE9FCB-7566-4817-BC3E-151216DAC54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1519" y="267494"/>
            <a:ext cx="2731182" cy="684000"/>
          </a:xfrm>
          <a:prstGeom prst="rect">
            <a:avLst/>
          </a:prstGeom>
        </p:spPr>
      </p:pic>
      <p:sp>
        <p:nvSpPr>
          <p:cNvPr id="8" name="Rectangle 7">
            <a:extLst>
              <a:ext uri="{FF2B5EF4-FFF2-40B4-BE49-F238E27FC236}">
                <a16:creationId xmlns:a16="http://schemas.microsoft.com/office/drawing/2014/main" id="{67F65CF7-BE56-42AE-89A3-8632383904C9}"/>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351360208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48479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057886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28550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81506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49582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0073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323933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01407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090326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548407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527592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233249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20738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60087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69002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3E1FEB1-B064-4A02-9F41-042BA4A65F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9D8E361E-CD87-443C-800B-4A44210D567D}"/>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098406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7" name="Graphic 6">
            <a:extLst>
              <a:ext uri="{FF2B5EF4-FFF2-40B4-BE49-F238E27FC236}">
                <a16:creationId xmlns:a16="http://schemas.microsoft.com/office/drawing/2014/main" id="{2595896B-47EC-4FA1-B742-A753A24055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1DCE8BE1-B123-4F39-B7B9-5731EE8B58DC}"/>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534252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8416861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pic>
        <p:nvPicPr>
          <p:cNvPr id="8" name="Graphic 7">
            <a:extLst>
              <a:ext uri="{FF2B5EF4-FFF2-40B4-BE49-F238E27FC236}">
                <a16:creationId xmlns:a16="http://schemas.microsoft.com/office/drawing/2014/main" id="{C387BE29-1632-4D81-AE78-54533B5FB7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Tree>
    <p:extLst>
      <p:ext uri="{BB962C8B-B14F-4D97-AF65-F5344CB8AC3E}">
        <p14:creationId xmlns:p14="http://schemas.microsoft.com/office/powerpoint/2010/main" val="178486900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9" name="Graphic 8">
            <a:extLst>
              <a:ext uri="{FF2B5EF4-FFF2-40B4-BE49-F238E27FC236}">
                <a16:creationId xmlns:a16="http://schemas.microsoft.com/office/drawing/2014/main" id="{B1CABD70-4867-48FD-AC0D-DCF015F1BC3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11" name="Rectangle 10">
            <a:extLst>
              <a:ext uri="{FF2B5EF4-FFF2-40B4-BE49-F238E27FC236}">
                <a16:creationId xmlns:a16="http://schemas.microsoft.com/office/drawing/2014/main" id="{3ED3FF37-CBD0-4006-BB03-019DB869F03D}"/>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86475177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5652120" y="470994"/>
            <a:ext cx="3249512" cy="276999"/>
          </a:xfrm>
          <a:prstGeom prst="rect">
            <a:avLst/>
          </a:prstGeom>
        </p:spPr>
        <p:txBody>
          <a:bodyPr wrap="square" lIns="0" tIns="0" rIns="0" bIns="0">
            <a:spAutoFit/>
          </a:bodyPr>
          <a:lstStyle/>
          <a:p>
            <a:pPr algn="r">
              <a:lnSpc>
                <a:spcPct val="90000"/>
              </a:lnSpc>
            </a:pPr>
            <a:r>
              <a:rPr lang="en-AU" sz="1000">
                <a:solidFill>
                  <a:schemeClr val="bg1"/>
                </a:solidFill>
              </a:rPr>
              <a:t>Operated by CSIRO, Australia’s National Science Agency, </a:t>
            </a:r>
            <a:br>
              <a:rPr lang="en-AU" sz="1000">
                <a:solidFill>
                  <a:schemeClr val="bg1"/>
                </a:solidFill>
              </a:rPr>
            </a:br>
            <a:r>
              <a:rPr lang="en-AU" sz="1000">
                <a:solidFill>
                  <a:schemeClr val="bg1"/>
                </a:solidFill>
              </a:rPr>
              <a:t>on behalf of the nation</a:t>
            </a:r>
          </a:p>
        </p:txBody>
      </p:sp>
      <p:pic>
        <p:nvPicPr>
          <p:cNvPr id="8" name="Graphic 7">
            <a:extLst>
              <a:ext uri="{FF2B5EF4-FFF2-40B4-BE49-F238E27FC236}">
                <a16:creationId xmlns:a16="http://schemas.microsoft.com/office/drawing/2014/main" id="{F4E7955D-800C-4935-BA3F-A34E93CC02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20" y="267494"/>
            <a:ext cx="2731182" cy="684000"/>
          </a:xfrm>
          <a:prstGeom prst="rect">
            <a:avLst/>
          </a:prstGeom>
        </p:spPr>
      </p:pic>
    </p:spTree>
    <p:extLst>
      <p:ext uri="{BB962C8B-B14F-4D97-AF65-F5344CB8AC3E}">
        <p14:creationId xmlns:p14="http://schemas.microsoft.com/office/powerpoint/2010/main" val="174621933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463922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64751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664275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41933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9954104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548870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71321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65066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351679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0715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07835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5760640"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pic>
        <p:nvPicPr>
          <p:cNvPr id="7" name="Graphic 6">
            <a:extLst>
              <a:ext uri="{FF2B5EF4-FFF2-40B4-BE49-F238E27FC236}">
                <a16:creationId xmlns:a16="http://schemas.microsoft.com/office/drawing/2014/main" id="{E95FEBB1-2FB4-404D-B517-C1502B5932F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9" name="Rectangle 8">
            <a:extLst>
              <a:ext uri="{FF2B5EF4-FFF2-40B4-BE49-F238E27FC236}">
                <a16:creationId xmlns:a16="http://schemas.microsoft.com/office/drawing/2014/main" id="{F93F3E07-2251-45C6-9608-F9B7BC275A58}"/>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7209231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576064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pic>
        <p:nvPicPr>
          <p:cNvPr id="7" name="Graphic 6">
            <a:extLst>
              <a:ext uri="{FF2B5EF4-FFF2-40B4-BE49-F238E27FC236}">
                <a16:creationId xmlns:a16="http://schemas.microsoft.com/office/drawing/2014/main" id="{826E1E94-9471-4672-BA14-8DD18A74FB5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8" name="Rectangle 7">
            <a:extLst>
              <a:ext uri="{FF2B5EF4-FFF2-40B4-BE49-F238E27FC236}">
                <a16:creationId xmlns:a16="http://schemas.microsoft.com/office/drawing/2014/main" id="{1CBBD1A7-F5C4-41D4-8812-4A43FA84033A}"/>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6167468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3D0E9AAB-FD72-2643-BFC4-B94B291F6B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99526725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pic>
        <p:nvPicPr>
          <p:cNvPr id="10" name="Picture 9">
            <a:extLst>
              <a:ext uri="{FF2B5EF4-FFF2-40B4-BE49-F238E27FC236}">
                <a16:creationId xmlns:a16="http://schemas.microsoft.com/office/drawing/2014/main" id="{A3B9622D-F19E-432D-860A-326029CCE7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737235371"/>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E5EA4BEA-90AA-46F4-829C-BDC63E08AE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09831" y="411510"/>
            <a:ext cx="4324337" cy="4320480"/>
          </a:xfrm>
          <a:prstGeom prst="rect">
            <a:avLst/>
          </a:prstGeom>
        </p:spPr>
      </p:pic>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107891971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75278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65559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441685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981370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172253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149760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505885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9510724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2351239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6193398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53952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2943955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7753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2.emf"/><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2.emf"/><Relationship Id="rId2" Type="http://schemas.openxmlformats.org/officeDocument/2006/relationships/slideLayout" Target="../slideLayouts/slideLayout37.xml"/><Relationship Id="rId16"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4.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5.sv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4.png"/><Relationship Id="rId2" Type="http://schemas.openxmlformats.org/officeDocument/2006/relationships/slideLayout" Target="../slideLayouts/slideLayout71.xml"/><Relationship Id="rId16" Type="http://schemas.openxmlformats.org/officeDocument/2006/relationships/theme" Target="../theme/theme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image" Target="../media/image7.emf"/><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theme" Target="../theme/theme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image" Target="../media/image7.emf"/><Relationship Id="rId2" Type="http://schemas.openxmlformats.org/officeDocument/2006/relationships/slideLayout" Target="../slideLayouts/slideLayout105.xml"/><Relationship Id="rId16" Type="http://schemas.openxmlformats.org/officeDocument/2006/relationships/theme" Target="../theme/theme7.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8479813" y="4561859"/>
            <a:ext cx="442169" cy="442169"/>
          </a:xfrm>
          <a:prstGeom prst="rect">
            <a:avLst/>
          </a:prstGeom>
        </p:spPr>
      </p:pic>
    </p:spTree>
    <p:extLst>
      <p:ext uri="{BB962C8B-B14F-4D97-AF65-F5344CB8AC3E}">
        <p14:creationId xmlns:p14="http://schemas.microsoft.com/office/powerpoint/2010/main" val="4022737140"/>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701" r:id="rId3"/>
    <p:sldLayoutId id="2147483685" r:id="rId4"/>
    <p:sldLayoutId id="2147483705" r:id="rId5"/>
    <p:sldLayoutId id="2147483686" r:id="rId6"/>
    <p:sldLayoutId id="2147483687" r:id="rId7"/>
    <p:sldLayoutId id="2147483688" r:id="rId8"/>
    <p:sldLayoutId id="2147483689" r:id="rId9"/>
    <p:sldLayoutId id="2147483708" r:id="rId10"/>
    <p:sldLayoutId id="2147483690" r:id="rId11"/>
    <p:sldLayoutId id="2147483691" r:id="rId12"/>
    <p:sldLayoutId id="2147483692" r:id="rId13"/>
    <p:sldLayoutId id="2147483693" r:id="rId14"/>
    <p:sldLayoutId id="2147483694" r:id="rId15"/>
    <p:sldLayoutId id="2147483818" r:id="rId16"/>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C67DD59A-4148-4107-89BD-9ACB60B45F7F}"/>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251519" y="195486"/>
            <a:ext cx="936488" cy="442800"/>
          </a:xfrm>
          <a:prstGeom prst="rect">
            <a:avLst/>
          </a:prstGeom>
        </p:spPr>
      </p:pic>
    </p:spTree>
    <p:extLst>
      <p:ext uri="{BB962C8B-B14F-4D97-AF65-F5344CB8AC3E}">
        <p14:creationId xmlns:p14="http://schemas.microsoft.com/office/powerpoint/2010/main" val="5513334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35B5D801-8BF9-4650-9BFF-FFF9F24B1811}"/>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985494" y="4561228"/>
            <a:ext cx="936488" cy="442800"/>
          </a:xfrm>
          <a:prstGeom prst="rect">
            <a:avLst/>
          </a:prstGeom>
        </p:spPr>
      </p:pic>
    </p:spTree>
    <p:extLst>
      <p:ext uri="{BB962C8B-B14F-4D97-AF65-F5344CB8AC3E}">
        <p14:creationId xmlns:p14="http://schemas.microsoft.com/office/powerpoint/2010/main" val="383829126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88F4E070-DE66-4ABC-A8F6-3559DD6EA35B}"/>
              </a:ext>
              <a:ext uri="{C183D7F6-B498-43B3-948B-1728B52AA6E4}">
                <adec:decorative xmlns:adec="http://schemas.microsoft.com/office/drawing/2017/decorative" val="1"/>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251519" y="195486"/>
            <a:ext cx="1768081" cy="442800"/>
          </a:xfrm>
          <a:prstGeom prst="rect">
            <a:avLst/>
          </a:prstGeom>
        </p:spPr>
      </p:pic>
    </p:spTree>
    <p:extLst>
      <p:ext uri="{BB962C8B-B14F-4D97-AF65-F5344CB8AC3E}">
        <p14:creationId xmlns:p14="http://schemas.microsoft.com/office/powerpoint/2010/main" val="19049575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E48BB93D-47BD-4299-AC60-ADD2BF55C87B}"/>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153901" y="4561228"/>
            <a:ext cx="1768081" cy="442800"/>
          </a:xfrm>
          <a:prstGeom prst="rect">
            <a:avLst/>
          </a:prstGeom>
        </p:spPr>
      </p:pic>
    </p:spTree>
    <p:extLst>
      <p:ext uri="{BB962C8B-B14F-4D97-AF65-F5344CB8AC3E}">
        <p14:creationId xmlns:p14="http://schemas.microsoft.com/office/powerpoint/2010/main" val="364284643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6" name="Picture 5">
            <a:extLst>
              <a:ext uri="{FF2B5EF4-FFF2-40B4-BE49-F238E27FC236}">
                <a16:creationId xmlns:a16="http://schemas.microsoft.com/office/drawing/2014/main" id="{1D99F6DE-9351-1240-AACA-180705475965}"/>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243290" y="245070"/>
            <a:ext cx="1010317" cy="232078"/>
          </a:xfrm>
          <a:prstGeom prst="rect">
            <a:avLst/>
          </a:prstGeom>
        </p:spPr>
      </p:pic>
    </p:spTree>
    <p:extLst>
      <p:ext uri="{BB962C8B-B14F-4D97-AF65-F5344CB8AC3E}">
        <p14:creationId xmlns:p14="http://schemas.microsoft.com/office/powerpoint/2010/main" val="29684263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Picture 9">
            <a:extLst>
              <a:ext uri="{FF2B5EF4-FFF2-40B4-BE49-F238E27FC236}">
                <a16:creationId xmlns:a16="http://schemas.microsoft.com/office/drawing/2014/main" id="{5D46349F-4F50-4446-8BA9-4263776EBB91}"/>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882858" y="4709569"/>
            <a:ext cx="1010317" cy="232078"/>
          </a:xfrm>
          <a:prstGeom prst="rect">
            <a:avLst/>
          </a:prstGeom>
        </p:spPr>
      </p:pic>
    </p:spTree>
    <p:extLst>
      <p:ext uri="{BB962C8B-B14F-4D97-AF65-F5344CB8AC3E}">
        <p14:creationId xmlns:p14="http://schemas.microsoft.com/office/powerpoint/2010/main" val="23432206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02">
          <p15:clr>
            <a:srgbClr val="F26B43"/>
          </p15:clr>
        </p15:guide>
        <p15:guide id="2" orient="horz" pos="31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jim.rabeau@csiro.a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www.csiro.au/quantu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jpeg"/><Relationship Id="rId18" Type="http://schemas.openxmlformats.org/officeDocument/2006/relationships/image" Target="../media/image71.pn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notesSlide" Target="../notesSlides/notesSlide11.xml"/><Relationship Id="rId16" Type="http://schemas.openxmlformats.org/officeDocument/2006/relationships/image" Target="../media/image69.jpeg"/><Relationship Id="rId1" Type="http://schemas.openxmlformats.org/officeDocument/2006/relationships/slideLayout" Target="../slideLayouts/slideLayout10.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jpe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75.jpe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jpe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89.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jpeg"/><Relationship Id="rId7"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4.sv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hyperlink" Target="https://www.csiro.au/en/research/technology-space/quantum-technology" TargetMode="External"/><Relationship Id="rId3" Type="http://schemas.openxmlformats.org/officeDocument/2006/relationships/image" Target="../media/image16.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hyperlink" Target="https://research.csiro.au/ri/understanding-quantum-readiness-across-australian-industry-sector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notesSlide" Target="../notesSlides/notesSlide8.xml"/><Relationship Id="rId16"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pn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28EDB3-8AC4-4316-A04A-D61ACFD8E2C2}"/>
              </a:ext>
            </a:extLst>
          </p:cNvPr>
          <p:cNvSpPr/>
          <p:nvPr/>
        </p:nvSpPr>
        <p:spPr>
          <a:xfrm>
            <a:off x="0" y="-34836"/>
            <a:ext cx="9144000" cy="3572541"/>
          </a:xfrm>
          <a:prstGeom prst="rect">
            <a:avLst/>
          </a:prstGeom>
          <a:solidFill>
            <a:srgbClr val="001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a:extLst>
              <a:ext uri="{FF2B5EF4-FFF2-40B4-BE49-F238E27FC236}">
                <a16:creationId xmlns:a16="http://schemas.microsoft.com/office/drawing/2014/main" id="{5637340A-76D5-41B6-99E7-BF2BF0D7B6B0}"/>
              </a:ext>
            </a:extLst>
          </p:cNvPr>
          <p:cNvSpPr>
            <a:spLocks noGrp="1"/>
          </p:cNvSpPr>
          <p:nvPr>
            <p:ph type="subTitle" idx="1"/>
          </p:nvPr>
        </p:nvSpPr>
        <p:spPr>
          <a:xfrm>
            <a:off x="326065" y="3720938"/>
            <a:ext cx="5231220" cy="893592"/>
          </a:xfrm>
        </p:spPr>
        <p:txBody>
          <a:bodyPr vert="horz" lIns="0" tIns="0" rIns="0" bIns="0" numCol="2" rtlCol="0" anchor="t">
            <a:noAutofit/>
          </a:bodyPr>
          <a:lstStyle/>
          <a:p>
            <a:r>
              <a:rPr lang="en-AU" sz="1600" dirty="0"/>
              <a:t>November 2024</a:t>
            </a:r>
          </a:p>
          <a:p>
            <a:r>
              <a:rPr lang="en-AU" sz="1600" b="1" dirty="0"/>
              <a:t>Chris Vale (QT FSP Director)</a:t>
            </a:r>
            <a:endParaRPr lang="en-AU" sz="1600" b="1" dirty="0">
              <a:ea typeface="Calibri"/>
              <a:cs typeface="Calibri"/>
            </a:endParaRPr>
          </a:p>
          <a:p>
            <a:r>
              <a:rPr lang="en-AU" sz="1600" dirty="0">
                <a:hlinkClick r:id="rId3"/>
              </a:rPr>
              <a:t>chris.vale@csiro.au</a:t>
            </a:r>
            <a:r>
              <a:rPr lang="en-AU" sz="1600" dirty="0"/>
              <a:t> </a:t>
            </a:r>
            <a:endParaRPr lang="en-AU" sz="1600" dirty="0">
              <a:cs typeface="Calibri"/>
            </a:endParaRPr>
          </a:p>
          <a:p>
            <a:endParaRPr lang="en-AU" sz="1600" dirty="0"/>
          </a:p>
          <a:p>
            <a:endParaRPr lang="en-AU" sz="1600" dirty="0">
              <a:hlinkClick r:id="" action="ppaction://noaction"/>
            </a:endParaRPr>
          </a:p>
          <a:p>
            <a:r>
              <a:rPr lang="en-AU" sz="1600" dirty="0">
                <a:hlinkClick r:id="" action="ppaction://noaction"/>
              </a:rPr>
              <a:t>https://research.csiro.au/qt/</a:t>
            </a:r>
            <a:r>
              <a:rPr lang="en-AU" sz="1600" dirty="0"/>
              <a:t> </a:t>
            </a:r>
            <a:endParaRPr lang="en-AU" sz="1600" dirty="0">
              <a:ea typeface="Calibri"/>
              <a:cs typeface="Calibri"/>
            </a:endParaRPr>
          </a:p>
          <a:p>
            <a:r>
              <a:rPr lang="en-AU" sz="1600" dirty="0">
                <a:hlinkClick r:id="rId4"/>
              </a:rPr>
              <a:t>https://www.csiro.au/quantum</a:t>
            </a:r>
            <a:r>
              <a:rPr lang="en-AU" sz="1600" dirty="0"/>
              <a:t> </a:t>
            </a:r>
            <a:endParaRPr lang="en-AU" sz="1600" dirty="0">
              <a:cs typeface="Calibri"/>
            </a:endParaRPr>
          </a:p>
          <a:p>
            <a:endParaRPr lang="en-AU" sz="1600" dirty="0"/>
          </a:p>
        </p:txBody>
      </p:sp>
      <p:pic>
        <p:nvPicPr>
          <p:cNvPr id="1026" name="Picture 2">
            <a:extLst>
              <a:ext uri="{FF2B5EF4-FFF2-40B4-BE49-F238E27FC236}">
                <a16:creationId xmlns:a16="http://schemas.microsoft.com/office/drawing/2014/main" id="{2AD364F9-012D-4663-A943-6195F7240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66485"/>
            <a:ext cx="9144000" cy="15060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50B9B9-8D55-42E9-A786-9073D8328CAA}"/>
              </a:ext>
            </a:extLst>
          </p:cNvPr>
          <p:cNvSpPr>
            <a:spLocks noGrp="1"/>
          </p:cNvSpPr>
          <p:nvPr>
            <p:ph type="ctrTitle"/>
          </p:nvPr>
        </p:nvSpPr>
        <p:spPr>
          <a:xfrm>
            <a:off x="326065" y="725932"/>
            <a:ext cx="7930032" cy="1923981"/>
          </a:xfrm>
        </p:spPr>
        <p:txBody>
          <a:bodyPr>
            <a:normAutofit/>
          </a:bodyPr>
          <a:lstStyle/>
          <a:p>
            <a:r>
              <a:rPr lang="en-AU" b="1" dirty="0">
                <a:solidFill>
                  <a:srgbClr val="FEFFE3"/>
                </a:solidFill>
              </a:rPr>
              <a:t>Quantum Technologies at CSIRO (</a:t>
            </a:r>
            <a:r>
              <a:rPr lang="en-AU" b="1" dirty="0" err="1">
                <a:solidFill>
                  <a:srgbClr val="FEFFE3"/>
                </a:solidFill>
                <a:latin typeface="Symbol" pitchFamily="2" charset="2"/>
              </a:rPr>
              <a:t>yr</a:t>
            </a:r>
            <a:r>
              <a:rPr lang="en-AU" b="1" dirty="0">
                <a:solidFill>
                  <a:srgbClr val="FEFFE3"/>
                </a:solidFill>
              </a:rPr>
              <a:t>)</a:t>
            </a:r>
            <a:br>
              <a:rPr lang="en-AU" b="1" dirty="0">
                <a:solidFill>
                  <a:srgbClr val="FEFFE3"/>
                </a:solidFill>
              </a:rPr>
            </a:br>
            <a:br>
              <a:rPr lang="en-AU" dirty="0">
                <a:solidFill>
                  <a:srgbClr val="FEFFE3"/>
                </a:solidFill>
              </a:rPr>
            </a:br>
            <a:endParaRPr lang="en-AU" dirty="0">
              <a:solidFill>
                <a:srgbClr val="FEFFE3"/>
              </a:solidFill>
            </a:endParaRPr>
          </a:p>
        </p:txBody>
      </p:sp>
    </p:spTree>
    <p:extLst>
      <p:ext uri="{BB962C8B-B14F-4D97-AF65-F5344CB8AC3E}">
        <p14:creationId xmlns:p14="http://schemas.microsoft.com/office/powerpoint/2010/main" val="66499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61D2511-D260-4D5B-91E1-0ED184729068}"/>
              </a:ext>
            </a:extLst>
          </p:cNvPr>
          <p:cNvSpPr>
            <a:spLocks noGrp="1"/>
          </p:cNvSpPr>
          <p:nvPr>
            <p:ph type="title"/>
          </p:nvPr>
        </p:nvSpPr>
        <p:spPr>
          <a:xfrm>
            <a:off x="251520" y="94317"/>
            <a:ext cx="8640960" cy="639365"/>
          </a:xfrm>
        </p:spPr>
        <p:txBody>
          <a:bodyPr/>
          <a:lstStyle/>
          <a:p>
            <a:r>
              <a:rPr lang="en-AU" dirty="0">
                <a:solidFill>
                  <a:srgbClr val="FEFFE3"/>
                </a:solidFill>
              </a:rPr>
              <a:t>Quantum Computed Materials Chemistry</a:t>
            </a:r>
          </a:p>
        </p:txBody>
      </p:sp>
      <p:pic>
        <p:nvPicPr>
          <p:cNvPr id="2" name="Picture 1" descr="A close-up of a computer&#10;&#10;Description automatically generated">
            <a:extLst>
              <a:ext uri="{FF2B5EF4-FFF2-40B4-BE49-F238E27FC236}">
                <a16:creationId xmlns:a16="http://schemas.microsoft.com/office/drawing/2014/main" id="{8BA94721-F697-3C92-D3AD-D7B0F973DB97}"/>
              </a:ext>
            </a:extLst>
          </p:cNvPr>
          <p:cNvPicPr>
            <a:picLocks noChangeAspect="1"/>
          </p:cNvPicPr>
          <p:nvPr/>
        </p:nvPicPr>
        <p:blipFill>
          <a:blip r:embed="rId3"/>
          <a:stretch>
            <a:fillRect/>
          </a:stretch>
        </p:blipFill>
        <p:spPr>
          <a:xfrm>
            <a:off x="152400" y="1917230"/>
            <a:ext cx="4267200" cy="1565229"/>
          </a:xfrm>
          <a:prstGeom prst="rect">
            <a:avLst/>
          </a:prstGeom>
        </p:spPr>
      </p:pic>
      <p:sp>
        <p:nvSpPr>
          <p:cNvPr id="4" name="Content Placeholder 7">
            <a:extLst>
              <a:ext uri="{FF2B5EF4-FFF2-40B4-BE49-F238E27FC236}">
                <a16:creationId xmlns:a16="http://schemas.microsoft.com/office/drawing/2014/main" id="{E4B891C8-B58C-A8F2-34F2-93CFCFA43ADC}"/>
              </a:ext>
            </a:extLst>
          </p:cNvPr>
          <p:cNvSpPr txBox="1">
            <a:spLocks/>
          </p:cNvSpPr>
          <p:nvPr/>
        </p:nvSpPr>
        <p:spPr>
          <a:xfrm>
            <a:off x="4674355" y="991606"/>
            <a:ext cx="4422710" cy="3915956"/>
          </a:xfrm>
          <a:prstGeom prst="rect">
            <a:avLst/>
          </a:prstGeom>
        </p:spPr>
        <p:txBody>
          <a:bodyPr vert="horz" lIns="0" tIns="0" rIns="0" bIns="0" rtlCol="0" anchor="t">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5900" indent="-215900"/>
            <a:r>
              <a:rPr lang="en-US" sz="2000">
                <a:solidFill>
                  <a:schemeClr val="bg1"/>
                </a:solidFill>
                <a:latin typeface="Calibri"/>
                <a:cs typeface="Arial"/>
              </a:rPr>
              <a:t>Many technologically &amp; biologically important molecules &amp; materials exhibit strongly correlated electronic structure (e.g. Transitional metal </a:t>
            </a:r>
            <a:r>
              <a:rPr lang="en-US" sz="2000" err="1">
                <a:solidFill>
                  <a:schemeClr val="bg1"/>
                </a:solidFill>
                <a:latin typeface="Calibri"/>
                <a:cs typeface="Arial"/>
              </a:rPr>
              <a:t>centres</a:t>
            </a:r>
            <a:r>
              <a:rPr lang="en-US" sz="2000">
                <a:solidFill>
                  <a:schemeClr val="bg1"/>
                </a:solidFill>
                <a:latin typeface="Calibri"/>
                <a:cs typeface="Arial"/>
              </a:rPr>
              <a:t>)</a:t>
            </a:r>
            <a:endParaRPr lang="en-US" sz="2000">
              <a:solidFill>
                <a:schemeClr val="bg1"/>
              </a:solidFill>
              <a:cs typeface="Arial"/>
            </a:endParaRPr>
          </a:p>
          <a:p>
            <a:pPr marL="215900" indent="-215900"/>
            <a:endParaRPr lang="en-US" sz="2000">
              <a:solidFill>
                <a:schemeClr val="bg1"/>
              </a:solidFill>
              <a:cs typeface="Arial"/>
            </a:endParaRPr>
          </a:p>
          <a:p>
            <a:pPr marL="215900" indent="-215900"/>
            <a:r>
              <a:rPr lang="en-US" sz="2000">
                <a:solidFill>
                  <a:schemeClr val="bg1"/>
                </a:solidFill>
                <a:cs typeface="Arial"/>
              </a:rPr>
              <a:t>Traditional methods using classical HPC are either too expensive or inaccurate to address real-world problems</a:t>
            </a:r>
          </a:p>
          <a:p>
            <a:pPr marL="215900" indent="-215900"/>
            <a:endParaRPr lang="en-US" sz="2000">
              <a:solidFill>
                <a:schemeClr val="bg1"/>
              </a:solidFill>
              <a:cs typeface="Arial"/>
            </a:endParaRPr>
          </a:p>
          <a:p>
            <a:pPr marL="215900" indent="-215900"/>
            <a:endParaRPr lang="en-US" sz="2000">
              <a:solidFill>
                <a:schemeClr val="bg1"/>
              </a:solidFill>
              <a:cs typeface="Arial"/>
            </a:endParaRPr>
          </a:p>
          <a:p>
            <a:pPr marL="215900" indent="-215900"/>
            <a:endParaRPr lang="en-AU" sz="2000">
              <a:solidFill>
                <a:schemeClr val="bg1"/>
              </a:solidFill>
              <a:cs typeface="Calibri"/>
            </a:endParaRPr>
          </a:p>
        </p:txBody>
      </p:sp>
      <p:sp>
        <p:nvSpPr>
          <p:cNvPr id="3" name="Content Placeholder 7">
            <a:extLst>
              <a:ext uri="{FF2B5EF4-FFF2-40B4-BE49-F238E27FC236}">
                <a16:creationId xmlns:a16="http://schemas.microsoft.com/office/drawing/2014/main" id="{36AE6CFD-E0EE-0B1D-61B0-8B8D5D738DDE}"/>
              </a:ext>
            </a:extLst>
          </p:cNvPr>
          <p:cNvSpPr txBox="1">
            <a:spLocks/>
          </p:cNvSpPr>
          <p:nvPr/>
        </p:nvSpPr>
        <p:spPr>
          <a:xfrm>
            <a:off x="72795" y="991606"/>
            <a:ext cx="4422710" cy="3915956"/>
          </a:xfrm>
          <a:prstGeom prst="rect">
            <a:avLst/>
          </a:prstGeom>
        </p:spPr>
        <p:txBody>
          <a:bodyPr vert="horz" lIns="0" tIns="0" rIns="0" bIns="0" rtlCol="0" anchor="t">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5900" indent="-215900"/>
            <a:r>
              <a:rPr lang="en-US" sz="2000">
                <a:solidFill>
                  <a:schemeClr val="bg1"/>
                </a:solidFill>
                <a:latin typeface="Calibri"/>
                <a:cs typeface="Arial"/>
              </a:rPr>
              <a:t>Embedding Quantum Computing approaches within traditional computational chemistry workflows</a:t>
            </a:r>
            <a:endParaRPr lang="en-US" sz="2000">
              <a:solidFill>
                <a:schemeClr val="bg1"/>
              </a:solidFill>
              <a:cs typeface="Arial"/>
            </a:endParaRPr>
          </a:p>
          <a:p>
            <a:pPr marL="215900" indent="-215900"/>
            <a:endParaRPr lang="en-US" sz="2000">
              <a:solidFill>
                <a:schemeClr val="bg1"/>
              </a:solidFill>
              <a:cs typeface="Arial"/>
            </a:endParaRPr>
          </a:p>
          <a:p>
            <a:pPr marL="215900" indent="-215900"/>
            <a:endParaRPr lang="en-US" sz="2000">
              <a:solidFill>
                <a:schemeClr val="bg1"/>
              </a:solidFill>
              <a:cs typeface="Arial"/>
            </a:endParaRPr>
          </a:p>
          <a:p>
            <a:pPr marL="215900" indent="-215900"/>
            <a:endParaRPr lang="en-US" sz="2000">
              <a:solidFill>
                <a:schemeClr val="bg1"/>
              </a:solidFill>
              <a:cs typeface="Arial"/>
            </a:endParaRPr>
          </a:p>
          <a:p>
            <a:pPr marL="215900" indent="-215900"/>
            <a:endParaRPr lang="en-US" sz="2000">
              <a:solidFill>
                <a:schemeClr val="bg1"/>
              </a:solidFill>
              <a:cs typeface="Arial"/>
            </a:endParaRPr>
          </a:p>
          <a:p>
            <a:pPr marL="215900" indent="-215900"/>
            <a:endParaRPr lang="en-US" sz="2000">
              <a:solidFill>
                <a:schemeClr val="bg1"/>
              </a:solidFill>
              <a:cs typeface="Arial"/>
            </a:endParaRPr>
          </a:p>
          <a:p>
            <a:pPr marL="215900" indent="-215900"/>
            <a:r>
              <a:rPr lang="en-US" sz="2000">
                <a:solidFill>
                  <a:schemeClr val="bg1"/>
                </a:solidFill>
                <a:cs typeface="Arial"/>
              </a:rPr>
              <a:t>Benchmarking NISQ hardware, advancing practical methods towards high-precision agreement with experiment </a:t>
            </a:r>
          </a:p>
          <a:p>
            <a:pPr marL="215900" indent="-215900"/>
            <a:endParaRPr lang="en-US" sz="2000">
              <a:solidFill>
                <a:schemeClr val="bg1"/>
              </a:solidFill>
              <a:cs typeface="Arial"/>
            </a:endParaRPr>
          </a:p>
          <a:p>
            <a:pPr marL="215900" indent="-215900"/>
            <a:endParaRPr lang="en-US" sz="2000">
              <a:solidFill>
                <a:schemeClr val="bg1"/>
              </a:solidFill>
              <a:cs typeface="Arial"/>
            </a:endParaRPr>
          </a:p>
          <a:p>
            <a:pPr marL="215900" indent="-215900"/>
            <a:endParaRPr lang="en-AU" sz="2000">
              <a:solidFill>
                <a:schemeClr val="bg1"/>
              </a:solidFill>
              <a:cs typeface="Calibri"/>
            </a:endParaRPr>
          </a:p>
        </p:txBody>
      </p:sp>
      <p:pic>
        <p:nvPicPr>
          <p:cNvPr id="6" name="Picture 5" descr="A comparison of a graph&#10;&#10;Description automatically generated">
            <a:extLst>
              <a:ext uri="{FF2B5EF4-FFF2-40B4-BE49-F238E27FC236}">
                <a16:creationId xmlns:a16="http://schemas.microsoft.com/office/drawing/2014/main" id="{7E3F9407-97B9-9840-F16B-D32C017B0B11}"/>
              </a:ext>
            </a:extLst>
          </p:cNvPr>
          <p:cNvPicPr>
            <a:picLocks noChangeAspect="1"/>
          </p:cNvPicPr>
          <p:nvPr/>
        </p:nvPicPr>
        <p:blipFill>
          <a:blip r:embed="rId4"/>
          <a:stretch>
            <a:fillRect/>
          </a:stretch>
        </p:blipFill>
        <p:spPr>
          <a:xfrm>
            <a:off x="4730969" y="3799023"/>
            <a:ext cx="3698985" cy="1161669"/>
          </a:xfrm>
          <a:prstGeom prst="rect">
            <a:avLst/>
          </a:prstGeom>
        </p:spPr>
      </p:pic>
      <p:cxnSp>
        <p:nvCxnSpPr>
          <p:cNvPr id="7" name="Straight Connector 6">
            <a:extLst>
              <a:ext uri="{FF2B5EF4-FFF2-40B4-BE49-F238E27FC236}">
                <a16:creationId xmlns:a16="http://schemas.microsoft.com/office/drawing/2014/main" id="{C124B5F5-55D7-60A2-4FD4-40BDC36D0779}"/>
              </a:ext>
            </a:extLst>
          </p:cNvPr>
          <p:cNvCxnSpPr/>
          <p:nvPr/>
        </p:nvCxnSpPr>
        <p:spPr>
          <a:xfrm>
            <a:off x="4572000" y="1059582"/>
            <a:ext cx="0" cy="3744416"/>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pic>
        <p:nvPicPr>
          <p:cNvPr id="5" name="Picture 4" descr="A person taking a selfie&#10;&#10;Description automatically generated">
            <a:extLst>
              <a:ext uri="{FF2B5EF4-FFF2-40B4-BE49-F238E27FC236}">
                <a16:creationId xmlns:a16="http://schemas.microsoft.com/office/drawing/2014/main" id="{E9A8B10E-BB31-9A4A-65B2-3D5594394D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060" t="5436" b="5087"/>
          <a:stretch/>
        </p:blipFill>
        <p:spPr>
          <a:xfrm>
            <a:off x="8400270" y="0"/>
            <a:ext cx="675374" cy="828000"/>
          </a:xfrm>
          <a:prstGeom prst="rect">
            <a:avLst/>
          </a:prstGeom>
        </p:spPr>
      </p:pic>
    </p:spTree>
    <p:extLst>
      <p:ext uri="{BB962C8B-B14F-4D97-AF65-F5344CB8AC3E}">
        <p14:creationId xmlns:p14="http://schemas.microsoft.com/office/powerpoint/2010/main" val="1379909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A322925-BD05-043C-4B4D-9E9E95371FAF}"/>
              </a:ext>
            </a:extLst>
          </p:cNvPr>
          <p:cNvSpPr/>
          <p:nvPr/>
        </p:nvSpPr>
        <p:spPr>
          <a:xfrm>
            <a:off x="187686" y="904636"/>
            <a:ext cx="4121078" cy="40400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2">
            <a:extLst>
              <a:ext uri="{FF2B5EF4-FFF2-40B4-BE49-F238E27FC236}">
                <a16:creationId xmlns:a16="http://schemas.microsoft.com/office/drawing/2014/main" id="{F61D2511-D260-4D5B-91E1-0ED184729068}"/>
              </a:ext>
            </a:extLst>
          </p:cNvPr>
          <p:cNvSpPr>
            <a:spLocks noGrp="1"/>
          </p:cNvSpPr>
          <p:nvPr>
            <p:ph type="title"/>
          </p:nvPr>
        </p:nvSpPr>
        <p:spPr>
          <a:xfrm>
            <a:off x="251520" y="74712"/>
            <a:ext cx="8640960" cy="639365"/>
          </a:xfrm>
        </p:spPr>
        <p:txBody>
          <a:bodyPr/>
          <a:lstStyle/>
          <a:p>
            <a:r>
              <a:rPr lang="en-AU" dirty="0">
                <a:solidFill>
                  <a:srgbClr val="FEFFE3"/>
                </a:solidFill>
              </a:rPr>
              <a:t>Quantum Biotechnology</a:t>
            </a:r>
          </a:p>
        </p:txBody>
      </p:sp>
      <p:grpSp>
        <p:nvGrpSpPr>
          <p:cNvPr id="2" name="Group 1">
            <a:extLst>
              <a:ext uri="{FF2B5EF4-FFF2-40B4-BE49-F238E27FC236}">
                <a16:creationId xmlns:a16="http://schemas.microsoft.com/office/drawing/2014/main" id="{134577FF-D555-C988-C7F0-1A96C9D41D95}"/>
              </a:ext>
            </a:extLst>
          </p:cNvPr>
          <p:cNvGrpSpPr>
            <a:grpSpLocks noChangeAspect="1"/>
          </p:cNvGrpSpPr>
          <p:nvPr/>
        </p:nvGrpSpPr>
        <p:grpSpPr>
          <a:xfrm>
            <a:off x="187686" y="1978067"/>
            <a:ext cx="1793514" cy="2966667"/>
            <a:chOff x="3034706" y="827349"/>
            <a:chExt cx="2073837" cy="3430352"/>
          </a:xfrm>
        </p:grpSpPr>
        <p:pic>
          <p:nvPicPr>
            <p:cNvPr id="3" name="Picture 2">
              <a:extLst>
                <a:ext uri="{FF2B5EF4-FFF2-40B4-BE49-F238E27FC236}">
                  <a16:creationId xmlns:a16="http://schemas.microsoft.com/office/drawing/2014/main" id="{CD6FBC98-9167-D87E-43C6-8EBFE2D6434D}"/>
                </a:ext>
              </a:extLst>
            </p:cNvPr>
            <p:cNvPicPr>
              <a:picLocks noChangeAspect="1"/>
            </p:cNvPicPr>
            <p:nvPr/>
          </p:nvPicPr>
          <p:blipFill rotWithShape="1">
            <a:blip r:embed="rId3"/>
            <a:srcRect l="4665" t="2287" r="6704" b="3060"/>
            <a:stretch/>
          </p:blipFill>
          <p:spPr>
            <a:xfrm>
              <a:off x="3034706" y="827349"/>
              <a:ext cx="2073837" cy="3430352"/>
            </a:xfrm>
            <a:prstGeom prst="rect">
              <a:avLst/>
            </a:prstGeom>
            <a:ln>
              <a:noFill/>
            </a:ln>
            <a:effectLst/>
          </p:spPr>
        </p:pic>
        <p:cxnSp>
          <p:nvCxnSpPr>
            <p:cNvPr id="4" name="Straight Arrow Connector 3">
              <a:extLst>
                <a:ext uri="{FF2B5EF4-FFF2-40B4-BE49-F238E27FC236}">
                  <a16:creationId xmlns:a16="http://schemas.microsoft.com/office/drawing/2014/main" id="{8FC82CE6-DFDB-0DBA-2752-9F019F894755}"/>
                </a:ext>
              </a:extLst>
            </p:cNvPr>
            <p:cNvCxnSpPr>
              <a:cxnSpLocks/>
            </p:cNvCxnSpPr>
            <p:nvPr/>
          </p:nvCxnSpPr>
          <p:spPr>
            <a:xfrm flipH="1">
              <a:off x="4247964" y="935620"/>
              <a:ext cx="6201" cy="815004"/>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FE1015BD-91F5-0677-F414-6AA5A2FC8961}"/>
                </a:ext>
              </a:extLst>
            </p:cNvPr>
            <p:cNvSpPr txBox="1"/>
            <p:nvPr/>
          </p:nvSpPr>
          <p:spPr>
            <a:xfrm>
              <a:off x="4224372" y="1026854"/>
              <a:ext cx="670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a:ea typeface="+mn-ea"/>
                  <a:cs typeface="+mn-cs"/>
                </a:rPr>
                <a:t>2mm</a:t>
              </a:r>
            </a:p>
          </p:txBody>
        </p:sp>
      </p:grpSp>
      <p:pic>
        <p:nvPicPr>
          <p:cNvPr id="8" name="Picture 5">
            <a:extLst>
              <a:ext uri="{FF2B5EF4-FFF2-40B4-BE49-F238E27FC236}">
                <a16:creationId xmlns:a16="http://schemas.microsoft.com/office/drawing/2014/main" id="{B9423434-CCED-1627-59AD-02DD8BB658C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21450"/>
          <a:stretch/>
        </p:blipFill>
        <p:spPr bwMode="auto">
          <a:xfrm>
            <a:off x="1981199" y="1978067"/>
            <a:ext cx="2322201" cy="133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rapezoid 8">
            <a:extLst>
              <a:ext uri="{FF2B5EF4-FFF2-40B4-BE49-F238E27FC236}">
                <a16:creationId xmlns:a16="http://schemas.microsoft.com/office/drawing/2014/main" id="{CDD06F77-D959-9F3F-1634-940728424D37}"/>
              </a:ext>
            </a:extLst>
          </p:cNvPr>
          <p:cNvSpPr>
            <a:spLocks noChangeAspect="1"/>
          </p:cNvSpPr>
          <p:nvPr/>
        </p:nvSpPr>
        <p:spPr bwMode="auto">
          <a:xfrm rot="7978482">
            <a:off x="1613187" y="1336056"/>
            <a:ext cx="459188" cy="1284020"/>
          </a:xfrm>
          <a:prstGeom prst="trapezoid">
            <a:avLst>
              <a:gd name="adj" fmla="val 37452"/>
            </a:avLst>
          </a:prstGeom>
          <a:solidFill>
            <a:srgbClr val="00B05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107" charset="-128"/>
              <a:cs typeface="ＭＳ Ｐゴシック" pitchFamily="-107" charset="-128"/>
            </a:endParaRPr>
          </a:p>
        </p:txBody>
      </p:sp>
      <p:grpSp>
        <p:nvGrpSpPr>
          <p:cNvPr id="10" name="Group 9">
            <a:extLst>
              <a:ext uri="{FF2B5EF4-FFF2-40B4-BE49-F238E27FC236}">
                <a16:creationId xmlns:a16="http://schemas.microsoft.com/office/drawing/2014/main" id="{45670EC9-9E28-1DE4-185B-1050B98F9CE6}"/>
              </a:ext>
            </a:extLst>
          </p:cNvPr>
          <p:cNvGrpSpPr/>
          <p:nvPr/>
        </p:nvGrpSpPr>
        <p:grpSpPr>
          <a:xfrm>
            <a:off x="3508821" y="1074337"/>
            <a:ext cx="601314" cy="255910"/>
            <a:chOff x="2114064" y="4563951"/>
            <a:chExt cx="882761" cy="616419"/>
          </a:xfrm>
        </p:grpSpPr>
        <p:sp>
          <p:nvSpPr>
            <p:cNvPr id="11" name="Freeform 32">
              <a:extLst>
                <a:ext uri="{FF2B5EF4-FFF2-40B4-BE49-F238E27FC236}">
                  <a16:creationId xmlns:a16="http://schemas.microsoft.com/office/drawing/2014/main" id="{F53CE8FE-25A2-0EDF-195F-121BD497D7B9}"/>
                </a:ext>
              </a:extLst>
            </p:cNvPr>
            <p:cNvSpPr/>
            <p:nvPr/>
          </p:nvSpPr>
          <p:spPr bwMode="auto">
            <a:xfrm>
              <a:off x="2204074" y="4563951"/>
              <a:ext cx="602553" cy="616419"/>
            </a:xfrm>
            <a:custGeom>
              <a:avLst/>
              <a:gdLst>
                <a:gd name="connsiteX0" fmla="*/ 0 w 602553"/>
                <a:gd name="connsiteY0" fmla="*/ 295270 h 618220"/>
                <a:gd name="connsiteX1" fmla="*/ 47570 w 602553"/>
                <a:gd name="connsiteY1" fmla="*/ 9850 h 618220"/>
                <a:gd name="connsiteX2" fmla="*/ 105711 w 602553"/>
                <a:gd name="connsiteY2" fmla="*/ 612403 h 618220"/>
                <a:gd name="connsiteX3" fmla="*/ 158566 w 602553"/>
                <a:gd name="connsiteY3" fmla="*/ 9850 h 618220"/>
                <a:gd name="connsiteX4" fmla="*/ 211422 w 602553"/>
                <a:gd name="connsiteY4" fmla="*/ 612403 h 618220"/>
                <a:gd name="connsiteX5" fmla="*/ 274849 w 602553"/>
                <a:gd name="connsiteY5" fmla="*/ 15136 h 618220"/>
                <a:gd name="connsiteX6" fmla="*/ 327704 w 602553"/>
                <a:gd name="connsiteY6" fmla="*/ 617688 h 618220"/>
                <a:gd name="connsiteX7" fmla="*/ 380560 w 602553"/>
                <a:gd name="connsiteY7" fmla="*/ 15136 h 618220"/>
                <a:gd name="connsiteX8" fmla="*/ 428129 w 602553"/>
                <a:gd name="connsiteY8" fmla="*/ 612403 h 618220"/>
                <a:gd name="connsiteX9" fmla="*/ 480985 w 602553"/>
                <a:gd name="connsiteY9" fmla="*/ 9850 h 618220"/>
                <a:gd name="connsiteX10" fmla="*/ 533840 w 602553"/>
                <a:gd name="connsiteY10" fmla="*/ 612403 h 618220"/>
                <a:gd name="connsiteX11" fmla="*/ 602553 w 602553"/>
                <a:gd name="connsiteY11" fmla="*/ 263556 h 618220"/>
                <a:gd name="connsiteX0" fmla="*/ 0 w 602553"/>
                <a:gd name="connsiteY0" fmla="*/ 314611 h 616419"/>
                <a:gd name="connsiteX1" fmla="*/ 47570 w 602553"/>
                <a:gd name="connsiteY1" fmla="*/ 8049 h 616419"/>
                <a:gd name="connsiteX2" fmla="*/ 105711 w 602553"/>
                <a:gd name="connsiteY2" fmla="*/ 610602 h 616419"/>
                <a:gd name="connsiteX3" fmla="*/ 158566 w 602553"/>
                <a:gd name="connsiteY3" fmla="*/ 8049 h 616419"/>
                <a:gd name="connsiteX4" fmla="*/ 211422 w 602553"/>
                <a:gd name="connsiteY4" fmla="*/ 610602 h 616419"/>
                <a:gd name="connsiteX5" fmla="*/ 274849 w 602553"/>
                <a:gd name="connsiteY5" fmla="*/ 13335 h 616419"/>
                <a:gd name="connsiteX6" fmla="*/ 327704 w 602553"/>
                <a:gd name="connsiteY6" fmla="*/ 615887 h 616419"/>
                <a:gd name="connsiteX7" fmla="*/ 380560 w 602553"/>
                <a:gd name="connsiteY7" fmla="*/ 13335 h 616419"/>
                <a:gd name="connsiteX8" fmla="*/ 428129 w 602553"/>
                <a:gd name="connsiteY8" fmla="*/ 610602 h 616419"/>
                <a:gd name="connsiteX9" fmla="*/ 480985 w 602553"/>
                <a:gd name="connsiteY9" fmla="*/ 8049 h 616419"/>
                <a:gd name="connsiteX10" fmla="*/ 533840 w 602553"/>
                <a:gd name="connsiteY10" fmla="*/ 610602 h 616419"/>
                <a:gd name="connsiteX11" fmla="*/ 602553 w 602553"/>
                <a:gd name="connsiteY11" fmla="*/ 261755 h 6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553" h="616419">
                  <a:moveTo>
                    <a:pt x="0" y="314611"/>
                  </a:moveTo>
                  <a:cubicBezTo>
                    <a:pt x="14976" y="145473"/>
                    <a:pt x="29952" y="-41283"/>
                    <a:pt x="47570" y="8049"/>
                  </a:cubicBezTo>
                  <a:cubicBezTo>
                    <a:pt x="65188" y="57381"/>
                    <a:pt x="87212" y="610602"/>
                    <a:pt x="105711" y="610602"/>
                  </a:cubicBezTo>
                  <a:cubicBezTo>
                    <a:pt x="124210" y="610602"/>
                    <a:pt x="140948" y="8049"/>
                    <a:pt x="158566" y="8049"/>
                  </a:cubicBezTo>
                  <a:cubicBezTo>
                    <a:pt x="176184" y="8049"/>
                    <a:pt x="192042" y="609721"/>
                    <a:pt x="211422" y="610602"/>
                  </a:cubicBezTo>
                  <a:cubicBezTo>
                    <a:pt x="230802" y="611483"/>
                    <a:pt x="255469" y="12454"/>
                    <a:pt x="274849" y="13335"/>
                  </a:cubicBezTo>
                  <a:cubicBezTo>
                    <a:pt x="294229" y="14216"/>
                    <a:pt x="310086" y="615887"/>
                    <a:pt x="327704" y="615887"/>
                  </a:cubicBezTo>
                  <a:cubicBezTo>
                    <a:pt x="345322" y="615887"/>
                    <a:pt x="363823" y="14216"/>
                    <a:pt x="380560" y="13335"/>
                  </a:cubicBezTo>
                  <a:cubicBezTo>
                    <a:pt x="397297" y="12454"/>
                    <a:pt x="411392" y="611483"/>
                    <a:pt x="428129" y="610602"/>
                  </a:cubicBezTo>
                  <a:cubicBezTo>
                    <a:pt x="444866" y="609721"/>
                    <a:pt x="463367" y="8049"/>
                    <a:pt x="480985" y="8049"/>
                  </a:cubicBezTo>
                  <a:cubicBezTo>
                    <a:pt x="498603" y="8049"/>
                    <a:pt x="513579" y="568318"/>
                    <a:pt x="533840" y="610602"/>
                  </a:cubicBezTo>
                  <a:cubicBezTo>
                    <a:pt x="554101" y="652886"/>
                    <a:pt x="578327" y="457320"/>
                    <a:pt x="602553" y="261755"/>
                  </a:cubicBezTo>
                </a:path>
              </a:pathLst>
            </a:cu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107" charset="-128"/>
                <a:cs typeface="ＭＳ Ｐゴシック" pitchFamily="-107" charset="-128"/>
              </a:endParaRPr>
            </a:p>
          </p:txBody>
        </p:sp>
        <p:cxnSp>
          <p:nvCxnSpPr>
            <p:cNvPr id="12" name="Straight Arrow Connector 11">
              <a:extLst>
                <a:ext uri="{FF2B5EF4-FFF2-40B4-BE49-F238E27FC236}">
                  <a16:creationId xmlns:a16="http://schemas.microsoft.com/office/drawing/2014/main" id="{491577B2-002C-5069-867C-7217853B95BF}"/>
                </a:ext>
              </a:extLst>
            </p:cNvPr>
            <p:cNvCxnSpPr>
              <a:stCxn id="11" idx="11"/>
            </p:cNvCxnSpPr>
            <p:nvPr/>
          </p:nvCxnSpPr>
          <p:spPr bwMode="auto">
            <a:xfrm flipV="1">
              <a:off x="2806627" y="4824156"/>
              <a:ext cx="190198" cy="1550"/>
            </a:xfrm>
            <a:prstGeom prst="straightConnector1">
              <a:avLst/>
            </a:prstGeom>
            <a:solidFill>
              <a:schemeClr val="accent1"/>
            </a:solidFill>
            <a:ln w="28575" cap="flat" cmpd="sng" algn="ctr">
              <a:solidFill>
                <a:srgbClr val="C00000"/>
              </a:solidFill>
              <a:prstDash val="solid"/>
              <a:round/>
              <a:headEnd type="none" w="med" len="med"/>
              <a:tailEnd type="arrow"/>
            </a:ln>
            <a:effectLst/>
          </p:spPr>
        </p:cxnSp>
        <p:cxnSp>
          <p:nvCxnSpPr>
            <p:cNvPr id="14" name="Straight Connector 13">
              <a:extLst>
                <a:ext uri="{FF2B5EF4-FFF2-40B4-BE49-F238E27FC236}">
                  <a16:creationId xmlns:a16="http://schemas.microsoft.com/office/drawing/2014/main" id="{D2FBFE23-C930-6C7D-D9CE-DFF549A1401F}"/>
                </a:ext>
              </a:extLst>
            </p:cNvPr>
            <p:cNvCxnSpPr/>
            <p:nvPr/>
          </p:nvCxnSpPr>
          <p:spPr bwMode="auto">
            <a:xfrm flipH="1">
              <a:off x="2114064" y="4869160"/>
              <a:ext cx="90010" cy="0"/>
            </a:xfrm>
            <a:prstGeom prst="line">
              <a:avLst/>
            </a:prstGeom>
            <a:solidFill>
              <a:schemeClr val="accent1"/>
            </a:solidFill>
            <a:ln w="28575" cap="flat" cmpd="sng" algn="ctr">
              <a:solidFill>
                <a:srgbClr val="C00000"/>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BD587718-0E64-1ACF-9C54-AB6056E30486}"/>
              </a:ext>
            </a:extLst>
          </p:cNvPr>
          <p:cNvGrpSpPr>
            <a:grpSpLocks noChangeAspect="1"/>
          </p:cNvGrpSpPr>
          <p:nvPr/>
        </p:nvGrpSpPr>
        <p:grpSpPr>
          <a:xfrm rot="19644441">
            <a:off x="534031" y="1181445"/>
            <a:ext cx="1111382" cy="547408"/>
            <a:chOff x="680552" y="890672"/>
            <a:chExt cx="1481842" cy="729877"/>
          </a:xfrm>
        </p:grpSpPr>
        <p:grpSp>
          <p:nvGrpSpPr>
            <p:cNvPr id="16" name="Group 15">
              <a:extLst>
                <a:ext uri="{FF2B5EF4-FFF2-40B4-BE49-F238E27FC236}">
                  <a16:creationId xmlns:a16="http://schemas.microsoft.com/office/drawing/2014/main" id="{82AF38B3-98C0-FA55-6123-CABD8A55D90C}"/>
                </a:ext>
              </a:extLst>
            </p:cNvPr>
            <p:cNvGrpSpPr/>
            <p:nvPr/>
          </p:nvGrpSpPr>
          <p:grpSpPr>
            <a:xfrm rot="1944407">
              <a:off x="1360642" y="1279336"/>
              <a:ext cx="801752" cy="341213"/>
              <a:chOff x="2114064" y="4563951"/>
              <a:chExt cx="882761" cy="616419"/>
            </a:xfrm>
          </p:grpSpPr>
          <p:sp>
            <p:nvSpPr>
              <p:cNvPr id="18" name="Freeform 22">
                <a:extLst>
                  <a:ext uri="{FF2B5EF4-FFF2-40B4-BE49-F238E27FC236}">
                    <a16:creationId xmlns:a16="http://schemas.microsoft.com/office/drawing/2014/main" id="{31EEB2C1-992D-65FC-9B89-6CFB584956AB}"/>
                  </a:ext>
                </a:extLst>
              </p:cNvPr>
              <p:cNvSpPr/>
              <p:nvPr/>
            </p:nvSpPr>
            <p:spPr bwMode="auto">
              <a:xfrm>
                <a:off x="2204074" y="4563951"/>
                <a:ext cx="602553" cy="616419"/>
              </a:xfrm>
              <a:custGeom>
                <a:avLst/>
                <a:gdLst>
                  <a:gd name="connsiteX0" fmla="*/ 0 w 602553"/>
                  <a:gd name="connsiteY0" fmla="*/ 295270 h 618220"/>
                  <a:gd name="connsiteX1" fmla="*/ 47570 w 602553"/>
                  <a:gd name="connsiteY1" fmla="*/ 9850 h 618220"/>
                  <a:gd name="connsiteX2" fmla="*/ 105711 w 602553"/>
                  <a:gd name="connsiteY2" fmla="*/ 612403 h 618220"/>
                  <a:gd name="connsiteX3" fmla="*/ 158566 w 602553"/>
                  <a:gd name="connsiteY3" fmla="*/ 9850 h 618220"/>
                  <a:gd name="connsiteX4" fmla="*/ 211422 w 602553"/>
                  <a:gd name="connsiteY4" fmla="*/ 612403 h 618220"/>
                  <a:gd name="connsiteX5" fmla="*/ 274849 w 602553"/>
                  <a:gd name="connsiteY5" fmla="*/ 15136 h 618220"/>
                  <a:gd name="connsiteX6" fmla="*/ 327704 w 602553"/>
                  <a:gd name="connsiteY6" fmla="*/ 617688 h 618220"/>
                  <a:gd name="connsiteX7" fmla="*/ 380560 w 602553"/>
                  <a:gd name="connsiteY7" fmla="*/ 15136 h 618220"/>
                  <a:gd name="connsiteX8" fmla="*/ 428129 w 602553"/>
                  <a:gd name="connsiteY8" fmla="*/ 612403 h 618220"/>
                  <a:gd name="connsiteX9" fmla="*/ 480985 w 602553"/>
                  <a:gd name="connsiteY9" fmla="*/ 9850 h 618220"/>
                  <a:gd name="connsiteX10" fmla="*/ 533840 w 602553"/>
                  <a:gd name="connsiteY10" fmla="*/ 612403 h 618220"/>
                  <a:gd name="connsiteX11" fmla="*/ 602553 w 602553"/>
                  <a:gd name="connsiteY11" fmla="*/ 263556 h 618220"/>
                  <a:gd name="connsiteX0" fmla="*/ 0 w 602553"/>
                  <a:gd name="connsiteY0" fmla="*/ 314611 h 616419"/>
                  <a:gd name="connsiteX1" fmla="*/ 47570 w 602553"/>
                  <a:gd name="connsiteY1" fmla="*/ 8049 h 616419"/>
                  <a:gd name="connsiteX2" fmla="*/ 105711 w 602553"/>
                  <a:gd name="connsiteY2" fmla="*/ 610602 h 616419"/>
                  <a:gd name="connsiteX3" fmla="*/ 158566 w 602553"/>
                  <a:gd name="connsiteY3" fmla="*/ 8049 h 616419"/>
                  <a:gd name="connsiteX4" fmla="*/ 211422 w 602553"/>
                  <a:gd name="connsiteY4" fmla="*/ 610602 h 616419"/>
                  <a:gd name="connsiteX5" fmla="*/ 274849 w 602553"/>
                  <a:gd name="connsiteY5" fmla="*/ 13335 h 616419"/>
                  <a:gd name="connsiteX6" fmla="*/ 327704 w 602553"/>
                  <a:gd name="connsiteY6" fmla="*/ 615887 h 616419"/>
                  <a:gd name="connsiteX7" fmla="*/ 380560 w 602553"/>
                  <a:gd name="connsiteY7" fmla="*/ 13335 h 616419"/>
                  <a:gd name="connsiteX8" fmla="*/ 428129 w 602553"/>
                  <a:gd name="connsiteY8" fmla="*/ 610602 h 616419"/>
                  <a:gd name="connsiteX9" fmla="*/ 480985 w 602553"/>
                  <a:gd name="connsiteY9" fmla="*/ 8049 h 616419"/>
                  <a:gd name="connsiteX10" fmla="*/ 533840 w 602553"/>
                  <a:gd name="connsiteY10" fmla="*/ 610602 h 616419"/>
                  <a:gd name="connsiteX11" fmla="*/ 602553 w 602553"/>
                  <a:gd name="connsiteY11" fmla="*/ 261755 h 6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553" h="616419">
                    <a:moveTo>
                      <a:pt x="0" y="314611"/>
                    </a:moveTo>
                    <a:cubicBezTo>
                      <a:pt x="14976" y="145473"/>
                      <a:pt x="29952" y="-41283"/>
                      <a:pt x="47570" y="8049"/>
                    </a:cubicBezTo>
                    <a:cubicBezTo>
                      <a:pt x="65188" y="57381"/>
                      <a:pt x="87212" y="610602"/>
                      <a:pt x="105711" y="610602"/>
                    </a:cubicBezTo>
                    <a:cubicBezTo>
                      <a:pt x="124210" y="610602"/>
                      <a:pt x="140948" y="8049"/>
                      <a:pt x="158566" y="8049"/>
                    </a:cubicBezTo>
                    <a:cubicBezTo>
                      <a:pt x="176184" y="8049"/>
                      <a:pt x="192042" y="609721"/>
                      <a:pt x="211422" y="610602"/>
                    </a:cubicBezTo>
                    <a:cubicBezTo>
                      <a:pt x="230802" y="611483"/>
                      <a:pt x="255469" y="12454"/>
                      <a:pt x="274849" y="13335"/>
                    </a:cubicBezTo>
                    <a:cubicBezTo>
                      <a:pt x="294229" y="14216"/>
                      <a:pt x="310086" y="615887"/>
                      <a:pt x="327704" y="615887"/>
                    </a:cubicBezTo>
                    <a:cubicBezTo>
                      <a:pt x="345322" y="615887"/>
                      <a:pt x="363823" y="14216"/>
                      <a:pt x="380560" y="13335"/>
                    </a:cubicBezTo>
                    <a:cubicBezTo>
                      <a:pt x="397297" y="12454"/>
                      <a:pt x="411392" y="611483"/>
                      <a:pt x="428129" y="610602"/>
                    </a:cubicBezTo>
                    <a:cubicBezTo>
                      <a:pt x="444866" y="609721"/>
                      <a:pt x="463367" y="8049"/>
                      <a:pt x="480985" y="8049"/>
                    </a:cubicBezTo>
                    <a:cubicBezTo>
                      <a:pt x="498603" y="8049"/>
                      <a:pt x="513579" y="568318"/>
                      <a:pt x="533840" y="610602"/>
                    </a:cubicBezTo>
                    <a:cubicBezTo>
                      <a:pt x="554101" y="652886"/>
                      <a:pt x="578327" y="457320"/>
                      <a:pt x="602553" y="261755"/>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107" charset="-128"/>
                  <a:cs typeface="ＭＳ Ｐゴシック" pitchFamily="-107" charset="-128"/>
                </a:endParaRPr>
              </a:p>
            </p:txBody>
          </p:sp>
          <p:cxnSp>
            <p:nvCxnSpPr>
              <p:cNvPr id="19" name="Straight Arrow Connector 18">
                <a:extLst>
                  <a:ext uri="{FF2B5EF4-FFF2-40B4-BE49-F238E27FC236}">
                    <a16:creationId xmlns:a16="http://schemas.microsoft.com/office/drawing/2014/main" id="{40747E2C-AE93-DF30-72B9-F2B8F30A934D}"/>
                  </a:ext>
                </a:extLst>
              </p:cNvPr>
              <p:cNvCxnSpPr>
                <a:cxnSpLocks/>
                <a:stCxn id="18" idx="11"/>
              </p:cNvCxnSpPr>
              <p:nvPr/>
            </p:nvCxnSpPr>
            <p:spPr bwMode="auto">
              <a:xfrm flipV="1">
                <a:off x="2806627" y="4824156"/>
                <a:ext cx="190198" cy="1550"/>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cxnSp>
            <p:nvCxnSpPr>
              <p:cNvPr id="20" name="Straight Connector 19">
                <a:extLst>
                  <a:ext uri="{FF2B5EF4-FFF2-40B4-BE49-F238E27FC236}">
                    <a16:creationId xmlns:a16="http://schemas.microsoft.com/office/drawing/2014/main" id="{7773309E-B0DE-AA10-C868-41BD3A38DE44}"/>
                  </a:ext>
                </a:extLst>
              </p:cNvPr>
              <p:cNvCxnSpPr/>
              <p:nvPr/>
            </p:nvCxnSpPr>
            <p:spPr bwMode="auto">
              <a:xfrm flipH="1">
                <a:off x="2114064" y="4869160"/>
                <a:ext cx="90010" cy="0"/>
              </a:xfrm>
              <a:prstGeom prst="line">
                <a:avLst/>
              </a:prstGeom>
              <a:solidFill>
                <a:schemeClr val="accent1"/>
              </a:solidFill>
              <a:ln w="28575" cap="flat" cmpd="sng" algn="ctr">
                <a:solidFill>
                  <a:srgbClr val="00B050"/>
                </a:solidFill>
                <a:prstDash val="solid"/>
                <a:round/>
                <a:headEnd type="none" w="med" len="med"/>
                <a:tailEnd type="none" w="med" len="med"/>
              </a:ln>
              <a:effectLst/>
            </p:spPr>
          </p:cxnSp>
        </p:grpSp>
        <p:sp>
          <p:nvSpPr>
            <p:cNvPr id="17" name="TextBox 16">
              <a:extLst>
                <a:ext uri="{FF2B5EF4-FFF2-40B4-BE49-F238E27FC236}">
                  <a16:creationId xmlns:a16="http://schemas.microsoft.com/office/drawing/2014/main" id="{B73EAA2F-CDEB-92E8-2C06-8C93DD128B04}"/>
                </a:ext>
              </a:extLst>
            </p:cNvPr>
            <p:cNvSpPr txBox="1"/>
            <p:nvPr/>
          </p:nvSpPr>
          <p:spPr>
            <a:xfrm rot="1922946">
              <a:off x="680552" y="890672"/>
              <a:ext cx="1007774" cy="348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532nm</a:t>
              </a:r>
            </a:p>
          </p:txBody>
        </p:sp>
      </p:grpSp>
      <p:grpSp>
        <p:nvGrpSpPr>
          <p:cNvPr id="21" name="Group 20">
            <a:extLst>
              <a:ext uri="{FF2B5EF4-FFF2-40B4-BE49-F238E27FC236}">
                <a16:creationId xmlns:a16="http://schemas.microsoft.com/office/drawing/2014/main" id="{367DE0F5-5F78-8A1C-4960-55DE5B570FDA}"/>
              </a:ext>
            </a:extLst>
          </p:cNvPr>
          <p:cNvGrpSpPr/>
          <p:nvPr/>
        </p:nvGrpSpPr>
        <p:grpSpPr>
          <a:xfrm>
            <a:off x="3515185" y="1600215"/>
            <a:ext cx="601314" cy="255910"/>
            <a:chOff x="2114064" y="4563951"/>
            <a:chExt cx="882761" cy="616419"/>
          </a:xfrm>
        </p:grpSpPr>
        <p:sp>
          <p:nvSpPr>
            <p:cNvPr id="22" name="Freeform 32">
              <a:extLst>
                <a:ext uri="{FF2B5EF4-FFF2-40B4-BE49-F238E27FC236}">
                  <a16:creationId xmlns:a16="http://schemas.microsoft.com/office/drawing/2014/main" id="{09A21202-0677-0B26-C198-FA8A3439511D}"/>
                </a:ext>
              </a:extLst>
            </p:cNvPr>
            <p:cNvSpPr/>
            <p:nvPr/>
          </p:nvSpPr>
          <p:spPr bwMode="auto">
            <a:xfrm>
              <a:off x="2204074" y="4563951"/>
              <a:ext cx="602553" cy="616419"/>
            </a:xfrm>
            <a:custGeom>
              <a:avLst/>
              <a:gdLst>
                <a:gd name="connsiteX0" fmla="*/ 0 w 602553"/>
                <a:gd name="connsiteY0" fmla="*/ 295270 h 618220"/>
                <a:gd name="connsiteX1" fmla="*/ 47570 w 602553"/>
                <a:gd name="connsiteY1" fmla="*/ 9850 h 618220"/>
                <a:gd name="connsiteX2" fmla="*/ 105711 w 602553"/>
                <a:gd name="connsiteY2" fmla="*/ 612403 h 618220"/>
                <a:gd name="connsiteX3" fmla="*/ 158566 w 602553"/>
                <a:gd name="connsiteY3" fmla="*/ 9850 h 618220"/>
                <a:gd name="connsiteX4" fmla="*/ 211422 w 602553"/>
                <a:gd name="connsiteY4" fmla="*/ 612403 h 618220"/>
                <a:gd name="connsiteX5" fmla="*/ 274849 w 602553"/>
                <a:gd name="connsiteY5" fmla="*/ 15136 h 618220"/>
                <a:gd name="connsiteX6" fmla="*/ 327704 w 602553"/>
                <a:gd name="connsiteY6" fmla="*/ 617688 h 618220"/>
                <a:gd name="connsiteX7" fmla="*/ 380560 w 602553"/>
                <a:gd name="connsiteY7" fmla="*/ 15136 h 618220"/>
                <a:gd name="connsiteX8" fmla="*/ 428129 w 602553"/>
                <a:gd name="connsiteY8" fmla="*/ 612403 h 618220"/>
                <a:gd name="connsiteX9" fmla="*/ 480985 w 602553"/>
                <a:gd name="connsiteY9" fmla="*/ 9850 h 618220"/>
                <a:gd name="connsiteX10" fmla="*/ 533840 w 602553"/>
                <a:gd name="connsiteY10" fmla="*/ 612403 h 618220"/>
                <a:gd name="connsiteX11" fmla="*/ 602553 w 602553"/>
                <a:gd name="connsiteY11" fmla="*/ 263556 h 618220"/>
                <a:gd name="connsiteX0" fmla="*/ 0 w 602553"/>
                <a:gd name="connsiteY0" fmla="*/ 314611 h 616419"/>
                <a:gd name="connsiteX1" fmla="*/ 47570 w 602553"/>
                <a:gd name="connsiteY1" fmla="*/ 8049 h 616419"/>
                <a:gd name="connsiteX2" fmla="*/ 105711 w 602553"/>
                <a:gd name="connsiteY2" fmla="*/ 610602 h 616419"/>
                <a:gd name="connsiteX3" fmla="*/ 158566 w 602553"/>
                <a:gd name="connsiteY3" fmla="*/ 8049 h 616419"/>
                <a:gd name="connsiteX4" fmla="*/ 211422 w 602553"/>
                <a:gd name="connsiteY4" fmla="*/ 610602 h 616419"/>
                <a:gd name="connsiteX5" fmla="*/ 274849 w 602553"/>
                <a:gd name="connsiteY5" fmla="*/ 13335 h 616419"/>
                <a:gd name="connsiteX6" fmla="*/ 327704 w 602553"/>
                <a:gd name="connsiteY6" fmla="*/ 615887 h 616419"/>
                <a:gd name="connsiteX7" fmla="*/ 380560 w 602553"/>
                <a:gd name="connsiteY7" fmla="*/ 13335 h 616419"/>
                <a:gd name="connsiteX8" fmla="*/ 428129 w 602553"/>
                <a:gd name="connsiteY8" fmla="*/ 610602 h 616419"/>
                <a:gd name="connsiteX9" fmla="*/ 480985 w 602553"/>
                <a:gd name="connsiteY9" fmla="*/ 8049 h 616419"/>
                <a:gd name="connsiteX10" fmla="*/ 533840 w 602553"/>
                <a:gd name="connsiteY10" fmla="*/ 610602 h 616419"/>
                <a:gd name="connsiteX11" fmla="*/ 602553 w 602553"/>
                <a:gd name="connsiteY11" fmla="*/ 261755 h 6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553" h="616419">
                  <a:moveTo>
                    <a:pt x="0" y="314611"/>
                  </a:moveTo>
                  <a:cubicBezTo>
                    <a:pt x="14976" y="145473"/>
                    <a:pt x="29952" y="-41283"/>
                    <a:pt x="47570" y="8049"/>
                  </a:cubicBezTo>
                  <a:cubicBezTo>
                    <a:pt x="65188" y="57381"/>
                    <a:pt x="87212" y="610602"/>
                    <a:pt x="105711" y="610602"/>
                  </a:cubicBezTo>
                  <a:cubicBezTo>
                    <a:pt x="124210" y="610602"/>
                    <a:pt x="140948" y="8049"/>
                    <a:pt x="158566" y="8049"/>
                  </a:cubicBezTo>
                  <a:cubicBezTo>
                    <a:pt x="176184" y="8049"/>
                    <a:pt x="192042" y="609721"/>
                    <a:pt x="211422" y="610602"/>
                  </a:cubicBezTo>
                  <a:cubicBezTo>
                    <a:pt x="230802" y="611483"/>
                    <a:pt x="255469" y="12454"/>
                    <a:pt x="274849" y="13335"/>
                  </a:cubicBezTo>
                  <a:cubicBezTo>
                    <a:pt x="294229" y="14216"/>
                    <a:pt x="310086" y="615887"/>
                    <a:pt x="327704" y="615887"/>
                  </a:cubicBezTo>
                  <a:cubicBezTo>
                    <a:pt x="345322" y="615887"/>
                    <a:pt x="363823" y="14216"/>
                    <a:pt x="380560" y="13335"/>
                  </a:cubicBezTo>
                  <a:cubicBezTo>
                    <a:pt x="397297" y="12454"/>
                    <a:pt x="411392" y="611483"/>
                    <a:pt x="428129" y="610602"/>
                  </a:cubicBezTo>
                  <a:cubicBezTo>
                    <a:pt x="444866" y="609721"/>
                    <a:pt x="463367" y="8049"/>
                    <a:pt x="480985" y="8049"/>
                  </a:cubicBezTo>
                  <a:cubicBezTo>
                    <a:pt x="498603" y="8049"/>
                    <a:pt x="513579" y="568318"/>
                    <a:pt x="533840" y="610602"/>
                  </a:cubicBezTo>
                  <a:cubicBezTo>
                    <a:pt x="554101" y="652886"/>
                    <a:pt x="578327" y="457320"/>
                    <a:pt x="602553" y="261755"/>
                  </a:cubicBezTo>
                </a:path>
              </a:pathLst>
            </a:custGeom>
            <a:noFill/>
            <a:ln w="28575" cap="flat" cmpd="sng" algn="ctr">
              <a:solidFill>
                <a:srgbClr val="C00000">
                  <a:alpha val="24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107" charset="-128"/>
                <a:cs typeface="ＭＳ Ｐゴシック" pitchFamily="-107" charset="-128"/>
              </a:endParaRPr>
            </a:p>
          </p:txBody>
        </p:sp>
        <p:cxnSp>
          <p:nvCxnSpPr>
            <p:cNvPr id="23" name="Straight Arrow Connector 22">
              <a:extLst>
                <a:ext uri="{FF2B5EF4-FFF2-40B4-BE49-F238E27FC236}">
                  <a16:creationId xmlns:a16="http://schemas.microsoft.com/office/drawing/2014/main" id="{67D5EE4C-7579-675E-B653-6E9AFBBC1D82}"/>
                </a:ext>
              </a:extLst>
            </p:cNvPr>
            <p:cNvCxnSpPr>
              <a:stCxn id="22" idx="11"/>
            </p:cNvCxnSpPr>
            <p:nvPr/>
          </p:nvCxnSpPr>
          <p:spPr bwMode="auto">
            <a:xfrm flipV="1">
              <a:off x="2806627" y="4824156"/>
              <a:ext cx="190198" cy="1550"/>
            </a:xfrm>
            <a:prstGeom prst="straightConnector1">
              <a:avLst/>
            </a:prstGeom>
            <a:solidFill>
              <a:schemeClr val="accent1"/>
            </a:solidFill>
            <a:ln w="28575" cap="flat" cmpd="sng" algn="ctr">
              <a:solidFill>
                <a:srgbClr val="C00000">
                  <a:alpha val="24000"/>
                </a:srgbClr>
              </a:solidFill>
              <a:prstDash val="solid"/>
              <a:round/>
              <a:headEnd type="none" w="med" len="med"/>
              <a:tailEnd type="arrow"/>
            </a:ln>
            <a:effectLst/>
          </p:spPr>
        </p:cxnSp>
        <p:cxnSp>
          <p:nvCxnSpPr>
            <p:cNvPr id="24" name="Straight Connector 23">
              <a:extLst>
                <a:ext uri="{FF2B5EF4-FFF2-40B4-BE49-F238E27FC236}">
                  <a16:creationId xmlns:a16="http://schemas.microsoft.com/office/drawing/2014/main" id="{9F0949C9-7909-A9DB-E8E6-C5B88809C108}"/>
                </a:ext>
              </a:extLst>
            </p:cNvPr>
            <p:cNvCxnSpPr/>
            <p:nvPr/>
          </p:nvCxnSpPr>
          <p:spPr bwMode="auto">
            <a:xfrm flipH="1">
              <a:off x="2114064" y="4869160"/>
              <a:ext cx="90010" cy="0"/>
            </a:xfrm>
            <a:prstGeom prst="line">
              <a:avLst/>
            </a:prstGeom>
            <a:solidFill>
              <a:schemeClr val="accent1"/>
            </a:solidFill>
            <a:ln w="28575" cap="flat" cmpd="sng" algn="ctr">
              <a:solidFill>
                <a:srgbClr val="C00000">
                  <a:alpha val="24000"/>
                </a:srgbClr>
              </a:solidFill>
              <a:prstDash val="solid"/>
              <a:round/>
              <a:headEnd type="none" w="med" len="med"/>
              <a:tailEnd type="none" w="med" len="med"/>
            </a:ln>
            <a:effectLst/>
          </p:spPr>
        </p:cxnSp>
      </p:grpSp>
      <p:sp>
        <p:nvSpPr>
          <p:cNvPr id="25" name="TextBox 24">
            <a:extLst>
              <a:ext uri="{FF2B5EF4-FFF2-40B4-BE49-F238E27FC236}">
                <a16:creationId xmlns:a16="http://schemas.microsoft.com/office/drawing/2014/main" id="{85C18DB6-8C01-063C-2188-4C23895E0F35}"/>
              </a:ext>
            </a:extLst>
          </p:cNvPr>
          <p:cNvSpPr txBox="1"/>
          <p:nvPr/>
        </p:nvSpPr>
        <p:spPr>
          <a:xfrm>
            <a:off x="3380312" y="1345969"/>
            <a:ext cx="108335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637-800nm</a:t>
            </a:r>
          </a:p>
        </p:txBody>
      </p:sp>
      <p:pic>
        <p:nvPicPr>
          <p:cNvPr id="26" name="Picture 25">
            <a:extLst>
              <a:ext uri="{FF2B5EF4-FFF2-40B4-BE49-F238E27FC236}">
                <a16:creationId xmlns:a16="http://schemas.microsoft.com/office/drawing/2014/main" id="{A421C031-B243-7C8D-3497-46217CB9FAA9}"/>
              </a:ext>
            </a:extLst>
          </p:cNvPr>
          <p:cNvPicPr>
            <a:picLocks noChangeAspect="1"/>
          </p:cNvPicPr>
          <p:nvPr/>
        </p:nvPicPr>
        <p:blipFill>
          <a:blip r:embed="rId5"/>
          <a:stretch>
            <a:fillRect/>
          </a:stretch>
        </p:blipFill>
        <p:spPr>
          <a:xfrm>
            <a:off x="3143140" y="923449"/>
            <a:ext cx="319865" cy="542381"/>
          </a:xfrm>
          <a:prstGeom prst="rect">
            <a:avLst/>
          </a:prstGeom>
        </p:spPr>
      </p:pic>
      <p:pic>
        <p:nvPicPr>
          <p:cNvPr id="27" name="Picture 26">
            <a:extLst>
              <a:ext uri="{FF2B5EF4-FFF2-40B4-BE49-F238E27FC236}">
                <a16:creationId xmlns:a16="http://schemas.microsoft.com/office/drawing/2014/main" id="{6A3630CD-B61A-8D9A-599B-177DDD1C308E}"/>
              </a:ext>
            </a:extLst>
          </p:cNvPr>
          <p:cNvPicPr>
            <a:picLocks noChangeAspect="1"/>
          </p:cNvPicPr>
          <p:nvPr/>
        </p:nvPicPr>
        <p:blipFill>
          <a:blip r:embed="rId5"/>
          <a:stretch>
            <a:fillRect/>
          </a:stretch>
        </p:blipFill>
        <p:spPr>
          <a:xfrm rot="10615002">
            <a:off x="3149240" y="1452962"/>
            <a:ext cx="319865" cy="542381"/>
          </a:xfrm>
          <a:prstGeom prst="rect">
            <a:avLst/>
          </a:prstGeom>
        </p:spPr>
      </p:pic>
      <p:sp>
        <p:nvSpPr>
          <p:cNvPr id="28" name="Trapezoid 27">
            <a:extLst>
              <a:ext uri="{FF2B5EF4-FFF2-40B4-BE49-F238E27FC236}">
                <a16:creationId xmlns:a16="http://schemas.microsoft.com/office/drawing/2014/main" id="{566BF107-0DFD-7731-7B1B-9FEC0CBB84F6}"/>
              </a:ext>
            </a:extLst>
          </p:cNvPr>
          <p:cNvSpPr>
            <a:spLocks noChangeAspect="1"/>
          </p:cNvSpPr>
          <p:nvPr/>
        </p:nvSpPr>
        <p:spPr bwMode="auto">
          <a:xfrm rot="12850792" flipH="1">
            <a:off x="2442618" y="1189985"/>
            <a:ext cx="459188" cy="1373178"/>
          </a:xfrm>
          <a:prstGeom prst="trapezoid">
            <a:avLst>
              <a:gd name="adj" fmla="val 37452"/>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107" charset="-128"/>
              <a:cs typeface="ＭＳ Ｐゴシック" pitchFamily="-107" charset="-128"/>
            </a:endParaRPr>
          </a:p>
        </p:txBody>
      </p:sp>
      <p:sp>
        <p:nvSpPr>
          <p:cNvPr id="30" name="TextBox 29">
            <a:extLst>
              <a:ext uri="{FF2B5EF4-FFF2-40B4-BE49-F238E27FC236}">
                <a16:creationId xmlns:a16="http://schemas.microsoft.com/office/drawing/2014/main" id="{6DAF662A-B4E2-5A22-C332-22B7AC193107}"/>
              </a:ext>
            </a:extLst>
          </p:cNvPr>
          <p:cNvSpPr txBox="1"/>
          <p:nvPr/>
        </p:nvSpPr>
        <p:spPr>
          <a:xfrm>
            <a:off x="1554136" y="3432429"/>
            <a:ext cx="274926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prstClr val="black"/>
                </a:solidFill>
                <a:effectLst/>
                <a:uLnTx/>
                <a:uFillTx/>
                <a:latin typeface="Calibri"/>
                <a:ea typeface="+mn-ea"/>
                <a:cs typeface="+mn-cs"/>
              </a:rPr>
              <a:t>Nitrogen-vacancy defects in diamond fluoresce </a:t>
            </a:r>
            <a:r>
              <a:rPr kumimoji="0" lang="en-AU" sz="1100" b="1" i="0" u="none" strike="noStrike" kern="1200" cap="none" spc="0" normalizeH="0" baseline="0" noProof="0">
                <a:ln>
                  <a:noFill/>
                </a:ln>
                <a:solidFill>
                  <a:srgbClr val="C00000"/>
                </a:solidFill>
                <a:effectLst/>
                <a:uLnTx/>
                <a:uFillTx/>
                <a:latin typeface="Calibri"/>
                <a:ea typeface="+mn-ea"/>
                <a:cs typeface="+mn-cs"/>
              </a:rPr>
              <a:t>red</a:t>
            </a:r>
            <a:r>
              <a:rPr kumimoji="0" lang="en-AU" sz="1100" b="0" i="0" u="none" strike="noStrike" kern="1200" cap="none" spc="0" normalizeH="0" baseline="0" noProof="0">
                <a:ln>
                  <a:noFill/>
                </a:ln>
                <a:solidFill>
                  <a:prstClr val="black"/>
                </a:solidFill>
                <a:effectLst/>
                <a:uLnTx/>
                <a:uFillTx/>
                <a:latin typeface="Calibri"/>
                <a:ea typeface="+mn-ea"/>
                <a:cs typeface="+mn-cs"/>
              </a:rPr>
              <a:t> under </a:t>
            </a:r>
            <a:r>
              <a:rPr kumimoji="0" lang="en-AU" sz="1100" b="1" i="0" u="none" strike="noStrike" kern="1200" cap="none" spc="0" normalizeH="0" baseline="0" noProof="0">
                <a:ln>
                  <a:noFill/>
                </a:ln>
                <a:solidFill>
                  <a:srgbClr val="00B050"/>
                </a:solidFill>
                <a:effectLst/>
                <a:uLnTx/>
                <a:uFillTx/>
                <a:latin typeface="Calibri"/>
                <a:ea typeface="+mn-ea"/>
                <a:cs typeface="+mn-cs"/>
              </a:rPr>
              <a:t>green</a:t>
            </a:r>
            <a:r>
              <a:rPr kumimoji="0" lang="en-AU" sz="1100" b="0" i="0" u="none" strike="noStrike" kern="1200" cap="none" spc="0" normalizeH="0" baseline="0" noProof="0">
                <a:ln>
                  <a:noFill/>
                </a:ln>
                <a:solidFill>
                  <a:prstClr val="black"/>
                </a:solidFill>
                <a:effectLst/>
                <a:uLnTx/>
                <a:uFillTx/>
                <a:latin typeface="Calibri"/>
                <a:ea typeface="+mn-ea"/>
                <a:cs typeface="+mn-cs"/>
              </a:rPr>
              <a:t>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1100" b="0" i="0" u="none" strike="noStrike" kern="1200" cap="none" spc="0" normalizeH="0" baseline="0" noProof="0">
                <a:ln>
                  <a:noFill/>
                </a:ln>
                <a:solidFill>
                  <a:prstClr val="black"/>
                </a:solidFill>
                <a:effectLst/>
                <a:uLnTx/>
                <a:uFillTx/>
                <a:latin typeface="Calibri"/>
                <a:ea typeface="+mn-ea"/>
                <a:cs typeface="+mn-cs"/>
              </a:rPr>
              <a:t>Fluorescence intensity is proportional to target field strength</a:t>
            </a:r>
            <a:endParaRPr kumimoji="0" lang="en-AU" sz="1100" b="1" i="1"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AU" sz="11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1100" b="0" i="0" u="none" strike="noStrike" kern="1200" cap="none" spc="0" normalizeH="0" baseline="0" noProof="0">
                <a:ln>
                  <a:noFill/>
                </a:ln>
                <a:solidFill>
                  <a:prstClr val="black"/>
                </a:solidFill>
                <a:effectLst/>
                <a:uLnTx/>
                <a:uFillTx/>
                <a:latin typeface="Calibri"/>
                <a:ea typeface="+mn-ea"/>
                <a:cs typeface="+mn-cs"/>
              </a:rPr>
              <a:t>Fluorescence modulation rate </a:t>
            </a:r>
            <a:br>
              <a:rPr kumimoji="0" lang="en-AU" sz="1100" b="0" i="0" u="none" strike="noStrike" kern="1200" cap="none" spc="0" normalizeH="0" baseline="0" noProof="0">
                <a:ln>
                  <a:noFill/>
                </a:ln>
                <a:solidFill>
                  <a:prstClr val="black"/>
                </a:solidFill>
                <a:effectLst/>
                <a:uLnTx/>
                <a:uFillTx/>
                <a:latin typeface="Calibri"/>
                <a:ea typeface="+mn-ea"/>
                <a:cs typeface="+mn-cs"/>
              </a:rPr>
            </a:br>
            <a:r>
              <a:rPr kumimoji="0" lang="en-AU" sz="1100" b="0" i="0" u="none" strike="noStrike" kern="1200" cap="none" spc="0" normalizeH="0" baseline="0" noProof="0">
                <a:ln>
                  <a:noFill/>
                </a:ln>
                <a:solidFill>
                  <a:prstClr val="black"/>
                </a:solidFill>
                <a:effectLst/>
                <a:uLnTx/>
                <a:uFillTx/>
                <a:latin typeface="Calibri"/>
                <a:ea typeface="+mn-ea"/>
                <a:cs typeface="+mn-cs"/>
              </a:rPr>
              <a:t>is proportional to target field frequency</a:t>
            </a:r>
          </a:p>
        </p:txBody>
      </p:sp>
      <p:sp>
        <p:nvSpPr>
          <p:cNvPr id="32" name="Rectangle: Rounded Corners 31">
            <a:extLst>
              <a:ext uri="{FF2B5EF4-FFF2-40B4-BE49-F238E27FC236}">
                <a16:creationId xmlns:a16="http://schemas.microsoft.com/office/drawing/2014/main" id="{FB7A4F99-5FBA-D121-A12D-235EBD3EEB6C}"/>
              </a:ext>
            </a:extLst>
          </p:cNvPr>
          <p:cNvSpPr/>
          <p:nvPr/>
        </p:nvSpPr>
        <p:spPr>
          <a:xfrm>
            <a:off x="4774760" y="1501332"/>
            <a:ext cx="2284453" cy="1430964"/>
          </a:xfrm>
          <a:prstGeom prst="roundRect">
            <a:avLst>
              <a:gd name="adj" fmla="val 0"/>
            </a:avLst>
          </a:prstGeom>
          <a:blipFill>
            <a:blip r:embed="rId6">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n-AU" sz="900">
                <a:solidFill>
                  <a:schemeClr val="tx1"/>
                </a:solidFill>
              </a:rPr>
              <a:t>Reconstruction of biogenic iron vector field</a:t>
            </a:r>
          </a:p>
        </p:txBody>
      </p:sp>
      <p:pic>
        <p:nvPicPr>
          <p:cNvPr id="33" name="Picture 32">
            <a:extLst>
              <a:ext uri="{FF2B5EF4-FFF2-40B4-BE49-F238E27FC236}">
                <a16:creationId xmlns:a16="http://schemas.microsoft.com/office/drawing/2014/main" id="{67A58F7B-B6A3-7863-B830-3A992739386C}"/>
              </a:ext>
            </a:extLst>
          </p:cNvPr>
          <p:cNvPicPr>
            <a:picLocks noChangeAspect="1"/>
          </p:cNvPicPr>
          <p:nvPr/>
        </p:nvPicPr>
        <p:blipFill rotWithShape="1">
          <a:blip r:embed="rId7"/>
          <a:srcRect l="22702" t="17501" r="30422" b="19999"/>
          <a:stretch/>
        </p:blipFill>
        <p:spPr>
          <a:xfrm rot="5400000">
            <a:off x="4835237" y="3810785"/>
            <a:ext cx="1068194" cy="1068195"/>
          </a:xfrm>
          <a:prstGeom prst="ellipse">
            <a:avLst/>
          </a:prstGeom>
        </p:spPr>
      </p:pic>
      <p:pic>
        <p:nvPicPr>
          <p:cNvPr id="34" name="Main graphic">
            <a:extLst>
              <a:ext uri="{FF2B5EF4-FFF2-40B4-BE49-F238E27FC236}">
                <a16:creationId xmlns:a16="http://schemas.microsoft.com/office/drawing/2014/main" id="{88A66E4C-BEFC-7FC4-6673-B7B8193EADA1}"/>
              </a:ext>
            </a:extLst>
          </p:cNvPr>
          <p:cNvPicPr>
            <a:picLocks noChangeAspect="1"/>
          </p:cNvPicPr>
          <p:nvPr/>
        </p:nvPicPr>
        <p:blipFill>
          <a:blip r:embed="rId8">
            <a:extLst>
              <a:ext uri="{28A0092B-C50C-407E-A947-70E740481C1C}">
                <a14:useLocalDpi xmlns:a14="http://schemas.microsoft.com/office/drawing/2010/main" val="0"/>
              </a:ext>
            </a:extLst>
          </a:blip>
          <a:srcRect t="12651" b="12651"/>
          <a:stretch/>
        </p:blipFill>
        <p:spPr>
          <a:xfrm>
            <a:off x="6187209" y="3810784"/>
            <a:ext cx="1068077" cy="1068077"/>
          </a:xfrm>
          <a:prstGeom prst="ellipse">
            <a:avLst/>
          </a:prstGeom>
          <a:ln>
            <a:noFill/>
          </a:ln>
        </p:spPr>
      </p:pic>
      <p:pic>
        <p:nvPicPr>
          <p:cNvPr id="35" name="Picture 34" descr="A black board with white text&#10;&#10;Description automatically generated">
            <a:extLst>
              <a:ext uri="{FF2B5EF4-FFF2-40B4-BE49-F238E27FC236}">
                <a16:creationId xmlns:a16="http://schemas.microsoft.com/office/drawing/2014/main" id="{9888A8E8-9419-C3FD-963F-2F8B5D9A6D8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002" t="2399" r="13628" b="28010"/>
          <a:stretch/>
        </p:blipFill>
        <p:spPr>
          <a:xfrm>
            <a:off x="7539064" y="3810785"/>
            <a:ext cx="1068077" cy="1068077"/>
          </a:xfrm>
          <a:prstGeom prst="ellipse">
            <a:avLst/>
          </a:prstGeom>
        </p:spPr>
      </p:pic>
      <p:sp>
        <p:nvSpPr>
          <p:cNvPr id="37" name="TextBox 36">
            <a:extLst>
              <a:ext uri="{FF2B5EF4-FFF2-40B4-BE49-F238E27FC236}">
                <a16:creationId xmlns:a16="http://schemas.microsoft.com/office/drawing/2014/main" id="{2252B338-849B-6512-F873-441482AD562D}"/>
              </a:ext>
            </a:extLst>
          </p:cNvPr>
          <p:cNvSpPr txBox="1"/>
          <p:nvPr/>
        </p:nvSpPr>
        <p:spPr>
          <a:xfrm>
            <a:off x="4680331" y="780842"/>
            <a:ext cx="3572566" cy="369332"/>
          </a:xfrm>
          <a:prstGeom prst="rect">
            <a:avLst/>
          </a:prstGeom>
          <a:noFill/>
        </p:spPr>
        <p:txBody>
          <a:bodyPr wrap="square">
            <a:spAutoFit/>
          </a:bodyPr>
          <a:lstStyle/>
          <a:p>
            <a:r>
              <a:rPr lang="en-AU" sz="1800" b="1" i="1" dirty="0">
                <a:solidFill>
                  <a:schemeClr val="accent6">
                    <a:lumMod val="20000"/>
                    <a:lumOff val="80000"/>
                  </a:schemeClr>
                </a:solidFill>
                <a:cs typeface="Calibri"/>
              </a:rPr>
              <a:t>Biosensing with quantum precision</a:t>
            </a:r>
          </a:p>
        </p:txBody>
      </p:sp>
      <p:sp>
        <p:nvSpPr>
          <p:cNvPr id="39" name="TextBox 38">
            <a:extLst>
              <a:ext uri="{FF2B5EF4-FFF2-40B4-BE49-F238E27FC236}">
                <a16:creationId xmlns:a16="http://schemas.microsoft.com/office/drawing/2014/main" id="{C61E944D-CD06-B64D-CF59-68EFFF2653DF}"/>
              </a:ext>
            </a:extLst>
          </p:cNvPr>
          <p:cNvSpPr txBox="1"/>
          <p:nvPr/>
        </p:nvSpPr>
        <p:spPr>
          <a:xfrm>
            <a:off x="7162800" y="1682761"/>
            <a:ext cx="1939039" cy="1384995"/>
          </a:xfrm>
          <a:prstGeom prst="rect">
            <a:avLst/>
          </a:prstGeom>
          <a:noFill/>
        </p:spPr>
        <p:txBody>
          <a:bodyPr wrap="square">
            <a:spAutoFit/>
          </a:bodyPr>
          <a:lstStyle/>
          <a:p>
            <a:pPr marL="72000" marR="0" lvl="0" indent="-7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dirty="0">
                <a:ln>
                  <a:noFill/>
                </a:ln>
                <a:solidFill>
                  <a:schemeClr val="bg1"/>
                </a:solidFill>
                <a:effectLst/>
                <a:uLnTx/>
                <a:uFillTx/>
                <a:latin typeface="Calibri"/>
                <a:ea typeface="+mn-ea"/>
                <a:cs typeface="+mn-cs"/>
              </a:rPr>
              <a:t>Diamond is ‘cold’ at room temperature</a:t>
            </a:r>
          </a:p>
          <a:p>
            <a:pPr marL="72000" marR="0" lvl="0" indent="-7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dirty="0">
                <a:ln>
                  <a:noFill/>
                </a:ln>
                <a:solidFill>
                  <a:schemeClr val="bg1"/>
                </a:solidFill>
                <a:effectLst/>
                <a:uLnTx/>
                <a:uFillTx/>
                <a:latin typeface="Calibri"/>
                <a:ea typeface="+mn-ea"/>
                <a:cs typeface="+mn-cs"/>
              </a:rPr>
              <a:t>Stable quantum states at temperatures ranging from </a:t>
            </a:r>
            <a:r>
              <a:rPr kumimoji="0" lang="en-AU" sz="1050" b="0" i="0" u="none" strike="noStrike" kern="1200" cap="none" spc="0" normalizeH="0" baseline="0" noProof="0" dirty="0" err="1">
                <a:ln>
                  <a:noFill/>
                </a:ln>
                <a:solidFill>
                  <a:schemeClr val="bg1"/>
                </a:solidFill>
                <a:effectLst/>
                <a:uLnTx/>
                <a:uFillTx/>
                <a:latin typeface="Calibri"/>
                <a:ea typeface="+mn-ea"/>
                <a:cs typeface="+mn-cs"/>
              </a:rPr>
              <a:t>mK</a:t>
            </a:r>
            <a:r>
              <a:rPr kumimoji="0" lang="en-AU" sz="1050" b="0" i="0" u="none" strike="noStrike" kern="1200" cap="none" spc="0" normalizeH="0" baseline="0" noProof="0" dirty="0">
                <a:ln>
                  <a:noFill/>
                </a:ln>
                <a:solidFill>
                  <a:schemeClr val="bg1"/>
                </a:solidFill>
                <a:effectLst/>
                <a:uLnTx/>
                <a:uFillTx/>
                <a:latin typeface="Calibri"/>
                <a:ea typeface="+mn-ea"/>
                <a:cs typeface="+mn-cs"/>
              </a:rPr>
              <a:t> up to 800</a:t>
            </a:r>
            <a:r>
              <a:rPr kumimoji="0" lang="en-AU" sz="1050" b="0" i="0" u="none" strike="noStrike" kern="1200" cap="none" spc="0" normalizeH="0" baseline="30000" noProof="0" dirty="0">
                <a:ln>
                  <a:noFill/>
                </a:ln>
                <a:solidFill>
                  <a:schemeClr val="bg1"/>
                </a:solidFill>
                <a:effectLst/>
                <a:uLnTx/>
                <a:uFillTx/>
                <a:latin typeface="Calibri"/>
                <a:ea typeface="+mn-ea"/>
                <a:cs typeface="+mn-cs"/>
              </a:rPr>
              <a:t>o</a:t>
            </a:r>
            <a:r>
              <a:rPr kumimoji="0" lang="en-AU" sz="1050" b="0" i="0" u="none" strike="noStrike" kern="1200" cap="none" spc="0" normalizeH="0" baseline="0" noProof="0" dirty="0">
                <a:ln>
                  <a:noFill/>
                </a:ln>
                <a:solidFill>
                  <a:schemeClr val="bg1"/>
                </a:solidFill>
                <a:effectLst/>
                <a:uLnTx/>
                <a:uFillTx/>
                <a:latin typeface="Calibri"/>
                <a:ea typeface="+mn-ea"/>
                <a:cs typeface="+mn-cs"/>
              </a:rPr>
              <a:t>C </a:t>
            </a:r>
          </a:p>
          <a:p>
            <a:pPr marL="72000" marR="0" lvl="0" indent="-7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dirty="0">
                <a:ln>
                  <a:noFill/>
                </a:ln>
                <a:solidFill>
                  <a:schemeClr val="bg1"/>
                </a:solidFill>
                <a:effectLst/>
                <a:uLnTx/>
                <a:uFillTx/>
                <a:latin typeface="Calibri"/>
                <a:ea typeface="+mn-ea"/>
                <a:cs typeface="+mn-cs"/>
              </a:rPr>
              <a:t>Biologically and chemically inert matrix</a:t>
            </a:r>
          </a:p>
          <a:p>
            <a:pPr marL="72000" marR="0" lvl="0" indent="-7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dirty="0">
                <a:ln>
                  <a:noFill/>
                </a:ln>
                <a:solidFill>
                  <a:schemeClr val="bg1"/>
                </a:solidFill>
                <a:effectLst/>
                <a:uLnTx/>
                <a:uFillTx/>
                <a:latin typeface="Calibri"/>
                <a:ea typeface="+mn-ea"/>
                <a:cs typeface="+mn-cs"/>
              </a:rPr>
              <a:t>Increased sample compatibility</a:t>
            </a:r>
          </a:p>
        </p:txBody>
      </p:sp>
      <p:sp>
        <p:nvSpPr>
          <p:cNvPr id="41" name="TextBox 40">
            <a:extLst>
              <a:ext uri="{FF2B5EF4-FFF2-40B4-BE49-F238E27FC236}">
                <a16:creationId xmlns:a16="http://schemas.microsoft.com/office/drawing/2014/main" id="{07198553-564D-29DE-42C8-23F52E49F2C8}"/>
              </a:ext>
            </a:extLst>
          </p:cNvPr>
          <p:cNvSpPr txBox="1"/>
          <p:nvPr/>
        </p:nvSpPr>
        <p:spPr>
          <a:xfrm>
            <a:off x="5940765" y="3109261"/>
            <a:ext cx="1560963" cy="646331"/>
          </a:xfrm>
          <a:prstGeom prst="rect">
            <a:avLst/>
          </a:prstGeom>
          <a:noFill/>
        </p:spPr>
        <p:txBody>
          <a:bodyPr wrap="square">
            <a:spAutoFit/>
          </a:bodyPr>
          <a:lstStyle/>
          <a:p>
            <a:pPr algn="ctr"/>
            <a:r>
              <a:rPr lang="en-AU" sz="1200">
                <a:solidFill>
                  <a:schemeClr val="bg1"/>
                </a:solidFill>
              </a:rPr>
              <a:t>Quantum </a:t>
            </a:r>
            <a:br>
              <a:rPr lang="en-AU" sz="1200">
                <a:solidFill>
                  <a:schemeClr val="bg1"/>
                </a:solidFill>
              </a:rPr>
            </a:br>
            <a:r>
              <a:rPr lang="en-AU" sz="1200">
                <a:solidFill>
                  <a:schemeClr val="bg1"/>
                </a:solidFill>
              </a:rPr>
              <a:t>microscopy </a:t>
            </a:r>
            <a:br>
              <a:rPr lang="en-AU" sz="1200">
                <a:solidFill>
                  <a:schemeClr val="bg1"/>
                </a:solidFill>
              </a:rPr>
            </a:br>
            <a:r>
              <a:rPr lang="en-AU" sz="1200">
                <a:solidFill>
                  <a:schemeClr val="bg1"/>
                </a:solidFill>
              </a:rPr>
              <a:t>and spectroscopy </a:t>
            </a:r>
          </a:p>
        </p:txBody>
      </p:sp>
      <p:sp>
        <p:nvSpPr>
          <p:cNvPr id="42" name="TextBox 41">
            <a:extLst>
              <a:ext uri="{FF2B5EF4-FFF2-40B4-BE49-F238E27FC236}">
                <a16:creationId xmlns:a16="http://schemas.microsoft.com/office/drawing/2014/main" id="{8BB970CE-2AFB-0489-EB17-85D5D7D70E29}"/>
              </a:ext>
            </a:extLst>
          </p:cNvPr>
          <p:cNvSpPr txBox="1"/>
          <p:nvPr/>
        </p:nvSpPr>
        <p:spPr>
          <a:xfrm>
            <a:off x="7377030" y="3105623"/>
            <a:ext cx="1392143" cy="646331"/>
          </a:xfrm>
          <a:prstGeom prst="rect">
            <a:avLst/>
          </a:prstGeom>
          <a:noFill/>
        </p:spPr>
        <p:txBody>
          <a:bodyPr wrap="square" rtlCol="0">
            <a:spAutoFit/>
          </a:bodyPr>
          <a:lstStyle/>
          <a:p>
            <a:pPr algn="ctr"/>
            <a:r>
              <a:rPr lang="en-AU" sz="1200">
                <a:solidFill>
                  <a:schemeClr val="bg1"/>
                </a:solidFill>
              </a:rPr>
              <a:t>Theory and modelling of quantum dynamics</a:t>
            </a:r>
          </a:p>
        </p:txBody>
      </p:sp>
      <p:sp>
        <p:nvSpPr>
          <p:cNvPr id="43" name="TextBox 42">
            <a:extLst>
              <a:ext uri="{FF2B5EF4-FFF2-40B4-BE49-F238E27FC236}">
                <a16:creationId xmlns:a16="http://schemas.microsoft.com/office/drawing/2014/main" id="{C23731AB-6B90-B671-A8A0-FEA9579AB600}"/>
              </a:ext>
            </a:extLst>
          </p:cNvPr>
          <p:cNvSpPr txBox="1"/>
          <p:nvPr/>
        </p:nvSpPr>
        <p:spPr>
          <a:xfrm>
            <a:off x="4588852" y="3105623"/>
            <a:ext cx="1560963" cy="646331"/>
          </a:xfrm>
          <a:prstGeom prst="rect">
            <a:avLst/>
          </a:prstGeom>
          <a:noFill/>
        </p:spPr>
        <p:txBody>
          <a:bodyPr wrap="square" rtlCol="0">
            <a:spAutoFit/>
          </a:bodyPr>
          <a:lstStyle/>
          <a:p>
            <a:pPr algn="ctr"/>
            <a:r>
              <a:rPr lang="en-AU" sz="1200">
                <a:solidFill>
                  <a:schemeClr val="bg1"/>
                </a:solidFill>
              </a:rPr>
              <a:t>Quantum enhanced biomedical diagnostics</a:t>
            </a:r>
          </a:p>
        </p:txBody>
      </p:sp>
      <p:pic>
        <p:nvPicPr>
          <p:cNvPr id="44" name="Picture 43">
            <a:extLst>
              <a:ext uri="{FF2B5EF4-FFF2-40B4-BE49-F238E27FC236}">
                <a16:creationId xmlns:a16="http://schemas.microsoft.com/office/drawing/2014/main" id="{85B54664-18FD-0A18-BC7D-95E3FFBF8AD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0687" b="29197"/>
          <a:stretch/>
        </p:blipFill>
        <p:spPr bwMode="auto">
          <a:xfrm>
            <a:off x="6748577" y="101695"/>
            <a:ext cx="453678" cy="540000"/>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45" name="Picture 2" descr="People – Quantum Science and Technology">
            <a:extLst>
              <a:ext uri="{FF2B5EF4-FFF2-40B4-BE49-F238E27FC236}">
                <a16:creationId xmlns:a16="http://schemas.microsoft.com/office/drawing/2014/main" id="{009E0411-67F2-FD64-1DDF-AC940693584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671" r="5846"/>
          <a:stretch/>
        </p:blipFill>
        <p:spPr bwMode="auto">
          <a:xfrm>
            <a:off x="6275799" y="101695"/>
            <a:ext cx="420127" cy="54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a:extLst>
              <a:ext uri="{FF2B5EF4-FFF2-40B4-BE49-F238E27FC236}">
                <a16:creationId xmlns:a16="http://schemas.microsoft.com/office/drawing/2014/main" id="{E6FD631F-418E-5742-D46F-405A4C0733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54906" y="101695"/>
            <a:ext cx="404999" cy="54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Image preview">
            <a:extLst>
              <a:ext uri="{FF2B5EF4-FFF2-40B4-BE49-F238E27FC236}">
                <a16:creationId xmlns:a16="http://schemas.microsoft.com/office/drawing/2014/main" id="{585C90DA-73D0-02B0-4849-95EBCE6E801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799" t="6114" r="14659"/>
          <a:stretch/>
        </p:blipFill>
        <p:spPr bwMode="auto">
          <a:xfrm>
            <a:off x="7712556" y="101695"/>
            <a:ext cx="411435" cy="54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Daniel Creedon - Research Engineer - University of Melbourne | LinkedIn">
            <a:extLst>
              <a:ext uri="{FF2B5EF4-FFF2-40B4-BE49-F238E27FC236}">
                <a16:creationId xmlns:a16="http://schemas.microsoft.com/office/drawing/2014/main" id="{60943E21-6BEE-8395-C624-F4F123029E8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172" r="12244"/>
          <a:stretch/>
        </p:blipFill>
        <p:spPr bwMode="auto">
          <a:xfrm>
            <a:off x="5820393" y="101695"/>
            <a:ext cx="402755" cy="54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person smiling for the camera&#10;&#10;Description automatically generated with low confidence">
            <a:extLst>
              <a:ext uri="{FF2B5EF4-FFF2-40B4-BE49-F238E27FC236}">
                <a16:creationId xmlns:a16="http://schemas.microsoft.com/office/drawing/2014/main" id="{EC9D6282-1CCA-E451-B12B-B6471121D2D1}"/>
              </a:ext>
            </a:extLst>
          </p:cNvPr>
          <p:cNvPicPr>
            <a:picLocks noChangeAspect="1"/>
          </p:cNvPicPr>
          <p:nvPr/>
        </p:nvPicPr>
        <p:blipFill rotWithShape="1">
          <a:blip r:embed="rId15"/>
          <a:srcRect l="3330" r="6991"/>
          <a:stretch/>
        </p:blipFill>
        <p:spPr>
          <a:xfrm>
            <a:off x="8634292" y="101695"/>
            <a:ext cx="437716" cy="540000"/>
          </a:xfrm>
          <a:prstGeom prst="rect">
            <a:avLst/>
          </a:prstGeom>
        </p:spPr>
      </p:pic>
      <p:pic>
        <p:nvPicPr>
          <p:cNvPr id="50" name="Picture 10" descr="Mr Trent Ralph | ARC Centre of Excellence in Exciton Science">
            <a:extLst>
              <a:ext uri="{FF2B5EF4-FFF2-40B4-BE49-F238E27FC236}">
                <a16:creationId xmlns:a16="http://schemas.microsoft.com/office/drawing/2014/main" id="{D35150C5-33E7-6299-8C1D-FC98A811281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76642" y="101695"/>
            <a:ext cx="40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profile icon">
            <a:extLst>
              <a:ext uri="{FF2B5EF4-FFF2-40B4-BE49-F238E27FC236}">
                <a16:creationId xmlns:a16="http://schemas.microsoft.com/office/drawing/2014/main" id="{1EF54A8E-C10F-CCF7-01E0-D926F06B6161}"/>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2647" b="7558"/>
          <a:stretch/>
        </p:blipFill>
        <p:spPr bwMode="auto">
          <a:xfrm>
            <a:off x="5359524" y="101695"/>
            <a:ext cx="408218" cy="540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202E4916-3BC5-AD71-8B9A-BC8F6265C8F7}"/>
              </a:ext>
            </a:extLst>
          </p:cNvPr>
          <p:cNvCxnSpPr/>
          <p:nvPr/>
        </p:nvCxnSpPr>
        <p:spPr>
          <a:xfrm>
            <a:off x="4572000" y="1059582"/>
            <a:ext cx="0" cy="3744416"/>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CFCE2165-6EA9-3EA5-C855-AED7C18EECB4}"/>
              </a:ext>
            </a:extLst>
          </p:cNvPr>
          <p:cNvPicPr>
            <a:picLocks noChangeAspect="1"/>
          </p:cNvPicPr>
          <p:nvPr/>
        </p:nvPicPr>
        <p:blipFill>
          <a:blip r:embed="rId18"/>
          <a:stretch>
            <a:fillRect/>
          </a:stretch>
        </p:blipFill>
        <p:spPr>
          <a:xfrm>
            <a:off x="7245258" y="1104932"/>
            <a:ext cx="1699619" cy="535015"/>
          </a:xfrm>
          <a:prstGeom prst="rect">
            <a:avLst/>
          </a:prstGeom>
        </p:spPr>
      </p:pic>
    </p:spTree>
    <p:extLst>
      <p:ext uri="{BB962C8B-B14F-4D97-AF65-F5344CB8AC3E}">
        <p14:creationId xmlns:p14="http://schemas.microsoft.com/office/powerpoint/2010/main" val="392476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61D2511-D260-4D5B-91E1-0ED184729068}"/>
              </a:ext>
            </a:extLst>
          </p:cNvPr>
          <p:cNvSpPr>
            <a:spLocks noGrp="1"/>
          </p:cNvSpPr>
          <p:nvPr>
            <p:ph type="title"/>
          </p:nvPr>
        </p:nvSpPr>
        <p:spPr>
          <a:xfrm>
            <a:off x="251520" y="70482"/>
            <a:ext cx="8640960" cy="639365"/>
          </a:xfrm>
        </p:spPr>
        <p:txBody>
          <a:bodyPr/>
          <a:lstStyle/>
          <a:p>
            <a:r>
              <a:rPr lang="en-AU" dirty="0">
                <a:solidFill>
                  <a:srgbClr val="FEFFE3"/>
                </a:solidFill>
              </a:rPr>
              <a:t>Polariton Light Emitting Devices</a:t>
            </a:r>
          </a:p>
        </p:txBody>
      </p:sp>
      <p:pic>
        <p:nvPicPr>
          <p:cNvPr id="2" name="Picture 1">
            <a:extLst>
              <a:ext uri="{FF2B5EF4-FFF2-40B4-BE49-F238E27FC236}">
                <a16:creationId xmlns:a16="http://schemas.microsoft.com/office/drawing/2014/main" id="{9399DA1A-482F-6715-0F25-8BA9C245BFEE}"/>
              </a:ext>
            </a:extLst>
          </p:cNvPr>
          <p:cNvPicPr>
            <a:picLocks noChangeAspect="1"/>
          </p:cNvPicPr>
          <p:nvPr/>
        </p:nvPicPr>
        <p:blipFill rotWithShape="1">
          <a:blip r:embed="rId3"/>
          <a:srcRect l="11175" t="7390" r="10203" b="26248"/>
          <a:stretch/>
        </p:blipFill>
        <p:spPr>
          <a:xfrm>
            <a:off x="4849075" y="3798641"/>
            <a:ext cx="3605991" cy="1220632"/>
          </a:xfrm>
          <a:prstGeom prst="rect">
            <a:avLst/>
          </a:prstGeom>
        </p:spPr>
      </p:pic>
      <p:pic>
        <p:nvPicPr>
          <p:cNvPr id="3" name="Picture 2" descr="Figure 1">
            <a:extLst>
              <a:ext uri="{FF2B5EF4-FFF2-40B4-BE49-F238E27FC236}">
                <a16:creationId xmlns:a16="http://schemas.microsoft.com/office/drawing/2014/main" id="{FDC43A80-52B5-DCAF-7B0B-145752A715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3399" y="1230638"/>
            <a:ext cx="2668707" cy="17482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FF76E58-FF2D-C6E5-8C4F-EBA3FC2608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5" t="3431"/>
          <a:stretch/>
        </p:blipFill>
        <p:spPr>
          <a:xfrm>
            <a:off x="2932877" y="1254683"/>
            <a:ext cx="2537123" cy="2055081"/>
          </a:xfrm>
          <a:prstGeom prst="rect">
            <a:avLst/>
          </a:prstGeom>
          <a:solidFill>
            <a:schemeClr val="bg1"/>
          </a:solidFill>
        </p:spPr>
      </p:pic>
      <p:grpSp>
        <p:nvGrpSpPr>
          <p:cNvPr id="6" name="Group 5">
            <a:extLst>
              <a:ext uri="{FF2B5EF4-FFF2-40B4-BE49-F238E27FC236}">
                <a16:creationId xmlns:a16="http://schemas.microsoft.com/office/drawing/2014/main" id="{9A474238-7358-33D2-F86E-FC4BA4929BFC}"/>
              </a:ext>
            </a:extLst>
          </p:cNvPr>
          <p:cNvGrpSpPr/>
          <p:nvPr/>
        </p:nvGrpSpPr>
        <p:grpSpPr>
          <a:xfrm>
            <a:off x="251520" y="1445622"/>
            <a:ext cx="2438185" cy="1767336"/>
            <a:chOff x="546182" y="798017"/>
            <a:chExt cx="3040718" cy="1851227"/>
          </a:xfrm>
        </p:grpSpPr>
        <p:pic>
          <p:nvPicPr>
            <p:cNvPr id="7" name="Picture 6" descr="A blue and gold machine&#10;&#10;Description automatically generated with medium confidence">
              <a:extLst>
                <a:ext uri="{FF2B5EF4-FFF2-40B4-BE49-F238E27FC236}">
                  <a16:creationId xmlns:a16="http://schemas.microsoft.com/office/drawing/2014/main" id="{26F67B22-5E28-2855-2B52-BDD65A3731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473" b="27439"/>
            <a:stretch/>
          </p:blipFill>
          <p:spPr>
            <a:xfrm rot="10800000">
              <a:off x="546182" y="1771435"/>
              <a:ext cx="1915986" cy="877809"/>
            </a:xfrm>
            <a:prstGeom prst="rect">
              <a:avLst/>
            </a:prstGeom>
          </p:spPr>
        </p:pic>
        <p:pic>
          <p:nvPicPr>
            <p:cNvPr id="8" name="Picture 7" descr="A blue machine with metal parts&#10;&#10;Description automatically generated with medium confidence">
              <a:extLst>
                <a:ext uri="{FF2B5EF4-FFF2-40B4-BE49-F238E27FC236}">
                  <a16:creationId xmlns:a16="http://schemas.microsoft.com/office/drawing/2014/main" id="{CBBD28F3-DCF7-B373-17DD-CCCC8F7FD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93" t="11474" b="21798"/>
            <a:stretch/>
          </p:blipFill>
          <p:spPr>
            <a:xfrm rot="10800000">
              <a:off x="546183" y="798017"/>
              <a:ext cx="1915988" cy="973417"/>
            </a:xfrm>
            <a:prstGeom prst="rect">
              <a:avLst/>
            </a:prstGeom>
          </p:spPr>
        </p:pic>
        <p:sp>
          <p:nvSpPr>
            <p:cNvPr id="9" name="TextBox 8">
              <a:extLst>
                <a:ext uri="{FF2B5EF4-FFF2-40B4-BE49-F238E27FC236}">
                  <a16:creationId xmlns:a16="http://schemas.microsoft.com/office/drawing/2014/main" id="{27B1D988-2B91-B3D0-D3BB-970C231E6865}"/>
                </a:ext>
              </a:extLst>
            </p:cNvPr>
            <p:cNvSpPr txBox="1"/>
            <p:nvPr/>
          </p:nvSpPr>
          <p:spPr>
            <a:xfrm flipH="1">
              <a:off x="2450983" y="995288"/>
              <a:ext cx="979157" cy="332773"/>
            </a:xfrm>
            <a:prstGeom prst="rect">
              <a:avLst/>
            </a:prstGeom>
            <a:noFill/>
          </p:spPr>
          <p:txBody>
            <a:bodyPr wrap="square" rtlCol="0">
              <a:spAutoFit/>
            </a:bodyPr>
            <a:lstStyle/>
            <a:p>
              <a:r>
                <a:rPr lang="en-AU" sz="1600">
                  <a:solidFill>
                    <a:schemeClr val="accent1">
                      <a:lumMod val="20000"/>
                      <a:lumOff val="80000"/>
                    </a:schemeClr>
                  </a:solidFill>
                </a:rPr>
                <a:t>TMDCs</a:t>
              </a:r>
            </a:p>
          </p:txBody>
        </p:sp>
        <p:sp>
          <p:nvSpPr>
            <p:cNvPr id="10" name="TextBox 9">
              <a:extLst>
                <a:ext uri="{FF2B5EF4-FFF2-40B4-BE49-F238E27FC236}">
                  <a16:creationId xmlns:a16="http://schemas.microsoft.com/office/drawing/2014/main" id="{DFD23528-D460-06B9-38D4-AEFE7B92A5BA}"/>
                </a:ext>
              </a:extLst>
            </p:cNvPr>
            <p:cNvSpPr txBox="1"/>
            <p:nvPr/>
          </p:nvSpPr>
          <p:spPr>
            <a:xfrm flipH="1">
              <a:off x="2431501" y="1915077"/>
              <a:ext cx="1155399" cy="574790"/>
            </a:xfrm>
            <a:prstGeom prst="rect">
              <a:avLst/>
            </a:prstGeom>
            <a:noFill/>
          </p:spPr>
          <p:txBody>
            <a:bodyPr wrap="square" rtlCol="0">
              <a:spAutoFit/>
            </a:bodyPr>
            <a:lstStyle/>
            <a:p>
              <a:r>
                <a:rPr lang="en-AU" sz="1600">
                  <a:solidFill>
                    <a:schemeClr val="accent1">
                      <a:lumMod val="20000"/>
                      <a:lumOff val="80000"/>
                    </a:schemeClr>
                  </a:solidFill>
                </a:rPr>
                <a:t>Graphene/</a:t>
              </a:r>
              <a:r>
                <a:rPr lang="en-AU" sz="1600" err="1">
                  <a:solidFill>
                    <a:schemeClr val="accent1">
                      <a:lumMod val="20000"/>
                      <a:lumOff val="80000"/>
                    </a:schemeClr>
                  </a:solidFill>
                </a:rPr>
                <a:t>hBN</a:t>
              </a:r>
              <a:endParaRPr lang="en-AU" sz="1600">
                <a:solidFill>
                  <a:schemeClr val="accent1">
                    <a:lumMod val="20000"/>
                    <a:lumOff val="80000"/>
                  </a:schemeClr>
                </a:solidFill>
              </a:endParaRPr>
            </a:p>
          </p:txBody>
        </p:sp>
      </p:grpSp>
      <p:pic>
        <p:nvPicPr>
          <p:cNvPr id="11" name="Picture 10">
            <a:extLst>
              <a:ext uri="{FF2B5EF4-FFF2-40B4-BE49-F238E27FC236}">
                <a16:creationId xmlns:a16="http://schemas.microsoft.com/office/drawing/2014/main" id="{85FB4D73-E9AE-2BBE-662B-0ECA247B3FDE}"/>
              </a:ext>
            </a:extLst>
          </p:cNvPr>
          <p:cNvPicPr>
            <a:picLocks noChangeAspect="1"/>
          </p:cNvPicPr>
          <p:nvPr/>
        </p:nvPicPr>
        <p:blipFill rotWithShape="1">
          <a:blip r:embed="rId8"/>
          <a:srcRect t="60612" r="53302" b="1"/>
          <a:stretch/>
        </p:blipFill>
        <p:spPr>
          <a:xfrm>
            <a:off x="2792802" y="3478077"/>
            <a:ext cx="1979290" cy="1541196"/>
          </a:xfrm>
          <a:prstGeom prst="rect">
            <a:avLst/>
          </a:prstGeom>
        </p:spPr>
      </p:pic>
      <p:pic>
        <p:nvPicPr>
          <p:cNvPr id="12" name="Picture 11" descr="A picture containing indoor, monitor, sitting, computer&#10;&#10;Description automatically generated">
            <a:extLst>
              <a:ext uri="{FF2B5EF4-FFF2-40B4-BE49-F238E27FC236}">
                <a16:creationId xmlns:a16="http://schemas.microsoft.com/office/drawing/2014/main" id="{4E80BB75-897C-046A-8075-5A3987233B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966" b="14470"/>
          <a:stretch/>
        </p:blipFill>
        <p:spPr>
          <a:xfrm>
            <a:off x="243839" y="3362595"/>
            <a:ext cx="2292375" cy="1385124"/>
          </a:xfrm>
          <a:prstGeom prst="rect">
            <a:avLst/>
          </a:prstGeom>
        </p:spPr>
      </p:pic>
      <p:sp>
        <p:nvSpPr>
          <p:cNvPr id="14" name="Content Placeholder 2">
            <a:extLst>
              <a:ext uri="{FF2B5EF4-FFF2-40B4-BE49-F238E27FC236}">
                <a16:creationId xmlns:a16="http://schemas.microsoft.com/office/drawing/2014/main" id="{C051FBB2-09CB-D587-15AA-3B3BBB86DA24}"/>
              </a:ext>
            </a:extLst>
          </p:cNvPr>
          <p:cNvSpPr txBox="1">
            <a:spLocks/>
          </p:cNvSpPr>
          <p:nvPr/>
        </p:nvSpPr>
        <p:spPr>
          <a:xfrm>
            <a:off x="67678" y="810792"/>
            <a:ext cx="4038600" cy="639365"/>
          </a:xfrm>
          <a:prstGeom prst="rect">
            <a:avLst/>
          </a:prstGeom>
        </p:spPr>
        <p:txBody>
          <a:bodyPr>
            <a:no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AU" sz="2000">
                <a:solidFill>
                  <a:schemeClr val="bg1"/>
                </a:solidFill>
              </a:rPr>
              <a:t>Capability development leveraging existing investments.</a:t>
            </a:r>
          </a:p>
          <a:p>
            <a:pPr marL="0" indent="0">
              <a:buFont typeface="Arial" pitchFamily="34" charset="0"/>
              <a:buNone/>
            </a:pPr>
            <a:endParaRPr lang="en-AU" sz="2000">
              <a:solidFill>
                <a:schemeClr val="bg1"/>
              </a:solidFill>
            </a:endParaRPr>
          </a:p>
        </p:txBody>
      </p:sp>
      <p:sp>
        <p:nvSpPr>
          <p:cNvPr id="15" name="Content Placeholder 2">
            <a:extLst>
              <a:ext uri="{FF2B5EF4-FFF2-40B4-BE49-F238E27FC236}">
                <a16:creationId xmlns:a16="http://schemas.microsoft.com/office/drawing/2014/main" id="{2F654754-142A-2E90-9C6C-7EC3041933E9}"/>
              </a:ext>
            </a:extLst>
          </p:cNvPr>
          <p:cNvSpPr txBox="1">
            <a:spLocks/>
          </p:cNvSpPr>
          <p:nvPr/>
        </p:nvSpPr>
        <p:spPr>
          <a:xfrm>
            <a:off x="50960" y="4803999"/>
            <a:ext cx="4038600" cy="415684"/>
          </a:xfrm>
          <a:prstGeom prst="rect">
            <a:avLst/>
          </a:prstGeom>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AU" sz="2000">
                <a:solidFill>
                  <a:schemeClr val="bg1"/>
                </a:solidFill>
              </a:rPr>
              <a:t>Already useful elsewhere</a:t>
            </a:r>
          </a:p>
        </p:txBody>
      </p:sp>
      <p:sp>
        <p:nvSpPr>
          <p:cNvPr id="16" name="Content Placeholder 2">
            <a:extLst>
              <a:ext uri="{FF2B5EF4-FFF2-40B4-BE49-F238E27FC236}">
                <a16:creationId xmlns:a16="http://schemas.microsoft.com/office/drawing/2014/main" id="{C1A38FEC-AB43-EAD3-4DBA-60A98ED1E31C}"/>
              </a:ext>
            </a:extLst>
          </p:cNvPr>
          <p:cNvSpPr txBox="1">
            <a:spLocks/>
          </p:cNvSpPr>
          <p:nvPr/>
        </p:nvSpPr>
        <p:spPr>
          <a:xfrm>
            <a:off x="5722261" y="3158394"/>
            <a:ext cx="3501690" cy="639366"/>
          </a:xfrm>
          <a:prstGeom prst="rect">
            <a:avLst/>
          </a:prstGeom>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AU" sz="2000">
                <a:solidFill>
                  <a:schemeClr val="bg1"/>
                </a:solidFill>
              </a:rPr>
              <a:t>Produce a useful device, controlling a quantum state.</a:t>
            </a:r>
          </a:p>
          <a:p>
            <a:pPr marL="0" indent="0">
              <a:buFont typeface="Arial" pitchFamily="34" charset="0"/>
              <a:buNone/>
            </a:pPr>
            <a:endParaRPr lang="en-AU" sz="2000">
              <a:solidFill>
                <a:schemeClr val="bg1"/>
              </a:solidFill>
            </a:endParaRPr>
          </a:p>
        </p:txBody>
      </p:sp>
      <p:sp>
        <p:nvSpPr>
          <p:cNvPr id="17" name="Content Placeholder 2">
            <a:extLst>
              <a:ext uri="{FF2B5EF4-FFF2-40B4-BE49-F238E27FC236}">
                <a16:creationId xmlns:a16="http://schemas.microsoft.com/office/drawing/2014/main" id="{03387C57-F83A-5A3A-A9E9-B9BFF6316623}"/>
              </a:ext>
            </a:extLst>
          </p:cNvPr>
          <p:cNvSpPr txBox="1">
            <a:spLocks/>
          </p:cNvSpPr>
          <p:nvPr/>
        </p:nvSpPr>
        <p:spPr>
          <a:xfrm>
            <a:off x="5470000" y="881608"/>
            <a:ext cx="3596671" cy="1304851"/>
          </a:xfrm>
          <a:prstGeom prst="rect">
            <a:avLst/>
          </a:prstGeom>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AU" sz="2000" dirty="0">
                <a:solidFill>
                  <a:schemeClr val="bg1"/>
                </a:solidFill>
              </a:rPr>
              <a:t>Using 2D materials like Lego! </a:t>
            </a:r>
          </a:p>
        </p:txBody>
      </p:sp>
      <p:pic>
        <p:nvPicPr>
          <p:cNvPr id="5" name="Picture 5">
            <a:extLst>
              <a:ext uri="{FF2B5EF4-FFF2-40B4-BE49-F238E27FC236}">
                <a16:creationId xmlns:a16="http://schemas.microsoft.com/office/drawing/2014/main" id="{1F092F4E-F5D3-952C-642B-EFFB714E379B}"/>
              </a:ext>
            </a:extLst>
          </p:cNvPr>
          <p:cNvPicPr>
            <a:picLocks noChangeAspect="1"/>
          </p:cNvPicPr>
          <p:nvPr/>
        </p:nvPicPr>
        <p:blipFill>
          <a:blip r:embed="rId10"/>
          <a:stretch>
            <a:fillRect/>
          </a:stretch>
        </p:blipFill>
        <p:spPr>
          <a:xfrm>
            <a:off x="8521635" y="0"/>
            <a:ext cx="621857" cy="817889"/>
          </a:xfrm>
          <a:prstGeom prst="rect">
            <a:avLst/>
          </a:prstGeom>
        </p:spPr>
      </p:pic>
    </p:spTree>
    <p:extLst>
      <p:ext uri="{BB962C8B-B14F-4D97-AF65-F5344CB8AC3E}">
        <p14:creationId xmlns:p14="http://schemas.microsoft.com/office/powerpoint/2010/main" val="1713470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61D2511-D260-4D5B-91E1-0ED184729068}"/>
              </a:ext>
            </a:extLst>
          </p:cNvPr>
          <p:cNvSpPr>
            <a:spLocks noGrp="1"/>
          </p:cNvSpPr>
          <p:nvPr>
            <p:ph type="title"/>
          </p:nvPr>
        </p:nvSpPr>
        <p:spPr>
          <a:xfrm>
            <a:off x="231608" y="119437"/>
            <a:ext cx="8640960" cy="639365"/>
          </a:xfrm>
        </p:spPr>
        <p:txBody>
          <a:bodyPr>
            <a:normAutofit/>
          </a:bodyPr>
          <a:lstStyle/>
          <a:p>
            <a:r>
              <a:rPr lang="en-AU" dirty="0">
                <a:solidFill>
                  <a:srgbClr val="FEFFE3"/>
                </a:solidFill>
              </a:rPr>
              <a:t>2D Materials for Single Photon Emission</a:t>
            </a:r>
          </a:p>
        </p:txBody>
      </p:sp>
      <p:grpSp>
        <p:nvGrpSpPr>
          <p:cNvPr id="3" name="Group 2">
            <a:extLst>
              <a:ext uri="{FF2B5EF4-FFF2-40B4-BE49-F238E27FC236}">
                <a16:creationId xmlns:a16="http://schemas.microsoft.com/office/drawing/2014/main" id="{176D357F-AC90-171F-7D53-99C56438649C}"/>
              </a:ext>
            </a:extLst>
          </p:cNvPr>
          <p:cNvGrpSpPr/>
          <p:nvPr/>
        </p:nvGrpSpPr>
        <p:grpSpPr>
          <a:xfrm>
            <a:off x="136202" y="885613"/>
            <a:ext cx="4415886" cy="3421511"/>
            <a:chOff x="17179" y="1003511"/>
            <a:chExt cx="4415886" cy="3421511"/>
          </a:xfrm>
        </p:grpSpPr>
        <p:grpSp>
          <p:nvGrpSpPr>
            <p:cNvPr id="4" name="Group 3">
              <a:extLst>
                <a:ext uri="{FF2B5EF4-FFF2-40B4-BE49-F238E27FC236}">
                  <a16:creationId xmlns:a16="http://schemas.microsoft.com/office/drawing/2014/main" id="{6C4300BE-1152-6E08-B0E3-4A6485D7AF23}"/>
                </a:ext>
              </a:extLst>
            </p:cNvPr>
            <p:cNvGrpSpPr/>
            <p:nvPr/>
          </p:nvGrpSpPr>
          <p:grpSpPr>
            <a:xfrm>
              <a:off x="49186" y="1295802"/>
              <a:ext cx="4383879" cy="3129220"/>
              <a:chOff x="33081" y="1008998"/>
              <a:chExt cx="4682098" cy="3054995"/>
            </a:xfrm>
          </p:grpSpPr>
          <p:grpSp>
            <p:nvGrpSpPr>
              <p:cNvPr id="8" name="Group 7">
                <a:extLst>
                  <a:ext uri="{FF2B5EF4-FFF2-40B4-BE49-F238E27FC236}">
                    <a16:creationId xmlns:a16="http://schemas.microsoft.com/office/drawing/2014/main" id="{C7A95658-7EB2-D3E1-17E8-A2ED15A82E2F}"/>
                  </a:ext>
                </a:extLst>
              </p:cNvPr>
              <p:cNvGrpSpPr/>
              <p:nvPr/>
            </p:nvGrpSpPr>
            <p:grpSpPr>
              <a:xfrm>
                <a:off x="44624" y="1008998"/>
                <a:ext cx="4670555" cy="3054995"/>
                <a:chOff x="664860" y="718786"/>
                <a:chExt cx="5887934" cy="3283299"/>
              </a:xfrm>
            </p:grpSpPr>
            <p:pic>
              <p:nvPicPr>
                <p:cNvPr id="15" name="Picture 14" descr="A picture containing text&#10;&#10;Description automatically generated">
                  <a:extLst>
                    <a:ext uri="{FF2B5EF4-FFF2-40B4-BE49-F238E27FC236}">
                      <a16:creationId xmlns:a16="http://schemas.microsoft.com/office/drawing/2014/main" id="{4181B3DD-3020-242B-4C07-B239E6BD33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631" y="2286851"/>
                  <a:ext cx="1872965" cy="1365007"/>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58FD46E4-FEE6-2D0B-A2D2-E369FCDC91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0196" y="2282189"/>
                  <a:ext cx="1872965" cy="1365007"/>
                </a:xfrm>
                <a:prstGeom prst="rect">
                  <a:avLst/>
                </a:prstGeom>
              </p:spPr>
            </p:pic>
            <p:pic>
              <p:nvPicPr>
                <p:cNvPr id="17" name="Picture 16" descr="A kite flying in the sky&#10;&#10;Description automatically generated with medium confidence">
                  <a:extLst>
                    <a:ext uri="{FF2B5EF4-FFF2-40B4-BE49-F238E27FC236}">
                      <a16:creationId xmlns:a16="http://schemas.microsoft.com/office/drawing/2014/main" id="{EF6BDD7E-83D0-D7CC-4D73-71F5BC27D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860" y="796079"/>
                  <a:ext cx="1872965" cy="136500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3AAF445-0A63-4526-9CEE-B77702143A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4080" y="796079"/>
                  <a:ext cx="1872965" cy="1365007"/>
                </a:xfrm>
                <a:prstGeom prst="rect">
                  <a:avLst/>
                </a:prstGeom>
              </p:spPr>
            </p:pic>
            <p:pic>
              <p:nvPicPr>
                <p:cNvPr id="19" name="Picture 18" descr="A picture containing text, computer&#10;&#10;Description automatically generated">
                  <a:extLst>
                    <a:ext uri="{FF2B5EF4-FFF2-40B4-BE49-F238E27FC236}">
                      <a16:creationId xmlns:a16="http://schemas.microsoft.com/office/drawing/2014/main" id="{3D2BD6B2-1E40-0757-98CE-4749EE2E84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3303" y="796079"/>
                  <a:ext cx="1872965" cy="1365007"/>
                </a:xfrm>
                <a:prstGeom prst="rect">
                  <a:avLst/>
                </a:prstGeom>
              </p:spPr>
            </p:pic>
            <p:grpSp>
              <p:nvGrpSpPr>
                <p:cNvPr id="20" name="Group 19">
                  <a:extLst>
                    <a:ext uri="{FF2B5EF4-FFF2-40B4-BE49-F238E27FC236}">
                      <a16:creationId xmlns:a16="http://schemas.microsoft.com/office/drawing/2014/main" id="{42810484-531E-6FED-991D-958DBC7510FD}"/>
                    </a:ext>
                  </a:extLst>
                </p:cNvPr>
                <p:cNvGrpSpPr/>
                <p:nvPr/>
              </p:nvGrpSpPr>
              <p:grpSpPr>
                <a:xfrm>
                  <a:off x="1406859" y="1387321"/>
                  <a:ext cx="306624" cy="474021"/>
                  <a:chOff x="1359694" y="1073944"/>
                  <a:chExt cx="471487" cy="750094"/>
                </a:xfrm>
              </p:grpSpPr>
              <p:cxnSp>
                <p:nvCxnSpPr>
                  <p:cNvPr id="82" name="Straight Connector 81">
                    <a:extLst>
                      <a:ext uri="{FF2B5EF4-FFF2-40B4-BE49-F238E27FC236}">
                        <a16:creationId xmlns:a16="http://schemas.microsoft.com/office/drawing/2014/main" id="{52B152F0-374E-EE38-69EC-723A2946E116}"/>
                      </a:ext>
                    </a:extLst>
                  </p:cNvPr>
                  <p:cNvCxnSpPr/>
                  <p:nvPr/>
                </p:nvCxnSpPr>
                <p:spPr>
                  <a:xfrm>
                    <a:off x="1359694" y="1171575"/>
                    <a:ext cx="259556" cy="626269"/>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5EB04FB-3645-CE76-02C5-DCCDDAF23AB9}"/>
                      </a:ext>
                    </a:extLst>
                  </p:cNvPr>
                  <p:cNvCxnSpPr>
                    <a:cxnSpLocks/>
                  </p:cNvCxnSpPr>
                  <p:nvPr/>
                </p:nvCxnSpPr>
                <p:spPr>
                  <a:xfrm flipV="1">
                    <a:off x="1359694" y="1073944"/>
                    <a:ext cx="202406" cy="97631"/>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FD760A4-841D-CB7B-2BE2-09E260EB129A}"/>
                      </a:ext>
                    </a:extLst>
                  </p:cNvPr>
                  <p:cNvCxnSpPr>
                    <a:cxnSpLocks/>
                  </p:cNvCxnSpPr>
                  <p:nvPr/>
                </p:nvCxnSpPr>
                <p:spPr>
                  <a:xfrm>
                    <a:off x="1562100" y="1073944"/>
                    <a:ext cx="57150" cy="71437"/>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56E7C84-B24F-6879-2DB8-7DBC41201A2F}"/>
                      </a:ext>
                    </a:extLst>
                  </p:cNvPr>
                  <p:cNvCxnSpPr>
                    <a:cxnSpLocks/>
                  </p:cNvCxnSpPr>
                  <p:nvPr/>
                </p:nvCxnSpPr>
                <p:spPr>
                  <a:xfrm>
                    <a:off x="1619250" y="1145381"/>
                    <a:ext cx="0" cy="7297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5AB6FA7-9AA4-A41B-A2E1-8328097C1EBC}"/>
                      </a:ext>
                    </a:extLst>
                  </p:cNvPr>
                  <p:cNvCxnSpPr/>
                  <p:nvPr/>
                </p:nvCxnSpPr>
                <p:spPr>
                  <a:xfrm>
                    <a:off x="1619250" y="1218357"/>
                    <a:ext cx="90488" cy="3842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266AB9F-AFCC-408D-F778-A86F7783885E}"/>
                      </a:ext>
                    </a:extLst>
                  </p:cNvPr>
                  <p:cNvCxnSpPr/>
                  <p:nvPr/>
                </p:nvCxnSpPr>
                <p:spPr>
                  <a:xfrm>
                    <a:off x="1697831" y="1654969"/>
                    <a:ext cx="133350" cy="6667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86A76EA-0BDB-A7CF-00C0-E7074BDF5CDB}"/>
                      </a:ext>
                    </a:extLst>
                  </p:cNvPr>
                  <p:cNvCxnSpPr>
                    <a:cxnSpLocks/>
                  </p:cNvCxnSpPr>
                  <p:nvPr/>
                </p:nvCxnSpPr>
                <p:spPr>
                  <a:xfrm flipV="1">
                    <a:off x="1697831" y="1602581"/>
                    <a:ext cx="11907"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2389212-B610-B39D-3D39-0FC67AB55445}"/>
                      </a:ext>
                    </a:extLst>
                  </p:cNvPr>
                  <p:cNvCxnSpPr>
                    <a:cxnSpLocks/>
                  </p:cNvCxnSpPr>
                  <p:nvPr/>
                </p:nvCxnSpPr>
                <p:spPr>
                  <a:xfrm>
                    <a:off x="1619250" y="1797844"/>
                    <a:ext cx="45244" cy="2619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92AFE88-0E4C-6255-0AB2-409C97D29CD8}"/>
                      </a:ext>
                    </a:extLst>
                  </p:cNvPr>
                  <p:cNvCxnSpPr/>
                  <p:nvPr/>
                </p:nvCxnSpPr>
                <p:spPr>
                  <a:xfrm flipV="1">
                    <a:off x="1664494" y="1771650"/>
                    <a:ext cx="133350"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63FBB82-E564-A7E0-148E-0F92D075AEAF}"/>
                      </a:ext>
                    </a:extLst>
                  </p:cNvPr>
                  <p:cNvCxnSpPr/>
                  <p:nvPr/>
                </p:nvCxnSpPr>
                <p:spPr>
                  <a:xfrm flipV="1">
                    <a:off x="1804988" y="1721644"/>
                    <a:ext cx="26193"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A2BD49-C260-C4B8-33F8-03C7711B8A70}"/>
                    </a:ext>
                  </a:extLst>
                </p:cNvPr>
                <p:cNvGrpSpPr/>
                <p:nvPr/>
              </p:nvGrpSpPr>
              <p:grpSpPr>
                <a:xfrm>
                  <a:off x="3032843" y="1167600"/>
                  <a:ext cx="673702" cy="753935"/>
                  <a:chOff x="3859920" y="726255"/>
                  <a:chExt cx="1035930" cy="1193033"/>
                </a:xfrm>
              </p:grpSpPr>
              <p:cxnSp>
                <p:nvCxnSpPr>
                  <p:cNvPr id="71" name="Straight Connector 70">
                    <a:extLst>
                      <a:ext uri="{FF2B5EF4-FFF2-40B4-BE49-F238E27FC236}">
                        <a16:creationId xmlns:a16="http://schemas.microsoft.com/office/drawing/2014/main" id="{30D13CEE-B13D-3966-698A-E535836EB9ED}"/>
                      </a:ext>
                    </a:extLst>
                  </p:cNvPr>
                  <p:cNvCxnSpPr/>
                  <p:nvPr/>
                </p:nvCxnSpPr>
                <p:spPr>
                  <a:xfrm>
                    <a:off x="4160044" y="906487"/>
                    <a:ext cx="259556" cy="626269"/>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F257261-7BF7-F3CE-D4D5-6536A3102528}"/>
                      </a:ext>
                    </a:extLst>
                  </p:cNvPr>
                  <p:cNvCxnSpPr>
                    <a:cxnSpLocks/>
                  </p:cNvCxnSpPr>
                  <p:nvPr/>
                </p:nvCxnSpPr>
                <p:spPr>
                  <a:xfrm flipV="1">
                    <a:off x="4160044" y="808856"/>
                    <a:ext cx="202406" cy="97631"/>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0FC2FCE-935E-E3D3-1396-E30ED193C64F}"/>
                      </a:ext>
                    </a:extLst>
                  </p:cNvPr>
                  <p:cNvCxnSpPr>
                    <a:cxnSpLocks/>
                  </p:cNvCxnSpPr>
                  <p:nvPr/>
                </p:nvCxnSpPr>
                <p:spPr>
                  <a:xfrm>
                    <a:off x="4362450" y="808856"/>
                    <a:ext cx="57150" cy="71437"/>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AC3229A-62E6-BAB8-A4FB-F622662CB721}"/>
                      </a:ext>
                    </a:extLst>
                  </p:cNvPr>
                  <p:cNvCxnSpPr>
                    <a:cxnSpLocks/>
                  </p:cNvCxnSpPr>
                  <p:nvPr/>
                </p:nvCxnSpPr>
                <p:spPr>
                  <a:xfrm>
                    <a:off x="4419600" y="880293"/>
                    <a:ext cx="0" cy="7297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4528F56-A2A9-3942-7AB0-9CBD1D9F7556}"/>
                      </a:ext>
                    </a:extLst>
                  </p:cNvPr>
                  <p:cNvCxnSpPr/>
                  <p:nvPr/>
                </p:nvCxnSpPr>
                <p:spPr>
                  <a:xfrm>
                    <a:off x="4419600" y="953269"/>
                    <a:ext cx="90488" cy="3842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D869423-4CA0-83AF-A252-D63EF4BAA65D}"/>
                      </a:ext>
                    </a:extLst>
                  </p:cNvPr>
                  <p:cNvCxnSpPr/>
                  <p:nvPr/>
                </p:nvCxnSpPr>
                <p:spPr>
                  <a:xfrm>
                    <a:off x="4498181" y="1389881"/>
                    <a:ext cx="133350" cy="6667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6DFC3BE-F143-C852-B65B-74DA17226557}"/>
                      </a:ext>
                    </a:extLst>
                  </p:cNvPr>
                  <p:cNvCxnSpPr>
                    <a:cxnSpLocks/>
                  </p:cNvCxnSpPr>
                  <p:nvPr/>
                </p:nvCxnSpPr>
                <p:spPr>
                  <a:xfrm flipV="1">
                    <a:off x="4498181" y="1337493"/>
                    <a:ext cx="11907"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D8DB5A9-8045-18FD-D6BA-9E05CAC39B2F}"/>
                      </a:ext>
                    </a:extLst>
                  </p:cNvPr>
                  <p:cNvCxnSpPr>
                    <a:cxnSpLocks/>
                  </p:cNvCxnSpPr>
                  <p:nvPr/>
                </p:nvCxnSpPr>
                <p:spPr>
                  <a:xfrm>
                    <a:off x="4419600" y="1532756"/>
                    <a:ext cx="45244" cy="2619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3DB0638-3104-8FBE-65A8-BBA58B952A0C}"/>
                      </a:ext>
                    </a:extLst>
                  </p:cNvPr>
                  <p:cNvCxnSpPr/>
                  <p:nvPr/>
                </p:nvCxnSpPr>
                <p:spPr>
                  <a:xfrm flipV="1">
                    <a:off x="4464844" y="1506562"/>
                    <a:ext cx="133350"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B2DD423-DA70-98FD-ECC9-81BC57440E38}"/>
                      </a:ext>
                    </a:extLst>
                  </p:cNvPr>
                  <p:cNvCxnSpPr/>
                  <p:nvPr/>
                </p:nvCxnSpPr>
                <p:spPr>
                  <a:xfrm flipV="1">
                    <a:off x="4605338" y="1456556"/>
                    <a:ext cx="26193"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1" name="Freeform: Shape 73">
                    <a:extLst>
                      <a:ext uri="{FF2B5EF4-FFF2-40B4-BE49-F238E27FC236}">
                        <a16:creationId xmlns:a16="http://schemas.microsoft.com/office/drawing/2014/main" id="{B5E46F22-DC75-C056-5711-437EE9A23BB8}"/>
                      </a:ext>
                    </a:extLst>
                  </p:cNvPr>
                  <p:cNvSpPr/>
                  <p:nvPr/>
                </p:nvSpPr>
                <p:spPr>
                  <a:xfrm>
                    <a:off x="3859920" y="726255"/>
                    <a:ext cx="1035930" cy="1193033"/>
                  </a:xfrm>
                  <a:custGeom>
                    <a:avLst/>
                    <a:gdLst>
                      <a:gd name="connsiteX0" fmla="*/ 35805 w 1035930"/>
                      <a:gd name="connsiteY0" fmla="*/ 140520 h 1193033"/>
                      <a:gd name="connsiteX1" fmla="*/ 31043 w 1035930"/>
                      <a:gd name="connsiteY1" fmla="*/ 128614 h 1193033"/>
                      <a:gd name="connsiteX2" fmla="*/ 26280 w 1035930"/>
                      <a:gd name="connsiteY2" fmla="*/ 109564 h 1193033"/>
                      <a:gd name="connsiteX3" fmla="*/ 11993 w 1035930"/>
                      <a:gd name="connsiteY3" fmla="*/ 90514 h 1193033"/>
                      <a:gd name="connsiteX4" fmla="*/ 9611 w 1035930"/>
                      <a:gd name="connsiteY4" fmla="*/ 80989 h 1193033"/>
                      <a:gd name="connsiteX5" fmla="*/ 16755 w 1035930"/>
                      <a:gd name="connsiteY5" fmla="*/ 11933 h 1193033"/>
                      <a:gd name="connsiteX6" fmla="*/ 42949 w 1035930"/>
                      <a:gd name="connsiteY6" fmla="*/ 9551 h 1193033"/>
                      <a:gd name="connsiteX7" fmla="*/ 76286 w 1035930"/>
                      <a:gd name="connsiteY7" fmla="*/ 26 h 1193033"/>
                      <a:gd name="connsiteX8" fmla="*/ 85811 w 1035930"/>
                      <a:gd name="connsiteY8" fmla="*/ 2408 h 1193033"/>
                      <a:gd name="connsiteX9" fmla="*/ 92955 w 1035930"/>
                      <a:gd name="connsiteY9" fmla="*/ 9551 h 1193033"/>
                      <a:gd name="connsiteX10" fmla="*/ 104861 w 1035930"/>
                      <a:gd name="connsiteY10" fmla="*/ 33364 h 1193033"/>
                      <a:gd name="connsiteX11" fmla="*/ 107243 w 1035930"/>
                      <a:gd name="connsiteY11" fmla="*/ 40508 h 1193033"/>
                      <a:gd name="connsiteX12" fmla="*/ 109624 w 1035930"/>
                      <a:gd name="connsiteY12" fmla="*/ 52414 h 1193033"/>
                      <a:gd name="connsiteX13" fmla="*/ 112005 w 1035930"/>
                      <a:gd name="connsiteY13" fmla="*/ 59558 h 1193033"/>
                      <a:gd name="connsiteX14" fmla="*/ 114386 w 1035930"/>
                      <a:gd name="connsiteY14" fmla="*/ 69083 h 1193033"/>
                      <a:gd name="connsiteX15" fmla="*/ 119149 w 1035930"/>
                      <a:gd name="connsiteY15" fmla="*/ 109564 h 1193033"/>
                      <a:gd name="connsiteX16" fmla="*/ 121530 w 1035930"/>
                      <a:gd name="connsiteY16" fmla="*/ 123851 h 1193033"/>
                      <a:gd name="connsiteX17" fmla="*/ 135818 w 1035930"/>
                      <a:gd name="connsiteY17" fmla="*/ 128614 h 1193033"/>
                      <a:gd name="connsiteX18" fmla="*/ 142961 w 1035930"/>
                      <a:gd name="connsiteY18" fmla="*/ 133376 h 1193033"/>
                      <a:gd name="connsiteX19" fmla="*/ 223924 w 1035930"/>
                      <a:gd name="connsiteY19" fmla="*/ 135758 h 1193033"/>
                      <a:gd name="connsiteX20" fmla="*/ 285836 w 1035930"/>
                      <a:gd name="connsiteY20" fmla="*/ 138139 h 1193033"/>
                      <a:gd name="connsiteX21" fmla="*/ 292980 w 1035930"/>
                      <a:gd name="connsiteY21" fmla="*/ 145283 h 1193033"/>
                      <a:gd name="connsiteX22" fmla="*/ 312030 w 1035930"/>
                      <a:gd name="connsiteY22" fmla="*/ 154808 h 1193033"/>
                      <a:gd name="connsiteX23" fmla="*/ 326318 w 1035930"/>
                      <a:gd name="connsiteY23" fmla="*/ 157189 h 1193033"/>
                      <a:gd name="connsiteX24" fmla="*/ 364418 w 1035930"/>
                      <a:gd name="connsiteY24" fmla="*/ 164333 h 1193033"/>
                      <a:gd name="connsiteX25" fmla="*/ 464430 w 1035930"/>
                      <a:gd name="connsiteY25" fmla="*/ 166714 h 1193033"/>
                      <a:gd name="connsiteX26" fmla="*/ 488243 w 1035930"/>
                      <a:gd name="connsiteY26" fmla="*/ 171476 h 1193033"/>
                      <a:gd name="connsiteX27" fmla="*/ 495386 w 1035930"/>
                      <a:gd name="connsiteY27" fmla="*/ 173858 h 1193033"/>
                      <a:gd name="connsiteX28" fmla="*/ 531105 w 1035930"/>
                      <a:gd name="connsiteY28" fmla="*/ 178620 h 1193033"/>
                      <a:gd name="connsiteX29" fmla="*/ 635880 w 1035930"/>
                      <a:gd name="connsiteY29" fmla="*/ 183383 h 1193033"/>
                      <a:gd name="connsiteX30" fmla="*/ 650168 w 1035930"/>
                      <a:gd name="connsiteY30" fmla="*/ 185764 h 1193033"/>
                      <a:gd name="connsiteX31" fmla="*/ 678743 w 1035930"/>
                      <a:gd name="connsiteY31" fmla="*/ 188145 h 1193033"/>
                      <a:gd name="connsiteX32" fmla="*/ 697793 w 1035930"/>
                      <a:gd name="connsiteY32" fmla="*/ 190526 h 1193033"/>
                      <a:gd name="connsiteX33" fmla="*/ 716843 w 1035930"/>
                      <a:gd name="connsiteY33" fmla="*/ 195289 h 1193033"/>
                      <a:gd name="connsiteX34" fmla="*/ 740655 w 1035930"/>
                      <a:gd name="connsiteY34" fmla="*/ 200051 h 1193033"/>
                      <a:gd name="connsiteX35" fmla="*/ 750180 w 1035930"/>
                      <a:gd name="connsiteY35" fmla="*/ 202433 h 1193033"/>
                      <a:gd name="connsiteX36" fmla="*/ 804949 w 1035930"/>
                      <a:gd name="connsiteY36" fmla="*/ 204814 h 1193033"/>
                      <a:gd name="connsiteX37" fmla="*/ 835905 w 1035930"/>
                      <a:gd name="connsiteY37" fmla="*/ 204814 h 1193033"/>
                      <a:gd name="connsiteX38" fmla="*/ 845430 w 1035930"/>
                      <a:gd name="connsiteY38" fmla="*/ 195289 h 1193033"/>
                      <a:gd name="connsiteX39" fmla="*/ 862099 w 1035930"/>
                      <a:gd name="connsiteY39" fmla="*/ 202433 h 1193033"/>
                      <a:gd name="connsiteX40" fmla="*/ 864480 w 1035930"/>
                      <a:gd name="connsiteY40" fmla="*/ 214339 h 1193033"/>
                      <a:gd name="connsiteX41" fmla="*/ 866861 w 1035930"/>
                      <a:gd name="connsiteY41" fmla="*/ 221483 h 1193033"/>
                      <a:gd name="connsiteX42" fmla="*/ 912105 w 1035930"/>
                      <a:gd name="connsiteY42" fmla="*/ 219101 h 1193033"/>
                      <a:gd name="connsiteX43" fmla="*/ 919249 w 1035930"/>
                      <a:gd name="connsiteY43" fmla="*/ 211958 h 1193033"/>
                      <a:gd name="connsiteX44" fmla="*/ 938299 w 1035930"/>
                      <a:gd name="connsiteY44" fmla="*/ 204814 h 1193033"/>
                      <a:gd name="connsiteX45" fmla="*/ 952586 w 1035930"/>
                      <a:gd name="connsiteY45" fmla="*/ 207195 h 1193033"/>
                      <a:gd name="connsiteX46" fmla="*/ 964493 w 1035930"/>
                      <a:gd name="connsiteY46" fmla="*/ 226245 h 1193033"/>
                      <a:gd name="connsiteX47" fmla="*/ 981161 w 1035930"/>
                      <a:gd name="connsiteY47" fmla="*/ 247676 h 1193033"/>
                      <a:gd name="connsiteX48" fmla="*/ 995449 w 1035930"/>
                      <a:gd name="connsiteY48" fmla="*/ 278633 h 1193033"/>
                      <a:gd name="connsiteX49" fmla="*/ 1002593 w 1035930"/>
                      <a:gd name="connsiteY49" fmla="*/ 288158 h 1193033"/>
                      <a:gd name="connsiteX50" fmla="*/ 1016880 w 1035930"/>
                      <a:gd name="connsiteY50" fmla="*/ 307208 h 1193033"/>
                      <a:gd name="connsiteX51" fmla="*/ 1024024 w 1035930"/>
                      <a:gd name="connsiteY51" fmla="*/ 350070 h 1193033"/>
                      <a:gd name="connsiteX52" fmla="*/ 1028786 w 1035930"/>
                      <a:gd name="connsiteY52" fmla="*/ 359595 h 1193033"/>
                      <a:gd name="connsiteX53" fmla="*/ 1035930 w 1035930"/>
                      <a:gd name="connsiteY53" fmla="*/ 378645 h 1193033"/>
                      <a:gd name="connsiteX54" fmla="*/ 1019261 w 1035930"/>
                      <a:gd name="connsiteY54" fmla="*/ 383408 h 1193033"/>
                      <a:gd name="connsiteX55" fmla="*/ 1009736 w 1035930"/>
                      <a:gd name="connsiteY55" fmla="*/ 381026 h 1193033"/>
                      <a:gd name="connsiteX56" fmla="*/ 1007355 w 1035930"/>
                      <a:gd name="connsiteY56" fmla="*/ 373883 h 1193033"/>
                      <a:gd name="connsiteX57" fmla="*/ 1002593 w 1035930"/>
                      <a:gd name="connsiteY57" fmla="*/ 364358 h 1193033"/>
                      <a:gd name="connsiteX58" fmla="*/ 993068 w 1035930"/>
                      <a:gd name="connsiteY58" fmla="*/ 331020 h 1193033"/>
                      <a:gd name="connsiteX59" fmla="*/ 983543 w 1035930"/>
                      <a:gd name="connsiteY59" fmla="*/ 333401 h 1193033"/>
                      <a:gd name="connsiteX60" fmla="*/ 964493 w 1035930"/>
                      <a:gd name="connsiteY60" fmla="*/ 342926 h 1193033"/>
                      <a:gd name="connsiteX61" fmla="*/ 952586 w 1035930"/>
                      <a:gd name="connsiteY61" fmla="*/ 345308 h 1193033"/>
                      <a:gd name="connsiteX62" fmla="*/ 947824 w 1035930"/>
                      <a:gd name="connsiteY62" fmla="*/ 404839 h 1193033"/>
                      <a:gd name="connsiteX63" fmla="*/ 943061 w 1035930"/>
                      <a:gd name="connsiteY63" fmla="*/ 414364 h 1193033"/>
                      <a:gd name="connsiteX64" fmla="*/ 933536 w 1035930"/>
                      <a:gd name="connsiteY64" fmla="*/ 435795 h 1193033"/>
                      <a:gd name="connsiteX65" fmla="*/ 924011 w 1035930"/>
                      <a:gd name="connsiteY65" fmla="*/ 440558 h 1193033"/>
                      <a:gd name="connsiteX66" fmla="*/ 916868 w 1035930"/>
                      <a:gd name="connsiteY66" fmla="*/ 445320 h 1193033"/>
                      <a:gd name="connsiteX67" fmla="*/ 914486 w 1035930"/>
                      <a:gd name="connsiteY67" fmla="*/ 483420 h 1193033"/>
                      <a:gd name="connsiteX68" fmla="*/ 900199 w 1035930"/>
                      <a:gd name="connsiteY68" fmla="*/ 509614 h 1193033"/>
                      <a:gd name="connsiteX69" fmla="*/ 890674 w 1035930"/>
                      <a:gd name="connsiteY69" fmla="*/ 538189 h 1193033"/>
                      <a:gd name="connsiteX70" fmla="*/ 888293 w 1035930"/>
                      <a:gd name="connsiteY70" fmla="*/ 545333 h 1193033"/>
                      <a:gd name="connsiteX71" fmla="*/ 883530 w 1035930"/>
                      <a:gd name="connsiteY71" fmla="*/ 585814 h 1193033"/>
                      <a:gd name="connsiteX72" fmla="*/ 874005 w 1035930"/>
                      <a:gd name="connsiteY72" fmla="*/ 607245 h 1193033"/>
                      <a:gd name="connsiteX73" fmla="*/ 871624 w 1035930"/>
                      <a:gd name="connsiteY73" fmla="*/ 619151 h 1193033"/>
                      <a:gd name="connsiteX74" fmla="*/ 869243 w 1035930"/>
                      <a:gd name="connsiteY74" fmla="*/ 626295 h 1193033"/>
                      <a:gd name="connsiteX75" fmla="*/ 866861 w 1035930"/>
                      <a:gd name="connsiteY75" fmla="*/ 640583 h 1193033"/>
                      <a:gd name="connsiteX76" fmla="*/ 862099 w 1035930"/>
                      <a:gd name="connsiteY76" fmla="*/ 659633 h 1193033"/>
                      <a:gd name="connsiteX77" fmla="*/ 854955 w 1035930"/>
                      <a:gd name="connsiteY77" fmla="*/ 688208 h 1193033"/>
                      <a:gd name="connsiteX78" fmla="*/ 843049 w 1035930"/>
                      <a:gd name="connsiteY78" fmla="*/ 709639 h 1193033"/>
                      <a:gd name="connsiteX79" fmla="*/ 838286 w 1035930"/>
                      <a:gd name="connsiteY79" fmla="*/ 723926 h 1193033"/>
                      <a:gd name="connsiteX80" fmla="*/ 833524 w 1035930"/>
                      <a:gd name="connsiteY80" fmla="*/ 742976 h 1193033"/>
                      <a:gd name="connsiteX81" fmla="*/ 828761 w 1035930"/>
                      <a:gd name="connsiteY81" fmla="*/ 750120 h 1193033"/>
                      <a:gd name="connsiteX82" fmla="*/ 823999 w 1035930"/>
                      <a:gd name="connsiteY82" fmla="*/ 762026 h 1193033"/>
                      <a:gd name="connsiteX83" fmla="*/ 819236 w 1035930"/>
                      <a:gd name="connsiteY83" fmla="*/ 771551 h 1193033"/>
                      <a:gd name="connsiteX84" fmla="*/ 814474 w 1035930"/>
                      <a:gd name="connsiteY84" fmla="*/ 792983 h 1193033"/>
                      <a:gd name="connsiteX85" fmla="*/ 809711 w 1035930"/>
                      <a:gd name="connsiteY85" fmla="*/ 804889 h 1193033"/>
                      <a:gd name="connsiteX86" fmla="*/ 804949 w 1035930"/>
                      <a:gd name="connsiteY86" fmla="*/ 826320 h 1193033"/>
                      <a:gd name="connsiteX87" fmla="*/ 800186 w 1035930"/>
                      <a:gd name="connsiteY87" fmla="*/ 838226 h 1193033"/>
                      <a:gd name="connsiteX88" fmla="*/ 795424 w 1035930"/>
                      <a:gd name="connsiteY88" fmla="*/ 854895 h 1193033"/>
                      <a:gd name="connsiteX89" fmla="*/ 785899 w 1035930"/>
                      <a:gd name="connsiteY89" fmla="*/ 873945 h 1193033"/>
                      <a:gd name="connsiteX90" fmla="*/ 783518 w 1035930"/>
                      <a:gd name="connsiteY90" fmla="*/ 888233 h 1193033"/>
                      <a:gd name="connsiteX91" fmla="*/ 776374 w 1035930"/>
                      <a:gd name="connsiteY91" fmla="*/ 902520 h 1193033"/>
                      <a:gd name="connsiteX92" fmla="*/ 773993 w 1035930"/>
                      <a:gd name="connsiteY92" fmla="*/ 914426 h 1193033"/>
                      <a:gd name="connsiteX93" fmla="*/ 762086 w 1035930"/>
                      <a:gd name="connsiteY93" fmla="*/ 938239 h 1193033"/>
                      <a:gd name="connsiteX94" fmla="*/ 752561 w 1035930"/>
                      <a:gd name="connsiteY94" fmla="*/ 966814 h 1193033"/>
                      <a:gd name="connsiteX95" fmla="*/ 747799 w 1035930"/>
                      <a:gd name="connsiteY95" fmla="*/ 981101 h 1193033"/>
                      <a:gd name="connsiteX96" fmla="*/ 743036 w 1035930"/>
                      <a:gd name="connsiteY96" fmla="*/ 990626 h 1193033"/>
                      <a:gd name="connsiteX97" fmla="*/ 733511 w 1035930"/>
                      <a:gd name="connsiteY97" fmla="*/ 1026345 h 1193033"/>
                      <a:gd name="connsiteX98" fmla="*/ 728749 w 1035930"/>
                      <a:gd name="connsiteY98" fmla="*/ 1050158 h 1193033"/>
                      <a:gd name="connsiteX99" fmla="*/ 719224 w 1035930"/>
                      <a:gd name="connsiteY99" fmla="*/ 1071589 h 1193033"/>
                      <a:gd name="connsiteX100" fmla="*/ 712080 w 1035930"/>
                      <a:gd name="connsiteY100" fmla="*/ 1090639 h 1193033"/>
                      <a:gd name="connsiteX101" fmla="*/ 707318 w 1035930"/>
                      <a:gd name="connsiteY101" fmla="*/ 1107308 h 1193033"/>
                      <a:gd name="connsiteX102" fmla="*/ 702555 w 1035930"/>
                      <a:gd name="connsiteY102" fmla="*/ 1119214 h 1193033"/>
                      <a:gd name="connsiteX103" fmla="*/ 700174 w 1035930"/>
                      <a:gd name="connsiteY103" fmla="*/ 1128739 h 1193033"/>
                      <a:gd name="connsiteX104" fmla="*/ 697793 w 1035930"/>
                      <a:gd name="connsiteY104" fmla="*/ 1140645 h 1193033"/>
                      <a:gd name="connsiteX105" fmla="*/ 693030 w 1035930"/>
                      <a:gd name="connsiteY105" fmla="*/ 1147789 h 1193033"/>
                      <a:gd name="connsiteX106" fmla="*/ 690649 w 1035930"/>
                      <a:gd name="connsiteY106" fmla="*/ 1154933 h 1193033"/>
                      <a:gd name="connsiteX107" fmla="*/ 688268 w 1035930"/>
                      <a:gd name="connsiteY107" fmla="*/ 1166839 h 1193033"/>
                      <a:gd name="connsiteX108" fmla="*/ 681124 w 1035930"/>
                      <a:gd name="connsiteY108" fmla="*/ 1176364 h 1193033"/>
                      <a:gd name="connsiteX109" fmla="*/ 669218 w 1035930"/>
                      <a:gd name="connsiteY109" fmla="*/ 1193033 h 1193033"/>
                      <a:gd name="connsiteX110" fmla="*/ 659693 w 1035930"/>
                      <a:gd name="connsiteY110" fmla="*/ 1190651 h 1193033"/>
                      <a:gd name="connsiteX111" fmla="*/ 652549 w 1035930"/>
                      <a:gd name="connsiteY111" fmla="*/ 1188270 h 1193033"/>
                      <a:gd name="connsiteX112" fmla="*/ 643024 w 1035930"/>
                      <a:gd name="connsiteY112" fmla="*/ 1169220 h 1193033"/>
                      <a:gd name="connsiteX113" fmla="*/ 640643 w 1035930"/>
                      <a:gd name="connsiteY113" fmla="*/ 1154933 h 1193033"/>
                      <a:gd name="connsiteX114" fmla="*/ 635880 w 1035930"/>
                      <a:gd name="connsiteY114" fmla="*/ 1147789 h 1193033"/>
                      <a:gd name="connsiteX115" fmla="*/ 623974 w 1035930"/>
                      <a:gd name="connsiteY115" fmla="*/ 1128739 h 1193033"/>
                      <a:gd name="connsiteX116" fmla="*/ 614449 w 1035930"/>
                      <a:gd name="connsiteY116" fmla="*/ 1109689 h 1193033"/>
                      <a:gd name="connsiteX117" fmla="*/ 600161 w 1035930"/>
                      <a:gd name="connsiteY117" fmla="*/ 1090639 h 1193033"/>
                      <a:gd name="connsiteX118" fmla="*/ 578730 w 1035930"/>
                      <a:gd name="connsiteY118" fmla="*/ 1073970 h 1193033"/>
                      <a:gd name="connsiteX119" fmla="*/ 571586 w 1035930"/>
                      <a:gd name="connsiteY119" fmla="*/ 1064445 h 1193033"/>
                      <a:gd name="connsiteX120" fmla="*/ 564443 w 1035930"/>
                      <a:gd name="connsiteY120" fmla="*/ 1057301 h 1193033"/>
                      <a:gd name="connsiteX121" fmla="*/ 552536 w 1035930"/>
                      <a:gd name="connsiteY121" fmla="*/ 1035870 h 1193033"/>
                      <a:gd name="connsiteX122" fmla="*/ 540630 w 1035930"/>
                      <a:gd name="connsiteY122" fmla="*/ 1019201 h 1193033"/>
                      <a:gd name="connsiteX123" fmla="*/ 538249 w 1035930"/>
                      <a:gd name="connsiteY123" fmla="*/ 1009676 h 1193033"/>
                      <a:gd name="connsiteX124" fmla="*/ 531105 w 1035930"/>
                      <a:gd name="connsiteY124" fmla="*/ 1000151 h 1193033"/>
                      <a:gd name="connsiteX125" fmla="*/ 526343 w 1035930"/>
                      <a:gd name="connsiteY125" fmla="*/ 993008 h 1193033"/>
                      <a:gd name="connsiteX126" fmla="*/ 504911 w 1035930"/>
                      <a:gd name="connsiteY126" fmla="*/ 966814 h 1193033"/>
                      <a:gd name="connsiteX127" fmla="*/ 495386 w 1035930"/>
                      <a:gd name="connsiteY127" fmla="*/ 959670 h 1193033"/>
                      <a:gd name="connsiteX128" fmla="*/ 488243 w 1035930"/>
                      <a:gd name="connsiteY128" fmla="*/ 957289 h 1193033"/>
                      <a:gd name="connsiteX129" fmla="*/ 481099 w 1035930"/>
                      <a:gd name="connsiteY129" fmla="*/ 952526 h 1193033"/>
                      <a:gd name="connsiteX130" fmla="*/ 471574 w 1035930"/>
                      <a:gd name="connsiteY130" fmla="*/ 943001 h 1193033"/>
                      <a:gd name="connsiteX131" fmla="*/ 454905 w 1035930"/>
                      <a:gd name="connsiteY131" fmla="*/ 923951 h 1193033"/>
                      <a:gd name="connsiteX132" fmla="*/ 445380 w 1035930"/>
                      <a:gd name="connsiteY132" fmla="*/ 907283 h 1193033"/>
                      <a:gd name="connsiteX133" fmla="*/ 435855 w 1035930"/>
                      <a:gd name="connsiteY133" fmla="*/ 890614 h 1193033"/>
                      <a:gd name="connsiteX134" fmla="*/ 419186 w 1035930"/>
                      <a:gd name="connsiteY134" fmla="*/ 854895 h 1193033"/>
                      <a:gd name="connsiteX135" fmla="*/ 412043 w 1035930"/>
                      <a:gd name="connsiteY135" fmla="*/ 842989 h 1193033"/>
                      <a:gd name="connsiteX136" fmla="*/ 402518 w 1035930"/>
                      <a:gd name="connsiteY136" fmla="*/ 828701 h 1193033"/>
                      <a:gd name="connsiteX137" fmla="*/ 395374 w 1035930"/>
                      <a:gd name="connsiteY137" fmla="*/ 816795 h 1193033"/>
                      <a:gd name="connsiteX138" fmla="*/ 390611 w 1035930"/>
                      <a:gd name="connsiteY138" fmla="*/ 809651 h 1193033"/>
                      <a:gd name="connsiteX139" fmla="*/ 383468 w 1035930"/>
                      <a:gd name="connsiteY139" fmla="*/ 797745 h 1193033"/>
                      <a:gd name="connsiteX140" fmla="*/ 373943 w 1035930"/>
                      <a:gd name="connsiteY140" fmla="*/ 769170 h 1193033"/>
                      <a:gd name="connsiteX141" fmla="*/ 359655 w 1035930"/>
                      <a:gd name="connsiteY141" fmla="*/ 750120 h 1193033"/>
                      <a:gd name="connsiteX142" fmla="*/ 345368 w 1035930"/>
                      <a:gd name="connsiteY142" fmla="*/ 731070 h 1193033"/>
                      <a:gd name="connsiteX143" fmla="*/ 331080 w 1035930"/>
                      <a:gd name="connsiteY143" fmla="*/ 702495 h 1193033"/>
                      <a:gd name="connsiteX144" fmla="*/ 323936 w 1035930"/>
                      <a:gd name="connsiteY144" fmla="*/ 673920 h 1193033"/>
                      <a:gd name="connsiteX145" fmla="*/ 321555 w 1035930"/>
                      <a:gd name="connsiteY145" fmla="*/ 666776 h 1193033"/>
                      <a:gd name="connsiteX146" fmla="*/ 302505 w 1035930"/>
                      <a:gd name="connsiteY146" fmla="*/ 638201 h 1193033"/>
                      <a:gd name="connsiteX147" fmla="*/ 297743 w 1035930"/>
                      <a:gd name="connsiteY147" fmla="*/ 628676 h 1193033"/>
                      <a:gd name="connsiteX148" fmla="*/ 278693 w 1035930"/>
                      <a:gd name="connsiteY148" fmla="*/ 609626 h 1193033"/>
                      <a:gd name="connsiteX149" fmla="*/ 264405 w 1035930"/>
                      <a:gd name="connsiteY149" fmla="*/ 588195 h 1193033"/>
                      <a:gd name="connsiteX150" fmla="*/ 257261 w 1035930"/>
                      <a:gd name="connsiteY150" fmla="*/ 583433 h 1193033"/>
                      <a:gd name="connsiteX151" fmla="*/ 252499 w 1035930"/>
                      <a:gd name="connsiteY151" fmla="*/ 576289 h 1193033"/>
                      <a:gd name="connsiteX152" fmla="*/ 242974 w 1035930"/>
                      <a:gd name="connsiteY152" fmla="*/ 569145 h 1193033"/>
                      <a:gd name="connsiteX153" fmla="*/ 238211 w 1035930"/>
                      <a:gd name="connsiteY153" fmla="*/ 557239 h 1193033"/>
                      <a:gd name="connsiteX154" fmla="*/ 231068 w 1035930"/>
                      <a:gd name="connsiteY154" fmla="*/ 545333 h 1193033"/>
                      <a:gd name="connsiteX155" fmla="*/ 226305 w 1035930"/>
                      <a:gd name="connsiteY155" fmla="*/ 535808 h 1193033"/>
                      <a:gd name="connsiteX156" fmla="*/ 219161 w 1035930"/>
                      <a:gd name="connsiteY156" fmla="*/ 514376 h 1193033"/>
                      <a:gd name="connsiteX157" fmla="*/ 214399 w 1035930"/>
                      <a:gd name="connsiteY157" fmla="*/ 507233 h 1193033"/>
                      <a:gd name="connsiteX158" fmla="*/ 202493 w 1035930"/>
                      <a:gd name="connsiteY158" fmla="*/ 481039 h 1193033"/>
                      <a:gd name="connsiteX159" fmla="*/ 195349 w 1035930"/>
                      <a:gd name="connsiteY159" fmla="*/ 471514 h 1193033"/>
                      <a:gd name="connsiteX160" fmla="*/ 192968 w 1035930"/>
                      <a:gd name="connsiteY160" fmla="*/ 464370 h 1193033"/>
                      <a:gd name="connsiteX161" fmla="*/ 183443 w 1035930"/>
                      <a:gd name="connsiteY161" fmla="*/ 447701 h 1193033"/>
                      <a:gd name="connsiteX162" fmla="*/ 181061 w 1035930"/>
                      <a:gd name="connsiteY162" fmla="*/ 438176 h 1193033"/>
                      <a:gd name="connsiteX163" fmla="*/ 176299 w 1035930"/>
                      <a:gd name="connsiteY163" fmla="*/ 428651 h 1193033"/>
                      <a:gd name="connsiteX164" fmla="*/ 173918 w 1035930"/>
                      <a:gd name="connsiteY164" fmla="*/ 421508 h 1193033"/>
                      <a:gd name="connsiteX165" fmla="*/ 164393 w 1035930"/>
                      <a:gd name="connsiteY165" fmla="*/ 407220 h 1193033"/>
                      <a:gd name="connsiteX166" fmla="*/ 154868 w 1035930"/>
                      <a:gd name="connsiteY166" fmla="*/ 390551 h 1193033"/>
                      <a:gd name="connsiteX167" fmla="*/ 147724 w 1035930"/>
                      <a:gd name="connsiteY167" fmla="*/ 376264 h 1193033"/>
                      <a:gd name="connsiteX168" fmla="*/ 142961 w 1035930"/>
                      <a:gd name="connsiteY168" fmla="*/ 366739 h 1193033"/>
                      <a:gd name="connsiteX169" fmla="*/ 126293 w 1035930"/>
                      <a:gd name="connsiteY169" fmla="*/ 345308 h 1193033"/>
                      <a:gd name="connsiteX170" fmla="*/ 119149 w 1035930"/>
                      <a:gd name="connsiteY170" fmla="*/ 331020 h 1193033"/>
                      <a:gd name="connsiteX171" fmla="*/ 112005 w 1035930"/>
                      <a:gd name="connsiteY171" fmla="*/ 321495 h 1193033"/>
                      <a:gd name="connsiteX172" fmla="*/ 107243 w 1035930"/>
                      <a:gd name="connsiteY172" fmla="*/ 311970 h 1193033"/>
                      <a:gd name="connsiteX173" fmla="*/ 95336 w 1035930"/>
                      <a:gd name="connsiteY173" fmla="*/ 292920 h 1193033"/>
                      <a:gd name="connsiteX174" fmla="*/ 88193 w 1035930"/>
                      <a:gd name="connsiteY174" fmla="*/ 278633 h 1193033"/>
                      <a:gd name="connsiteX175" fmla="*/ 81049 w 1035930"/>
                      <a:gd name="connsiteY175" fmla="*/ 257201 h 1193033"/>
                      <a:gd name="connsiteX176" fmla="*/ 73905 w 1035930"/>
                      <a:gd name="connsiteY176" fmla="*/ 242914 h 1193033"/>
                      <a:gd name="connsiteX177" fmla="*/ 66761 w 1035930"/>
                      <a:gd name="connsiteY177" fmla="*/ 235770 h 1193033"/>
                      <a:gd name="connsiteX178" fmla="*/ 61999 w 1035930"/>
                      <a:gd name="connsiteY178" fmla="*/ 216720 h 1193033"/>
                      <a:gd name="connsiteX179" fmla="*/ 59618 w 1035930"/>
                      <a:gd name="connsiteY179" fmla="*/ 209576 h 1193033"/>
                      <a:gd name="connsiteX180" fmla="*/ 52474 w 1035930"/>
                      <a:gd name="connsiteY180" fmla="*/ 200051 h 1193033"/>
                      <a:gd name="connsiteX181" fmla="*/ 42949 w 1035930"/>
                      <a:gd name="connsiteY181" fmla="*/ 183383 h 1193033"/>
                      <a:gd name="connsiteX182" fmla="*/ 40568 w 1035930"/>
                      <a:gd name="connsiteY182" fmla="*/ 176239 h 1193033"/>
                      <a:gd name="connsiteX183" fmla="*/ 35805 w 1035930"/>
                      <a:gd name="connsiteY183" fmla="*/ 169095 h 1193033"/>
                      <a:gd name="connsiteX184" fmla="*/ 21518 w 1035930"/>
                      <a:gd name="connsiteY184" fmla="*/ 135758 h 1193033"/>
                      <a:gd name="connsiteX185" fmla="*/ 19136 w 1035930"/>
                      <a:gd name="connsiteY185" fmla="*/ 126233 h 1193033"/>
                      <a:gd name="connsiteX186" fmla="*/ 14374 w 1035930"/>
                      <a:gd name="connsiteY186" fmla="*/ 111945 h 1193033"/>
                      <a:gd name="connsiteX187" fmla="*/ 11993 w 1035930"/>
                      <a:gd name="connsiteY187" fmla="*/ 85751 h 119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035930" h="1193033">
                        <a:moveTo>
                          <a:pt x="35805" y="140520"/>
                        </a:moveTo>
                        <a:cubicBezTo>
                          <a:pt x="34218" y="136551"/>
                          <a:pt x="32300" y="132699"/>
                          <a:pt x="31043" y="128614"/>
                        </a:cubicBezTo>
                        <a:cubicBezTo>
                          <a:pt x="29118" y="122358"/>
                          <a:pt x="30908" y="114192"/>
                          <a:pt x="26280" y="109564"/>
                        </a:cubicBezTo>
                        <a:cubicBezTo>
                          <a:pt x="15863" y="99147"/>
                          <a:pt x="20869" y="105308"/>
                          <a:pt x="11993" y="90514"/>
                        </a:cubicBezTo>
                        <a:cubicBezTo>
                          <a:pt x="11199" y="87339"/>
                          <a:pt x="9815" y="84255"/>
                          <a:pt x="9611" y="80989"/>
                        </a:cubicBezTo>
                        <a:cubicBezTo>
                          <a:pt x="6782" y="35735"/>
                          <a:pt x="-14297" y="16074"/>
                          <a:pt x="16755" y="11933"/>
                        </a:cubicBezTo>
                        <a:cubicBezTo>
                          <a:pt x="25445" y="10774"/>
                          <a:pt x="34218" y="10345"/>
                          <a:pt x="42949" y="9551"/>
                        </a:cubicBezTo>
                        <a:cubicBezTo>
                          <a:pt x="51212" y="6797"/>
                          <a:pt x="68317" y="690"/>
                          <a:pt x="76286" y="26"/>
                        </a:cubicBezTo>
                        <a:cubicBezTo>
                          <a:pt x="79547" y="-246"/>
                          <a:pt x="82636" y="1614"/>
                          <a:pt x="85811" y="2408"/>
                        </a:cubicBezTo>
                        <a:cubicBezTo>
                          <a:pt x="88192" y="4789"/>
                          <a:pt x="90934" y="6857"/>
                          <a:pt x="92955" y="9551"/>
                        </a:cubicBezTo>
                        <a:cubicBezTo>
                          <a:pt x="99086" y="17725"/>
                          <a:pt x="101346" y="23992"/>
                          <a:pt x="104861" y="33364"/>
                        </a:cubicBezTo>
                        <a:cubicBezTo>
                          <a:pt x="105742" y="35714"/>
                          <a:pt x="106634" y="38073"/>
                          <a:pt x="107243" y="40508"/>
                        </a:cubicBezTo>
                        <a:cubicBezTo>
                          <a:pt x="108225" y="44434"/>
                          <a:pt x="108642" y="48488"/>
                          <a:pt x="109624" y="52414"/>
                        </a:cubicBezTo>
                        <a:cubicBezTo>
                          <a:pt x="110233" y="54849"/>
                          <a:pt x="111315" y="57144"/>
                          <a:pt x="112005" y="59558"/>
                        </a:cubicBezTo>
                        <a:cubicBezTo>
                          <a:pt x="112904" y="62705"/>
                          <a:pt x="113592" y="65908"/>
                          <a:pt x="114386" y="69083"/>
                        </a:cubicBezTo>
                        <a:cubicBezTo>
                          <a:pt x="115633" y="80307"/>
                          <a:pt x="117516" y="98132"/>
                          <a:pt x="119149" y="109564"/>
                        </a:cubicBezTo>
                        <a:cubicBezTo>
                          <a:pt x="119832" y="114343"/>
                          <a:pt x="118351" y="120218"/>
                          <a:pt x="121530" y="123851"/>
                        </a:cubicBezTo>
                        <a:cubicBezTo>
                          <a:pt x="124836" y="127629"/>
                          <a:pt x="135818" y="128614"/>
                          <a:pt x="135818" y="128614"/>
                        </a:cubicBezTo>
                        <a:cubicBezTo>
                          <a:pt x="138199" y="130201"/>
                          <a:pt x="140109" y="133145"/>
                          <a:pt x="142961" y="133376"/>
                        </a:cubicBezTo>
                        <a:cubicBezTo>
                          <a:pt x="169872" y="135558"/>
                          <a:pt x="196940" y="134858"/>
                          <a:pt x="223924" y="135758"/>
                        </a:cubicBezTo>
                        <a:lnTo>
                          <a:pt x="285836" y="138139"/>
                        </a:lnTo>
                        <a:cubicBezTo>
                          <a:pt x="288217" y="140520"/>
                          <a:pt x="290286" y="143262"/>
                          <a:pt x="292980" y="145283"/>
                        </a:cubicBezTo>
                        <a:cubicBezTo>
                          <a:pt x="298561" y="149469"/>
                          <a:pt x="305093" y="153266"/>
                          <a:pt x="312030" y="154808"/>
                        </a:cubicBezTo>
                        <a:cubicBezTo>
                          <a:pt x="316743" y="155855"/>
                          <a:pt x="321583" y="156242"/>
                          <a:pt x="326318" y="157189"/>
                        </a:cubicBezTo>
                        <a:cubicBezTo>
                          <a:pt x="343458" y="160617"/>
                          <a:pt x="337787" y="162853"/>
                          <a:pt x="364418" y="164333"/>
                        </a:cubicBezTo>
                        <a:cubicBezTo>
                          <a:pt x="397713" y="166183"/>
                          <a:pt x="431093" y="165920"/>
                          <a:pt x="464430" y="166714"/>
                        </a:cubicBezTo>
                        <a:cubicBezTo>
                          <a:pt x="475648" y="168583"/>
                          <a:pt x="478302" y="168635"/>
                          <a:pt x="488243" y="171476"/>
                        </a:cubicBezTo>
                        <a:cubicBezTo>
                          <a:pt x="490656" y="172166"/>
                          <a:pt x="492925" y="173366"/>
                          <a:pt x="495386" y="173858"/>
                        </a:cubicBezTo>
                        <a:cubicBezTo>
                          <a:pt x="498939" y="174569"/>
                          <a:pt x="528663" y="178479"/>
                          <a:pt x="531105" y="178620"/>
                        </a:cubicBezTo>
                        <a:cubicBezTo>
                          <a:pt x="566008" y="180634"/>
                          <a:pt x="600955" y="181795"/>
                          <a:pt x="635880" y="183383"/>
                        </a:cubicBezTo>
                        <a:cubicBezTo>
                          <a:pt x="640643" y="184177"/>
                          <a:pt x="645369" y="185231"/>
                          <a:pt x="650168" y="185764"/>
                        </a:cubicBezTo>
                        <a:cubicBezTo>
                          <a:pt x="659668" y="186819"/>
                          <a:pt x="669232" y="187194"/>
                          <a:pt x="678743" y="188145"/>
                        </a:cubicBezTo>
                        <a:cubicBezTo>
                          <a:pt x="685111" y="188782"/>
                          <a:pt x="691443" y="189732"/>
                          <a:pt x="697793" y="190526"/>
                        </a:cubicBezTo>
                        <a:cubicBezTo>
                          <a:pt x="704143" y="192114"/>
                          <a:pt x="710425" y="194005"/>
                          <a:pt x="716843" y="195289"/>
                        </a:cubicBezTo>
                        <a:cubicBezTo>
                          <a:pt x="724780" y="196876"/>
                          <a:pt x="732802" y="198087"/>
                          <a:pt x="740655" y="200051"/>
                        </a:cubicBezTo>
                        <a:cubicBezTo>
                          <a:pt x="743830" y="200845"/>
                          <a:pt x="746916" y="202191"/>
                          <a:pt x="750180" y="202433"/>
                        </a:cubicBezTo>
                        <a:cubicBezTo>
                          <a:pt x="768404" y="203783"/>
                          <a:pt x="786693" y="204020"/>
                          <a:pt x="804949" y="204814"/>
                        </a:cubicBezTo>
                        <a:cubicBezTo>
                          <a:pt x="811173" y="205505"/>
                          <a:pt x="827812" y="209872"/>
                          <a:pt x="835905" y="204814"/>
                        </a:cubicBezTo>
                        <a:cubicBezTo>
                          <a:pt x="839713" y="202434"/>
                          <a:pt x="842255" y="198464"/>
                          <a:pt x="845430" y="195289"/>
                        </a:cubicBezTo>
                        <a:cubicBezTo>
                          <a:pt x="850986" y="197670"/>
                          <a:pt x="857824" y="198158"/>
                          <a:pt x="862099" y="202433"/>
                        </a:cubicBezTo>
                        <a:cubicBezTo>
                          <a:pt x="864961" y="205295"/>
                          <a:pt x="863498" y="210413"/>
                          <a:pt x="864480" y="214339"/>
                        </a:cubicBezTo>
                        <a:cubicBezTo>
                          <a:pt x="865089" y="216774"/>
                          <a:pt x="866067" y="219102"/>
                          <a:pt x="866861" y="221483"/>
                        </a:cubicBezTo>
                        <a:cubicBezTo>
                          <a:pt x="881942" y="220689"/>
                          <a:pt x="897246" y="221803"/>
                          <a:pt x="912105" y="219101"/>
                        </a:cubicBezTo>
                        <a:cubicBezTo>
                          <a:pt x="915418" y="218499"/>
                          <a:pt x="916662" y="214114"/>
                          <a:pt x="919249" y="211958"/>
                        </a:cubicBezTo>
                        <a:cubicBezTo>
                          <a:pt x="926996" y="205503"/>
                          <a:pt x="927496" y="206974"/>
                          <a:pt x="938299" y="204814"/>
                        </a:cubicBezTo>
                        <a:cubicBezTo>
                          <a:pt x="943061" y="205608"/>
                          <a:pt x="948174" y="205234"/>
                          <a:pt x="952586" y="207195"/>
                        </a:cubicBezTo>
                        <a:cubicBezTo>
                          <a:pt x="961695" y="211244"/>
                          <a:pt x="959821" y="218977"/>
                          <a:pt x="964493" y="226245"/>
                        </a:cubicBezTo>
                        <a:cubicBezTo>
                          <a:pt x="969387" y="233858"/>
                          <a:pt x="981161" y="247676"/>
                          <a:pt x="981161" y="247676"/>
                        </a:cubicBezTo>
                        <a:cubicBezTo>
                          <a:pt x="984875" y="258815"/>
                          <a:pt x="987635" y="268215"/>
                          <a:pt x="995449" y="278633"/>
                        </a:cubicBezTo>
                        <a:cubicBezTo>
                          <a:pt x="997830" y="281808"/>
                          <a:pt x="1000490" y="284792"/>
                          <a:pt x="1002593" y="288158"/>
                        </a:cubicBezTo>
                        <a:cubicBezTo>
                          <a:pt x="1013878" y="306214"/>
                          <a:pt x="999134" y="289462"/>
                          <a:pt x="1016880" y="307208"/>
                        </a:cubicBezTo>
                        <a:cubicBezTo>
                          <a:pt x="1028077" y="335198"/>
                          <a:pt x="1015043" y="299174"/>
                          <a:pt x="1024024" y="350070"/>
                        </a:cubicBezTo>
                        <a:cubicBezTo>
                          <a:pt x="1024641" y="353566"/>
                          <a:pt x="1027344" y="356351"/>
                          <a:pt x="1028786" y="359595"/>
                        </a:cubicBezTo>
                        <a:cubicBezTo>
                          <a:pt x="1032586" y="368145"/>
                          <a:pt x="1033310" y="370785"/>
                          <a:pt x="1035930" y="378645"/>
                        </a:cubicBezTo>
                        <a:cubicBezTo>
                          <a:pt x="1032564" y="379767"/>
                          <a:pt x="1022247" y="383408"/>
                          <a:pt x="1019261" y="383408"/>
                        </a:cubicBezTo>
                        <a:cubicBezTo>
                          <a:pt x="1015988" y="383408"/>
                          <a:pt x="1012911" y="381820"/>
                          <a:pt x="1009736" y="381026"/>
                        </a:cubicBezTo>
                        <a:cubicBezTo>
                          <a:pt x="1008942" y="378645"/>
                          <a:pt x="1008344" y="376190"/>
                          <a:pt x="1007355" y="373883"/>
                        </a:cubicBezTo>
                        <a:cubicBezTo>
                          <a:pt x="1005957" y="370620"/>
                          <a:pt x="1003247" y="367847"/>
                          <a:pt x="1002593" y="364358"/>
                        </a:cubicBezTo>
                        <a:cubicBezTo>
                          <a:pt x="996233" y="330437"/>
                          <a:pt x="1009283" y="341832"/>
                          <a:pt x="993068" y="331020"/>
                        </a:cubicBezTo>
                        <a:cubicBezTo>
                          <a:pt x="989893" y="331814"/>
                          <a:pt x="986564" y="332142"/>
                          <a:pt x="983543" y="333401"/>
                        </a:cubicBezTo>
                        <a:cubicBezTo>
                          <a:pt x="976990" y="336132"/>
                          <a:pt x="971455" y="341533"/>
                          <a:pt x="964493" y="342926"/>
                        </a:cubicBezTo>
                        <a:lnTo>
                          <a:pt x="952586" y="345308"/>
                        </a:lnTo>
                        <a:cubicBezTo>
                          <a:pt x="950999" y="365152"/>
                          <a:pt x="950544" y="385119"/>
                          <a:pt x="947824" y="404839"/>
                        </a:cubicBezTo>
                        <a:cubicBezTo>
                          <a:pt x="947339" y="408356"/>
                          <a:pt x="944379" y="411068"/>
                          <a:pt x="943061" y="414364"/>
                        </a:cubicBezTo>
                        <a:cubicBezTo>
                          <a:pt x="940987" y="419548"/>
                          <a:pt x="939035" y="431212"/>
                          <a:pt x="933536" y="435795"/>
                        </a:cubicBezTo>
                        <a:cubicBezTo>
                          <a:pt x="930809" y="438068"/>
                          <a:pt x="927093" y="438797"/>
                          <a:pt x="924011" y="440558"/>
                        </a:cubicBezTo>
                        <a:cubicBezTo>
                          <a:pt x="921526" y="441978"/>
                          <a:pt x="919249" y="443733"/>
                          <a:pt x="916868" y="445320"/>
                        </a:cubicBezTo>
                        <a:cubicBezTo>
                          <a:pt x="916074" y="458020"/>
                          <a:pt x="915818" y="470765"/>
                          <a:pt x="914486" y="483420"/>
                        </a:cubicBezTo>
                        <a:cubicBezTo>
                          <a:pt x="913576" y="492064"/>
                          <a:pt x="901984" y="505152"/>
                          <a:pt x="900199" y="509614"/>
                        </a:cubicBezTo>
                        <a:cubicBezTo>
                          <a:pt x="892412" y="529079"/>
                          <a:pt x="897796" y="514445"/>
                          <a:pt x="890674" y="538189"/>
                        </a:cubicBezTo>
                        <a:cubicBezTo>
                          <a:pt x="889953" y="540593"/>
                          <a:pt x="888838" y="542883"/>
                          <a:pt x="888293" y="545333"/>
                        </a:cubicBezTo>
                        <a:cubicBezTo>
                          <a:pt x="880796" y="579068"/>
                          <a:pt x="893019" y="535201"/>
                          <a:pt x="883530" y="585814"/>
                        </a:cubicBezTo>
                        <a:cubicBezTo>
                          <a:pt x="882617" y="590682"/>
                          <a:pt x="876388" y="602480"/>
                          <a:pt x="874005" y="607245"/>
                        </a:cubicBezTo>
                        <a:cubicBezTo>
                          <a:pt x="873211" y="611214"/>
                          <a:pt x="872606" y="615225"/>
                          <a:pt x="871624" y="619151"/>
                        </a:cubicBezTo>
                        <a:cubicBezTo>
                          <a:pt x="871015" y="621586"/>
                          <a:pt x="869788" y="623845"/>
                          <a:pt x="869243" y="626295"/>
                        </a:cubicBezTo>
                        <a:cubicBezTo>
                          <a:pt x="868196" y="631008"/>
                          <a:pt x="867873" y="635862"/>
                          <a:pt x="866861" y="640583"/>
                        </a:cubicBezTo>
                        <a:cubicBezTo>
                          <a:pt x="865490" y="646983"/>
                          <a:pt x="863686" y="653283"/>
                          <a:pt x="862099" y="659633"/>
                        </a:cubicBezTo>
                        <a:lnTo>
                          <a:pt x="854955" y="688208"/>
                        </a:lnTo>
                        <a:cubicBezTo>
                          <a:pt x="849251" y="696764"/>
                          <a:pt x="847730" y="698406"/>
                          <a:pt x="843049" y="709639"/>
                        </a:cubicBezTo>
                        <a:cubicBezTo>
                          <a:pt x="841118" y="714273"/>
                          <a:pt x="839270" y="719003"/>
                          <a:pt x="838286" y="723926"/>
                        </a:cubicBezTo>
                        <a:cubicBezTo>
                          <a:pt x="837381" y="728454"/>
                          <a:pt x="835965" y="738095"/>
                          <a:pt x="833524" y="742976"/>
                        </a:cubicBezTo>
                        <a:cubicBezTo>
                          <a:pt x="832244" y="745536"/>
                          <a:pt x="830041" y="747560"/>
                          <a:pt x="828761" y="750120"/>
                        </a:cubicBezTo>
                        <a:cubicBezTo>
                          <a:pt x="826849" y="753943"/>
                          <a:pt x="825735" y="758120"/>
                          <a:pt x="823999" y="762026"/>
                        </a:cubicBezTo>
                        <a:cubicBezTo>
                          <a:pt x="822557" y="765270"/>
                          <a:pt x="820824" y="768376"/>
                          <a:pt x="819236" y="771551"/>
                        </a:cubicBezTo>
                        <a:cubicBezTo>
                          <a:pt x="818293" y="776268"/>
                          <a:pt x="816155" y="787940"/>
                          <a:pt x="814474" y="792983"/>
                        </a:cubicBezTo>
                        <a:cubicBezTo>
                          <a:pt x="813122" y="797038"/>
                          <a:pt x="811299" y="800920"/>
                          <a:pt x="809711" y="804889"/>
                        </a:cubicBezTo>
                        <a:cubicBezTo>
                          <a:pt x="808768" y="809605"/>
                          <a:pt x="806630" y="821278"/>
                          <a:pt x="804949" y="826320"/>
                        </a:cubicBezTo>
                        <a:cubicBezTo>
                          <a:pt x="803597" y="830375"/>
                          <a:pt x="801538" y="834171"/>
                          <a:pt x="800186" y="838226"/>
                        </a:cubicBezTo>
                        <a:cubicBezTo>
                          <a:pt x="797913" y="845046"/>
                          <a:pt x="798290" y="848589"/>
                          <a:pt x="795424" y="854895"/>
                        </a:cubicBezTo>
                        <a:cubicBezTo>
                          <a:pt x="792486" y="861358"/>
                          <a:pt x="785899" y="873945"/>
                          <a:pt x="785899" y="873945"/>
                        </a:cubicBezTo>
                        <a:cubicBezTo>
                          <a:pt x="785105" y="878708"/>
                          <a:pt x="785045" y="883652"/>
                          <a:pt x="783518" y="888233"/>
                        </a:cubicBezTo>
                        <a:cubicBezTo>
                          <a:pt x="771877" y="923153"/>
                          <a:pt x="784471" y="870129"/>
                          <a:pt x="776374" y="902520"/>
                        </a:cubicBezTo>
                        <a:cubicBezTo>
                          <a:pt x="775392" y="906446"/>
                          <a:pt x="775496" y="910668"/>
                          <a:pt x="773993" y="914426"/>
                        </a:cubicBezTo>
                        <a:cubicBezTo>
                          <a:pt x="770697" y="922666"/>
                          <a:pt x="764892" y="929820"/>
                          <a:pt x="762086" y="938239"/>
                        </a:cubicBezTo>
                        <a:lnTo>
                          <a:pt x="752561" y="966814"/>
                        </a:lnTo>
                        <a:cubicBezTo>
                          <a:pt x="750974" y="971576"/>
                          <a:pt x="750044" y="976611"/>
                          <a:pt x="747799" y="981101"/>
                        </a:cubicBezTo>
                        <a:cubicBezTo>
                          <a:pt x="746211" y="984276"/>
                          <a:pt x="744249" y="987290"/>
                          <a:pt x="743036" y="990626"/>
                        </a:cubicBezTo>
                        <a:cubicBezTo>
                          <a:pt x="741341" y="995288"/>
                          <a:pt x="734165" y="1022418"/>
                          <a:pt x="733511" y="1026345"/>
                        </a:cubicBezTo>
                        <a:cubicBezTo>
                          <a:pt x="732339" y="1033377"/>
                          <a:pt x="731117" y="1043055"/>
                          <a:pt x="728749" y="1050158"/>
                        </a:cubicBezTo>
                        <a:cubicBezTo>
                          <a:pt x="722382" y="1069258"/>
                          <a:pt x="726135" y="1055003"/>
                          <a:pt x="719224" y="1071589"/>
                        </a:cubicBezTo>
                        <a:cubicBezTo>
                          <a:pt x="716616" y="1077849"/>
                          <a:pt x="714225" y="1084205"/>
                          <a:pt x="712080" y="1090639"/>
                        </a:cubicBezTo>
                        <a:cubicBezTo>
                          <a:pt x="704579" y="1113142"/>
                          <a:pt x="714194" y="1088973"/>
                          <a:pt x="707318" y="1107308"/>
                        </a:cubicBezTo>
                        <a:cubicBezTo>
                          <a:pt x="705817" y="1111310"/>
                          <a:pt x="703907" y="1115159"/>
                          <a:pt x="702555" y="1119214"/>
                        </a:cubicBezTo>
                        <a:cubicBezTo>
                          <a:pt x="701520" y="1122319"/>
                          <a:pt x="700884" y="1125544"/>
                          <a:pt x="700174" y="1128739"/>
                        </a:cubicBezTo>
                        <a:cubicBezTo>
                          <a:pt x="699296" y="1132690"/>
                          <a:pt x="699214" y="1136855"/>
                          <a:pt x="697793" y="1140645"/>
                        </a:cubicBezTo>
                        <a:cubicBezTo>
                          <a:pt x="696788" y="1143325"/>
                          <a:pt x="694618" y="1145408"/>
                          <a:pt x="693030" y="1147789"/>
                        </a:cubicBezTo>
                        <a:cubicBezTo>
                          <a:pt x="692236" y="1150170"/>
                          <a:pt x="691258" y="1152498"/>
                          <a:pt x="690649" y="1154933"/>
                        </a:cubicBezTo>
                        <a:cubicBezTo>
                          <a:pt x="689667" y="1158859"/>
                          <a:pt x="689912" y="1163141"/>
                          <a:pt x="688268" y="1166839"/>
                        </a:cubicBezTo>
                        <a:cubicBezTo>
                          <a:pt x="686656" y="1170466"/>
                          <a:pt x="683228" y="1172999"/>
                          <a:pt x="681124" y="1176364"/>
                        </a:cubicBezTo>
                        <a:cubicBezTo>
                          <a:pt x="670675" y="1193081"/>
                          <a:pt x="682836" y="1179413"/>
                          <a:pt x="669218" y="1193033"/>
                        </a:cubicBezTo>
                        <a:cubicBezTo>
                          <a:pt x="666043" y="1192239"/>
                          <a:pt x="662840" y="1191550"/>
                          <a:pt x="659693" y="1190651"/>
                        </a:cubicBezTo>
                        <a:cubicBezTo>
                          <a:pt x="657279" y="1189961"/>
                          <a:pt x="654090" y="1190251"/>
                          <a:pt x="652549" y="1188270"/>
                        </a:cubicBezTo>
                        <a:cubicBezTo>
                          <a:pt x="648190" y="1182666"/>
                          <a:pt x="643024" y="1169220"/>
                          <a:pt x="643024" y="1169220"/>
                        </a:cubicBezTo>
                        <a:cubicBezTo>
                          <a:pt x="642230" y="1164458"/>
                          <a:pt x="642170" y="1159513"/>
                          <a:pt x="640643" y="1154933"/>
                        </a:cubicBezTo>
                        <a:cubicBezTo>
                          <a:pt x="639738" y="1152218"/>
                          <a:pt x="637417" y="1150204"/>
                          <a:pt x="635880" y="1147789"/>
                        </a:cubicBezTo>
                        <a:cubicBezTo>
                          <a:pt x="631860" y="1141472"/>
                          <a:pt x="626755" y="1135691"/>
                          <a:pt x="623974" y="1128739"/>
                        </a:cubicBezTo>
                        <a:cubicBezTo>
                          <a:pt x="619334" y="1117140"/>
                          <a:pt x="620788" y="1118405"/>
                          <a:pt x="614449" y="1109689"/>
                        </a:cubicBezTo>
                        <a:cubicBezTo>
                          <a:pt x="609780" y="1103270"/>
                          <a:pt x="606765" y="1095043"/>
                          <a:pt x="600161" y="1090639"/>
                        </a:cubicBezTo>
                        <a:cubicBezTo>
                          <a:pt x="591667" y="1084975"/>
                          <a:pt x="586969" y="1082208"/>
                          <a:pt x="578730" y="1073970"/>
                        </a:cubicBezTo>
                        <a:cubicBezTo>
                          <a:pt x="575924" y="1071164"/>
                          <a:pt x="574169" y="1067458"/>
                          <a:pt x="571586" y="1064445"/>
                        </a:cubicBezTo>
                        <a:cubicBezTo>
                          <a:pt x="569395" y="1061888"/>
                          <a:pt x="566463" y="1059995"/>
                          <a:pt x="564443" y="1057301"/>
                        </a:cubicBezTo>
                        <a:cubicBezTo>
                          <a:pt x="557306" y="1047784"/>
                          <a:pt x="557963" y="1045367"/>
                          <a:pt x="552536" y="1035870"/>
                        </a:cubicBezTo>
                        <a:cubicBezTo>
                          <a:pt x="549747" y="1030989"/>
                          <a:pt x="543703" y="1023298"/>
                          <a:pt x="540630" y="1019201"/>
                        </a:cubicBezTo>
                        <a:cubicBezTo>
                          <a:pt x="539836" y="1016026"/>
                          <a:pt x="539713" y="1012603"/>
                          <a:pt x="538249" y="1009676"/>
                        </a:cubicBezTo>
                        <a:cubicBezTo>
                          <a:pt x="536474" y="1006126"/>
                          <a:pt x="533412" y="1003381"/>
                          <a:pt x="531105" y="1000151"/>
                        </a:cubicBezTo>
                        <a:cubicBezTo>
                          <a:pt x="529442" y="997822"/>
                          <a:pt x="528026" y="995322"/>
                          <a:pt x="526343" y="993008"/>
                        </a:cubicBezTo>
                        <a:cubicBezTo>
                          <a:pt x="519641" y="983793"/>
                          <a:pt x="513592" y="974255"/>
                          <a:pt x="504911" y="966814"/>
                        </a:cubicBezTo>
                        <a:cubicBezTo>
                          <a:pt x="501898" y="964231"/>
                          <a:pt x="498832" y="961639"/>
                          <a:pt x="495386" y="959670"/>
                        </a:cubicBezTo>
                        <a:cubicBezTo>
                          <a:pt x="493207" y="958425"/>
                          <a:pt x="490624" y="958083"/>
                          <a:pt x="488243" y="957289"/>
                        </a:cubicBezTo>
                        <a:cubicBezTo>
                          <a:pt x="485862" y="955701"/>
                          <a:pt x="482887" y="954761"/>
                          <a:pt x="481099" y="952526"/>
                        </a:cubicBezTo>
                        <a:cubicBezTo>
                          <a:pt x="471862" y="940980"/>
                          <a:pt x="487162" y="948198"/>
                          <a:pt x="471574" y="943001"/>
                        </a:cubicBezTo>
                        <a:cubicBezTo>
                          <a:pt x="460461" y="926333"/>
                          <a:pt x="466811" y="931889"/>
                          <a:pt x="454905" y="923951"/>
                        </a:cubicBezTo>
                        <a:cubicBezTo>
                          <a:pt x="445740" y="910204"/>
                          <a:pt x="454442" y="923896"/>
                          <a:pt x="445380" y="907283"/>
                        </a:cubicBezTo>
                        <a:cubicBezTo>
                          <a:pt x="442316" y="901665"/>
                          <a:pt x="438717" y="896338"/>
                          <a:pt x="435855" y="890614"/>
                        </a:cubicBezTo>
                        <a:cubicBezTo>
                          <a:pt x="422357" y="863617"/>
                          <a:pt x="444300" y="896755"/>
                          <a:pt x="419186" y="854895"/>
                        </a:cubicBezTo>
                        <a:cubicBezTo>
                          <a:pt x="416805" y="850926"/>
                          <a:pt x="414528" y="846894"/>
                          <a:pt x="412043" y="842989"/>
                        </a:cubicBezTo>
                        <a:cubicBezTo>
                          <a:pt x="408970" y="838160"/>
                          <a:pt x="405463" y="833609"/>
                          <a:pt x="402518" y="828701"/>
                        </a:cubicBezTo>
                        <a:cubicBezTo>
                          <a:pt x="400137" y="824732"/>
                          <a:pt x="397827" y="820720"/>
                          <a:pt x="395374" y="816795"/>
                        </a:cubicBezTo>
                        <a:cubicBezTo>
                          <a:pt x="393857" y="814368"/>
                          <a:pt x="392128" y="812078"/>
                          <a:pt x="390611" y="809651"/>
                        </a:cubicBezTo>
                        <a:cubicBezTo>
                          <a:pt x="388158" y="805726"/>
                          <a:pt x="385849" y="801714"/>
                          <a:pt x="383468" y="797745"/>
                        </a:cubicBezTo>
                        <a:cubicBezTo>
                          <a:pt x="381891" y="792225"/>
                          <a:pt x="377626" y="775155"/>
                          <a:pt x="373943" y="769170"/>
                        </a:cubicBezTo>
                        <a:cubicBezTo>
                          <a:pt x="369783" y="762410"/>
                          <a:pt x="363205" y="757220"/>
                          <a:pt x="359655" y="750120"/>
                        </a:cubicBezTo>
                        <a:cubicBezTo>
                          <a:pt x="352885" y="736579"/>
                          <a:pt x="357403" y="743105"/>
                          <a:pt x="345368" y="731070"/>
                        </a:cubicBezTo>
                        <a:cubicBezTo>
                          <a:pt x="337159" y="706444"/>
                          <a:pt x="343549" y="714964"/>
                          <a:pt x="331080" y="702495"/>
                        </a:cubicBezTo>
                        <a:cubicBezTo>
                          <a:pt x="328699" y="692970"/>
                          <a:pt x="327040" y="683234"/>
                          <a:pt x="323936" y="673920"/>
                        </a:cubicBezTo>
                        <a:cubicBezTo>
                          <a:pt x="323142" y="671539"/>
                          <a:pt x="322757" y="668980"/>
                          <a:pt x="321555" y="666776"/>
                        </a:cubicBezTo>
                        <a:cubicBezTo>
                          <a:pt x="296460" y="620766"/>
                          <a:pt x="320018" y="666222"/>
                          <a:pt x="302505" y="638201"/>
                        </a:cubicBezTo>
                        <a:cubicBezTo>
                          <a:pt x="300624" y="635191"/>
                          <a:pt x="299712" y="631630"/>
                          <a:pt x="297743" y="628676"/>
                        </a:cubicBezTo>
                        <a:cubicBezTo>
                          <a:pt x="289741" y="616673"/>
                          <a:pt x="289158" y="617475"/>
                          <a:pt x="278693" y="609626"/>
                        </a:cubicBezTo>
                        <a:cubicBezTo>
                          <a:pt x="275292" y="603959"/>
                          <a:pt x="269365" y="593155"/>
                          <a:pt x="264405" y="588195"/>
                        </a:cubicBezTo>
                        <a:cubicBezTo>
                          <a:pt x="262381" y="586171"/>
                          <a:pt x="259642" y="585020"/>
                          <a:pt x="257261" y="583433"/>
                        </a:cubicBezTo>
                        <a:cubicBezTo>
                          <a:pt x="255674" y="581052"/>
                          <a:pt x="254523" y="578313"/>
                          <a:pt x="252499" y="576289"/>
                        </a:cubicBezTo>
                        <a:cubicBezTo>
                          <a:pt x="249693" y="573483"/>
                          <a:pt x="245355" y="572320"/>
                          <a:pt x="242974" y="569145"/>
                        </a:cubicBezTo>
                        <a:cubicBezTo>
                          <a:pt x="240409" y="565725"/>
                          <a:pt x="240123" y="561062"/>
                          <a:pt x="238211" y="557239"/>
                        </a:cubicBezTo>
                        <a:cubicBezTo>
                          <a:pt x="236141" y="553099"/>
                          <a:pt x="233316" y="549379"/>
                          <a:pt x="231068" y="545333"/>
                        </a:cubicBezTo>
                        <a:cubicBezTo>
                          <a:pt x="229344" y="542230"/>
                          <a:pt x="227893" y="538983"/>
                          <a:pt x="226305" y="535808"/>
                        </a:cubicBezTo>
                        <a:cubicBezTo>
                          <a:pt x="224031" y="526711"/>
                          <a:pt x="223645" y="523345"/>
                          <a:pt x="219161" y="514376"/>
                        </a:cubicBezTo>
                        <a:cubicBezTo>
                          <a:pt x="217881" y="511817"/>
                          <a:pt x="215986" y="509614"/>
                          <a:pt x="214399" y="507233"/>
                        </a:cubicBezTo>
                        <a:cubicBezTo>
                          <a:pt x="211279" y="497871"/>
                          <a:pt x="208882" y="489558"/>
                          <a:pt x="202493" y="481039"/>
                        </a:cubicBezTo>
                        <a:lnTo>
                          <a:pt x="195349" y="471514"/>
                        </a:lnTo>
                        <a:cubicBezTo>
                          <a:pt x="194555" y="469133"/>
                          <a:pt x="194091" y="466615"/>
                          <a:pt x="192968" y="464370"/>
                        </a:cubicBezTo>
                        <a:cubicBezTo>
                          <a:pt x="186055" y="450544"/>
                          <a:pt x="189709" y="464410"/>
                          <a:pt x="183443" y="447701"/>
                        </a:cubicBezTo>
                        <a:cubicBezTo>
                          <a:pt x="182294" y="444637"/>
                          <a:pt x="182210" y="441240"/>
                          <a:pt x="181061" y="438176"/>
                        </a:cubicBezTo>
                        <a:cubicBezTo>
                          <a:pt x="179815" y="434852"/>
                          <a:pt x="177697" y="431914"/>
                          <a:pt x="176299" y="428651"/>
                        </a:cubicBezTo>
                        <a:cubicBezTo>
                          <a:pt x="175310" y="426344"/>
                          <a:pt x="175137" y="423702"/>
                          <a:pt x="173918" y="421508"/>
                        </a:cubicBezTo>
                        <a:cubicBezTo>
                          <a:pt x="171138" y="416504"/>
                          <a:pt x="166204" y="412650"/>
                          <a:pt x="164393" y="407220"/>
                        </a:cubicBezTo>
                        <a:cubicBezTo>
                          <a:pt x="160756" y="396311"/>
                          <a:pt x="163517" y="402084"/>
                          <a:pt x="154868" y="390551"/>
                        </a:cubicBezTo>
                        <a:cubicBezTo>
                          <a:pt x="150501" y="377455"/>
                          <a:pt x="155109" y="389188"/>
                          <a:pt x="147724" y="376264"/>
                        </a:cubicBezTo>
                        <a:cubicBezTo>
                          <a:pt x="145963" y="373182"/>
                          <a:pt x="145091" y="369579"/>
                          <a:pt x="142961" y="366739"/>
                        </a:cubicBezTo>
                        <a:cubicBezTo>
                          <a:pt x="124690" y="342379"/>
                          <a:pt x="141387" y="372982"/>
                          <a:pt x="126293" y="345308"/>
                        </a:cubicBezTo>
                        <a:cubicBezTo>
                          <a:pt x="123743" y="340633"/>
                          <a:pt x="121889" y="335586"/>
                          <a:pt x="119149" y="331020"/>
                        </a:cubicBezTo>
                        <a:cubicBezTo>
                          <a:pt x="117107" y="327617"/>
                          <a:pt x="114108" y="324861"/>
                          <a:pt x="112005" y="321495"/>
                        </a:cubicBezTo>
                        <a:cubicBezTo>
                          <a:pt x="110124" y="318485"/>
                          <a:pt x="109004" y="315052"/>
                          <a:pt x="107243" y="311970"/>
                        </a:cubicBezTo>
                        <a:cubicBezTo>
                          <a:pt x="99685" y="298743"/>
                          <a:pt x="104321" y="310890"/>
                          <a:pt x="95336" y="292920"/>
                        </a:cubicBezTo>
                        <a:cubicBezTo>
                          <a:pt x="85476" y="273200"/>
                          <a:pt x="101842" y="299107"/>
                          <a:pt x="88193" y="278633"/>
                        </a:cubicBezTo>
                        <a:cubicBezTo>
                          <a:pt x="85538" y="268017"/>
                          <a:pt x="86028" y="268156"/>
                          <a:pt x="81049" y="257201"/>
                        </a:cubicBezTo>
                        <a:cubicBezTo>
                          <a:pt x="78846" y="252354"/>
                          <a:pt x="76859" y="247344"/>
                          <a:pt x="73905" y="242914"/>
                        </a:cubicBezTo>
                        <a:cubicBezTo>
                          <a:pt x="72037" y="240112"/>
                          <a:pt x="69142" y="238151"/>
                          <a:pt x="66761" y="235770"/>
                        </a:cubicBezTo>
                        <a:cubicBezTo>
                          <a:pt x="65174" y="229420"/>
                          <a:pt x="64069" y="222930"/>
                          <a:pt x="61999" y="216720"/>
                        </a:cubicBezTo>
                        <a:cubicBezTo>
                          <a:pt x="61205" y="214339"/>
                          <a:pt x="60863" y="211755"/>
                          <a:pt x="59618" y="209576"/>
                        </a:cubicBezTo>
                        <a:cubicBezTo>
                          <a:pt x="57649" y="206130"/>
                          <a:pt x="54855" y="203226"/>
                          <a:pt x="52474" y="200051"/>
                        </a:cubicBezTo>
                        <a:cubicBezTo>
                          <a:pt x="47438" y="179905"/>
                          <a:pt x="54299" y="200407"/>
                          <a:pt x="42949" y="183383"/>
                        </a:cubicBezTo>
                        <a:cubicBezTo>
                          <a:pt x="41557" y="181294"/>
                          <a:pt x="41691" y="178484"/>
                          <a:pt x="40568" y="176239"/>
                        </a:cubicBezTo>
                        <a:cubicBezTo>
                          <a:pt x="39288" y="173679"/>
                          <a:pt x="37393" y="171476"/>
                          <a:pt x="35805" y="169095"/>
                        </a:cubicBezTo>
                        <a:cubicBezTo>
                          <a:pt x="27197" y="143273"/>
                          <a:pt x="32535" y="154121"/>
                          <a:pt x="21518" y="135758"/>
                        </a:cubicBezTo>
                        <a:cubicBezTo>
                          <a:pt x="20724" y="132583"/>
                          <a:pt x="20076" y="129368"/>
                          <a:pt x="19136" y="126233"/>
                        </a:cubicBezTo>
                        <a:cubicBezTo>
                          <a:pt x="17693" y="121425"/>
                          <a:pt x="14374" y="111945"/>
                          <a:pt x="14374" y="111945"/>
                        </a:cubicBezTo>
                        <a:cubicBezTo>
                          <a:pt x="11544" y="92133"/>
                          <a:pt x="11993" y="100889"/>
                          <a:pt x="11993" y="85751"/>
                        </a:cubicBezTo>
                      </a:path>
                    </a:pathLst>
                  </a:cu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bg1"/>
                      </a:solidFill>
                    </a:endParaRPr>
                  </a:p>
                </p:txBody>
              </p:sp>
            </p:grpSp>
            <p:grpSp>
              <p:nvGrpSpPr>
                <p:cNvPr id="22" name="Group 21">
                  <a:extLst>
                    <a:ext uri="{FF2B5EF4-FFF2-40B4-BE49-F238E27FC236}">
                      <a16:creationId xmlns:a16="http://schemas.microsoft.com/office/drawing/2014/main" id="{4939D8AE-30D0-390E-F2BE-104DC1659257}"/>
                    </a:ext>
                  </a:extLst>
                </p:cNvPr>
                <p:cNvGrpSpPr/>
                <p:nvPr/>
              </p:nvGrpSpPr>
              <p:grpSpPr>
                <a:xfrm>
                  <a:off x="5095593" y="1223019"/>
                  <a:ext cx="673702" cy="753935"/>
                  <a:chOff x="7031745" y="813952"/>
                  <a:chExt cx="1035930" cy="1193033"/>
                </a:xfrm>
              </p:grpSpPr>
              <p:grpSp>
                <p:nvGrpSpPr>
                  <p:cNvPr id="58" name="Group 57">
                    <a:extLst>
                      <a:ext uri="{FF2B5EF4-FFF2-40B4-BE49-F238E27FC236}">
                        <a16:creationId xmlns:a16="http://schemas.microsoft.com/office/drawing/2014/main" id="{390A8005-ADAC-4003-ED5D-8835F10F3DA2}"/>
                      </a:ext>
                    </a:extLst>
                  </p:cNvPr>
                  <p:cNvGrpSpPr/>
                  <p:nvPr/>
                </p:nvGrpSpPr>
                <p:grpSpPr>
                  <a:xfrm>
                    <a:off x="7031745" y="813952"/>
                    <a:ext cx="1035930" cy="1193033"/>
                    <a:chOff x="3859920" y="726255"/>
                    <a:chExt cx="1035930" cy="1193033"/>
                  </a:xfrm>
                </p:grpSpPr>
                <p:cxnSp>
                  <p:nvCxnSpPr>
                    <p:cNvPr id="60" name="Straight Connector 59">
                      <a:extLst>
                        <a:ext uri="{FF2B5EF4-FFF2-40B4-BE49-F238E27FC236}">
                          <a16:creationId xmlns:a16="http://schemas.microsoft.com/office/drawing/2014/main" id="{A8EDA1E9-40EC-77A5-DC76-6C45CCAF8CEA}"/>
                        </a:ext>
                      </a:extLst>
                    </p:cNvPr>
                    <p:cNvCxnSpPr/>
                    <p:nvPr/>
                  </p:nvCxnSpPr>
                  <p:spPr>
                    <a:xfrm>
                      <a:off x="4160044" y="906487"/>
                      <a:ext cx="259556" cy="626269"/>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6ADFAFC-1963-0B00-947D-2853AD264E5C}"/>
                        </a:ext>
                      </a:extLst>
                    </p:cNvPr>
                    <p:cNvCxnSpPr>
                      <a:cxnSpLocks/>
                    </p:cNvCxnSpPr>
                    <p:nvPr/>
                  </p:nvCxnSpPr>
                  <p:spPr>
                    <a:xfrm flipV="1">
                      <a:off x="4160044" y="808856"/>
                      <a:ext cx="202406" cy="97631"/>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C2BDA60-A9A6-DCE6-9171-3C18306B3024}"/>
                        </a:ext>
                      </a:extLst>
                    </p:cNvPr>
                    <p:cNvCxnSpPr>
                      <a:cxnSpLocks/>
                    </p:cNvCxnSpPr>
                    <p:nvPr/>
                  </p:nvCxnSpPr>
                  <p:spPr>
                    <a:xfrm>
                      <a:off x="4362450" y="808856"/>
                      <a:ext cx="57150" cy="71437"/>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2E5A418-A48C-EA9D-74B6-ED3C60BAD02C}"/>
                        </a:ext>
                      </a:extLst>
                    </p:cNvPr>
                    <p:cNvCxnSpPr>
                      <a:cxnSpLocks/>
                    </p:cNvCxnSpPr>
                    <p:nvPr/>
                  </p:nvCxnSpPr>
                  <p:spPr>
                    <a:xfrm>
                      <a:off x="4419600" y="880293"/>
                      <a:ext cx="0" cy="7297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B039D2C-538E-1B3B-2493-FC9804C2503A}"/>
                        </a:ext>
                      </a:extLst>
                    </p:cNvPr>
                    <p:cNvCxnSpPr/>
                    <p:nvPr/>
                  </p:nvCxnSpPr>
                  <p:spPr>
                    <a:xfrm>
                      <a:off x="4419600" y="953269"/>
                      <a:ext cx="90488" cy="3842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133FFE1-1BD0-0F32-F7F3-3ABE8CB333AF}"/>
                        </a:ext>
                      </a:extLst>
                    </p:cNvPr>
                    <p:cNvCxnSpPr/>
                    <p:nvPr/>
                  </p:nvCxnSpPr>
                  <p:spPr>
                    <a:xfrm>
                      <a:off x="4498181" y="1389881"/>
                      <a:ext cx="133350" cy="6667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3ACF614-C59F-892C-1ABC-BD164063608A}"/>
                        </a:ext>
                      </a:extLst>
                    </p:cNvPr>
                    <p:cNvCxnSpPr>
                      <a:cxnSpLocks/>
                    </p:cNvCxnSpPr>
                    <p:nvPr/>
                  </p:nvCxnSpPr>
                  <p:spPr>
                    <a:xfrm flipV="1">
                      <a:off x="4498181" y="1337493"/>
                      <a:ext cx="11907"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55E027B-701F-3D49-ED0B-728B150A3B28}"/>
                        </a:ext>
                      </a:extLst>
                    </p:cNvPr>
                    <p:cNvCxnSpPr>
                      <a:cxnSpLocks/>
                    </p:cNvCxnSpPr>
                    <p:nvPr/>
                  </p:nvCxnSpPr>
                  <p:spPr>
                    <a:xfrm>
                      <a:off x="4419600" y="1532756"/>
                      <a:ext cx="45244" cy="2619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B68E4B8-5DC4-7C16-BAA7-A5EC41EFD140}"/>
                        </a:ext>
                      </a:extLst>
                    </p:cNvPr>
                    <p:cNvCxnSpPr/>
                    <p:nvPr/>
                  </p:nvCxnSpPr>
                  <p:spPr>
                    <a:xfrm flipV="1">
                      <a:off x="4464844" y="1506562"/>
                      <a:ext cx="133350"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BD985A9-9535-C938-2632-7DAA7FCE79C0}"/>
                        </a:ext>
                      </a:extLst>
                    </p:cNvPr>
                    <p:cNvCxnSpPr/>
                    <p:nvPr/>
                  </p:nvCxnSpPr>
                  <p:spPr>
                    <a:xfrm flipV="1">
                      <a:off x="4605338" y="1456556"/>
                      <a:ext cx="26193"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Freeform: Shape 62">
                      <a:extLst>
                        <a:ext uri="{FF2B5EF4-FFF2-40B4-BE49-F238E27FC236}">
                          <a16:creationId xmlns:a16="http://schemas.microsoft.com/office/drawing/2014/main" id="{D98B3748-927A-C674-FC91-ADAA1A0000BD}"/>
                        </a:ext>
                      </a:extLst>
                    </p:cNvPr>
                    <p:cNvSpPr/>
                    <p:nvPr/>
                  </p:nvSpPr>
                  <p:spPr>
                    <a:xfrm>
                      <a:off x="3859920" y="726255"/>
                      <a:ext cx="1035930" cy="1193033"/>
                    </a:xfrm>
                    <a:custGeom>
                      <a:avLst/>
                      <a:gdLst>
                        <a:gd name="connsiteX0" fmla="*/ 35805 w 1035930"/>
                        <a:gd name="connsiteY0" fmla="*/ 140520 h 1193033"/>
                        <a:gd name="connsiteX1" fmla="*/ 31043 w 1035930"/>
                        <a:gd name="connsiteY1" fmla="*/ 128614 h 1193033"/>
                        <a:gd name="connsiteX2" fmla="*/ 26280 w 1035930"/>
                        <a:gd name="connsiteY2" fmla="*/ 109564 h 1193033"/>
                        <a:gd name="connsiteX3" fmla="*/ 11993 w 1035930"/>
                        <a:gd name="connsiteY3" fmla="*/ 90514 h 1193033"/>
                        <a:gd name="connsiteX4" fmla="*/ 9611 w 1035930"/>
                        <a:gd name="connsiteY4" fmla="*/ 80989 h 1193033"/>
                        <a:gd name="connsiteX5" fmla="*/ 16755 w 1035930"/>
                        <a:gd name="connsiteY5" fmla="*/ 11933 h 1193033"/>
                        <a:gd name="connsiteX6" fmla="*/ 42949 w 1035930"/>
                        <a:gd name="connsiteY6" fmla="*/ 9551 h 1193033"/>
                        <a:gd name="connsiteX7" fmla="*/ 76286 w 1035930"/>
                        <a:gd name="connsiteY7" fmla="*/ 26 h 1193033"/>
                        <a:gd name="connsiteX8" fmla="*/ 85811 w 1035930"/>
                        <a:gd name="connsiteY8" fmla="*/ 2408 h 1193033"/>
                        <a:gd name="connsiteX9" fmla="*/ 92955 w 1035930"/>
                        <a:gd name="connsiteY9" fmla="*/ 9551 h 1193033"/>
                        <a:gd name="connsiteX10" fmla="*/ 104861 w 1035930"/>
                        <a:gd name="connsiteY10" fmla="*/ 33364 h 1193033"/>
                        <a:gd name="connsiteX11" fmla="*/ 107243 w 1035930"/>
                        <a:gd name="connsiteY11" fmla="*/ 40508 h 1193033"/>
                        <a:gd name="connsiteX12" fmla="*/ 109624 w 1035930"/>
                        <a:gd name="connsiteY12" fmla="*/ 52414 h 1193033"/>
                        <a:gd name="connsiteX13" fmla="*/ 112005 w 1035930"/>
                        <a:gd name="connsiteY13" fmla="*/ 59558 h 1193033"/>
                        <a:gd name="connsiteX14" fmla="*/ 114386 w 1035930"/>
                        <a:gd name="connsiteY14" fmla="*/ 69083 h 1193033"/>
                        <a:gd name="connsiteX15" fmla="*/ 119149 w 1035930"/>
                        <a:gd name="connsiteY15" fmla="*/ 109564 h 1193033"/>
                        <a:gd name="connsiteX16" fmla="*/ 121530 w 1035930"/>
                        <a:gd name="connsiteY16" fmla="*/ 123851 h 1193033"/>
                        <a:gd name="connsiteX17" fmla="*/ 135818 w 1035930"/>
                        <a:gd name="connsiteY17" fmla="*/ 128614 h 1193033"/>
                        <a:gd name="connsiteX18" fmla="*/ 142961 w 1035930"/>
                        <a:gd name="connsiteY18" fmla="*/ 133376 h 1193033"/>
                        <a:gd name="connsiteX19" fmla="*/ 223924 w 1035930"/>
                        <a:gd name="connsiteY19" fmla="*/ 135758 h 1193033"/>
                        <a:gd name="connsiteX20" fmla="*/ 285836 w 1035930"/>
                        <a:gd name="connsiteY20" fmla="*/ 138139 h 1193033"/>
                        <a:gd name="connsiteX21" fmla="*/ 292980 w 1035930"/>
                        <a:gd name="connsiteY21" fmla="*/ 145283 h 1193033"/>
                        <a:gd name="connsiteX22" fmla="*/ 312030 w 1035930"/>
                        <a:gd name="connsiteY22" fmla="*/ 154808 h 1193033"/>
                        <a:gd name="connsiteX23" fmla="*/ 326318 w 1035930"/>
                        <a:gd name="connsiteY23" fmla="*/ 157189 h 1193033"/>
                        <a:gd name="connsiteX24" fmla="*/ 364418 w 1035930"/>
                        <a:gd name="connsiteY24" fmla="*/ 164333 h 1193033"/>
                        <a:gd name="connsiteX25" fmla="*/ 464430 w 1035930"/>
                        <a:gd name="connsiteY25" fmla="*/ 166714 h 1193033"/>
                        <a:gd name="connsiteX26" fmla="*/ 488243 w 1035930"/>
                        <a:gd name="connsiteY26" fmla="*/ 171476 h 1193033"/>
                        <a:gd name="connsiteX27" fmla="*/ 495386 w 1035930"/>
                        <a:gd name="connsiteY27" fmla="*/ 173858 h 1193033"/>
                        <a:gd name="connsiteX28" fmla="*/ 531105 w 1035930"/>
                        <a:gd name="connsiteY28" fmla="*/ 178620 h 1193033"/>
                        <a:gd name="connsiteX29" fmla="*/ 635880 w 1035930"/>
                        <a:gd name="connsiteY29" fmla="*/ 183383 h 1193033"/>
                        <a:gd name="connsiteX30" fmla="*/ 650168 w 1035930"/>
                        <a:gd name="connsiteY30" fmla="*/ 185764 h 1193033"/>
                        <a:gd name="connsiteX31" fmla="*/ 678743 w 1035930"/>
                        <a:gd name="connsiteY31" fmla="*/ 188145 h 1193033"/>
                        <a:gd name="connsiteX32" fmla="*/ 697793 w 1035930"/>
                        <a:gd name="connsiteY32" fmla="*/ 190526 h 1193033"/>
                        <a:gd name="connsiteX33" fmla="*/ 716843 w 1035930"/>
                        <a:gd name="connsiteY33" fmla="*/ 195289 h 1193033"/>
                        <a:gd name="connsiteX34" fmla="*/ 740655 w 1035930"/>
                        <a:gd name="connsiteY34" fmla="*/ 200051 h 1193033"/>
                        <a:gd name="connsiteX35" fmla="*/ 750180 w 1035930"/>
                        <a:gd name="connsiteY35" fmla="*/ 202433 h 1193033"/>
                        <a:gd name="connsiteX36" fmla="*/ 804949 w 1035930"/>
                        <a:gd name="connsiteY36" fmla="*/ 204814 h 1193033"/>
                        <a:gd name="connsiteX37" fmla="*/ 835905 w 1035930"/>
                        <a:gd name="connsiteY37" fmla="*/ 204814 h 1193033"/>
                        <a:gd name="connsiteX38" fmla="*/ 845430 w 1035930"/>
                        <a:gd name="connsiteY38" fmla="*/ 195289 h 1193033"/>
                        <a:gd name="connsiteX39" fmla="*/ 862099 w 1035930"/>
                        <a:gd name="connsiteY39" fmla="*/ 202433 h 1193033"/>
                        <a:gd name="connsiteX40" fmla="*/ 864480 w 1035930"/>
                        <a:gd name="connsiteY40" fmla="*/ 214339 h 1193033"/>
                        <a:gd name="connsiteX41" fmla="*/ 866861 w 1035930"/>
                        <a:gd name="connsiteY41" fmla="*/ 221483 h 1193033"/>
                        <a:gd name="connsiteX42" fmla="*/ 912105 w 1035930"/>
                        <a:gd name="connsiteY42" fmla="*/ 219101 h 1193033"/>
                        <a:gd name="connsiteX43" fmla="*/ 919249 w 1035930"/>
                        <a:gd name="connsiteY43" fmla="*/ 211958 h 1193033"/>
                        <a:gd name="connsiteX44" fmla="*/ 938299 w 1035930"/>
                        <a:gd name="connsiteY44" fmla="*/ 204814 h 1193033"/>
                        <a:gd name="connsiteX45" fmla="*/ 952586 w 1035930"/>
                        <a:gd name="connsiteY45" fmla="*/ 207195 h 1193033"/>
                        <a:gd name="connsiteX46" fmla="*/ 964493 w 1035930"/>
                        <a:gd name="connsiteY46" fmla="*/ 226245 h 1193033"/>
                        <a:gd name="connsiteX47" fmla="*/ 981161 w 1035930"/>
                        <a:gd name="connsiteY47" fmla="*/ 247676 h 1193033"/>
                        <a:gd name="connsiteX48" fmla="*/ 995449 w 1035930"/>
                        <a:gd name="connsiteY48" fmla="*/ 278633 h 1193033"/>
                        <a:gd name="connsiteX49" fmla="*/ 1002593 w 1035930"/>
                        <a:gd name="connsiteY49" fmla="*/ 288158 h 1193033"/>
                        <a:gd name="connsiteX50" fmla="*/ 1016880 w 1035930"/>
                        <a:gd name="connsiteY50" fmla="*/ 307208 h 1193033"/>
                        <a:gd name="connsiteX51" fmla="*/ 1024024 w 1035930"/>
                        <a:gd name="connsiteY51" fmla="*/ 350070 h 1193033"/>
                        <a:gd name="connsiteX52" fmla="*/ 1028786 w 1035930"/>
                        <a:gd name="connsiteY52" fmla="*/ 359595 h 1193033"/>
                        <a:gd name="connsiteX53" fmla="*/ 1035930 w 1035930"/>
                        <a:gd name="connsiteY53" fmla="*/ 378645 h 1193033"/>
                        <a:gd name="connsiteX54" fmla="*/ 1019261 w 1035930"/>
                        <a:gd name="connsiteY54" fmla="*/ 383408 h 1193033"/>
                        <a:gd name="connsiteX55" fmla="*/ 1009736 w 1035930"/>
                        <a:gd name="connsiteY55" fmla="*/ 381026 h 1193033"/>
                        <a:gd name="connsiteX56" fmla="*/ 1007355 w 1035930"/>
                        <a:gd name="connsiteY56" fmla="*/ 373883 h 1193033"/>
                        <a:gd name="connsiteX57" fmla="*/ 1002593 w 1035930"/>
                        <a:gd name="connsiteY57" fmla="*/ 364358 h 1193033"/>
                        <a:gd name="connsiteX58" fmla="*/ 993068 w 1035930"/>
                        <a:gd name="connsiteY58" fmla="*/ 331020 h 1193033"/>
                        <a:gd name="connsiteX59" fmla="*/ 983543 w 1035930"/>
                        <a:gd name="connsiteY59" fmla="*/ 333401 h 1193033"/>
                        <a:gd name="connsiteX60" fmla="*/ 964493 w 1035930"/>
                        <a:gd name="connsiteY60" fmla="*/ 342926 h 1193033"/>
                        <a:gd name="connsiteX61" fmla="*/ 952586 w 1035930"/>
                        <a:gd name="connsiteY61" fmla="*/ 345308 h 1193033"/>
                        <a:gd name="connsiteX62" fmla="*/ 947824 w 1035930"/>
                        <a:gd name="connsiteY62" fmla="*/ 404839 h 1193033"/>
                        <a:gd name="connsiteX63" fmla="*/ 943061 w 1035930"/>
                        <a:gd name="connsiteY63" fmla="*/ 414364 h 1193033"/>
                        <a:gd name="connsiteX64" fmla="*/ 933536 w 1035930"/>
                        <a:gd name="connsiteY64" fmla="*/ 435795 h 1193033"/>
                        <a:gd name="connsiteX65" fmla="*/ 924011 w 1035930"/>
                        <a:gd name="connsiteY65" fmla="*/ 440558 h 1193033"/>
                        <a:gd name="connsiteX66" fmla="*/ 916868 w 1035930"/>
                        <a:gd name="connsiteY66" fmla="*/ 445320 h 1193033"/>
                        <a:gd name="connsiteX67" fmla="*/ 914486 w 1035930"/>
                        <a:gd name="connsiteY67" fmla="*/ 483420 h 1193033"/>
                        <a:gd name="connsiteX68" fmla="*/ 900199 w 1035930"/>
                        <a:gd name="connsiteY68" fmla="*/ 509614 h 1193033"/>
                        <a:gd name="connsiteX69" fmla="*/ 890674 w 1035930"/>
                        <a:gd name="connsiteY69" fmla="*/ 538189 h 1193033"/>
                        <a:gd name="connsiteX70" fmla="*/ 888293 w 1035930"/>
                        <a:gd name="connsiteY70" fmla="*/ 545333 h 1193033"/>
                        <a:gd name="connsiteX71" fmla="*/ 883530 w 1035930"/>
                        <a:gd name="connsiteY71" fmla="*/ 585814 h 1193033"/>
                        <a:gd name="connsiteX72" fmla="*/ 874005 w 1035930"/>
                        <a:gd name="connsiteY72" fmla="*/ 607245 h 1193033"/>
                        <a:gd name="connsiteX73" fmla="*/ 871624 w 1035930"/>
                        <a:gd name="connsiteY73" fmla="*/ 619151 h 1193033"/>
                        <a:gd name="connsiteX74" fmla="*/ 869243 w 1035930"/>
                        <a:gd name="connsiteY74" fmla="*/ 626295 h 1193033"/>
                        <a:gd name="connsiteX75" fmla="*/ 866861 w 1035930"/>
                        <a:gd name="connsiteY75" fmla="*/ 640583 h 1193033"/>
                        <a:gd name="connsiteX76" fmla="*/ 862099 w 1035930"/>
                        <a:gd name="connsiteY76" fmla="*/ 659633 h 1193033"/>
                        <a:gd name="connsiteX77" fmla="*/ 854955 w 1035930"/>
                        <a:gd name="connsiteY77" fmla="*/ 688208 h 1193033"/>
                        <a:gd name="connsiteX78" fmla="*/ 843049 w 1035930"/>
                        <a:gd name="connsiteY78" fmla="*/ 709639 h 1193033"/>
                        <a:gd name="connsiteX79" fmla="*/ 838286 w 1035930"/>
                        <a:gd name="connsiteY79" fmla="*/ 723926 h 1193033"/>
                        <a:gd name="connsiteX80" fmla="*/ 833524 w 1035930"/>
                        <a:gd name="connsiteY80" fmla="*/ 742976 h 1193033"/>
                        <a:gd name="connsiteX81" fmla="*/ 828761 w 1035930"/>
                        <a:gd name="connsiteY81" fmla="*/ 750120 h 1193033"/>
                        <a:gd name="connsiteX82" fmla="*/ 823999 w 1035930"/>
                        <a:gd name="connsiteY82" fmla="*/ 762026 h 1193033"/>
                        <a:gd name="connsiteX83" fmla="*/ 819236 w 1035930"/>
                        <a:gd name="connsiteY83" fmla="*/ 771551 h 1193033"/>
                        <a:gd name="connsiteX84" fmla="*/ 814474 w 1035930"/>
                        <a:gd name="connsiteY84" fmla="*/ 792983 h 1193033"/>
                        <a:gd name="connsiteX85" fmla="*/ 809711 w 1035930"/>
                        <a:gd name="connsiteY85" fmla="*/ 804889 h 1193033"/>
                        <a:gd name="connsiteX86" fmla="*/ 804949 w 1035930"/>
                        <a:gd name="connsiteY86" fmla="*/ 826320 h 1193033"/>
                        <a:gd name="connsiteX87" fmla="*/ 800186 w 1035930"/>
                        <a:gd name="connsiteY87" fmla="*/ 838226 h 1193033"/>
                        <a:gd name="connsiteX88" fmla="*/ 795424 w 1035930"/>
                        <a:gd name="connsiteY88" fmla="*/ 854895 h 1193033"/>
                        <a:gd name="connsiteX89" fmla="*/ 785899 w 1035930"/>
                        <a:gd name="connsiteY89" fmla="*/ 873945 h 1193033"/>
                        <a:gd name="connsiteX90" fmla="*/ 783518 w 1035930"/>
                        <a:gd name="connsiteY90" fmla="*/ 888233 h 1193033"/>
                        <a:gd name="connsiteX91" fmla="*/ 776374 w 1035930"/>
                        <a:gd name="connsiteY91" fmla="*/ 902520 h 1193033"/>
                        <a:gd name="connsiteX92" fmla="*/ 773993 w 1035930"/>
                        <a:gd name="connsiteY92" fmla="*/ 914426 h 1193033"/>
                        <a:gd name="connsiteX93" fmla="*/ 762086 w 1035930"/>
                        <a:gd name="connsiteY93" fmla="*/ 938239 h 1193033"/>
                        <a:gd name="connsiteX94" fmla="*/ 752561 w 1035930"/>
                        <a:gd name="connsiteY94" fmla="*/ 966814 h 1193033"/>
                        <a:gd name="connsiteX95" fmla="*/ 747799 w 1035930"/>
                        <a:gd name="connsiteY95" fmla="*/ 981101 h 1193033"/>
                        <a:gd name="connsiteX96" fmla="*/ 743036 w 1035930"/>
                        <a:gd name="connsiteY96" fmla="*/ 990626 h 1193033"/>
                        <a:gd name="connsiteX97" fmla="*/ 733511 w 1035930"/>
                        <a:gd name="connsiteY97" fmla="*/ 1026345 h 1193033"/>
                        <a:gd name="connsiteX98" fmla="*/ 728749 w 1035930"/>
                        <a:gd name="connsiteY98" fmla="*/ 1050158 h 1193033"/>
                        <a:gd name="connsiteX99" fmla="*/ 719224 w 1035930"/>
                        <a:gd name="connsiteY99" fmla="*/ 1071589 h 1193033"/>
                        <a:gd name="connsiteX100" fmla="*/ 712080 w 1035930"/>
                        <a:gd name="connsiteY100" fmla="*/ 1090639 h 1193033"/>
                        <a:gd name="connsiteX101" fmla="*/ 707318 w 1035930"/>
                        <a:gd name="connsiteY101" fmla="*/ 1107308 h 1193033"/>
                        <a:gd name="connsiteX102" fmla="*/ 702555 w 1035930"/>
                        <a:gd name="connsiteY102" fmla="*/ 1119214 h 1193033"/>
                        <a:gd name="connsiteX103" fmla="*/ 700174 w 1035930"/>
                        <a:gd name="connsiteY103" fmla="*/ 1128739 h 1193033"/>
                        <a:gd name="connsiteX104" fmla="*/ 697793 w 1035930"/>
                        <a:gd name="connsiteY104" fmla="*/ 1140645 h 1193033"/>
                        <a:gd name="connsiteX105" fmla="*/ 693030 w 1035930"/>
                        <a:gd name="connsiteY105" fmla="*/ 1147789 h 1193033"/>
                        <a:gd name="connsiteX106" fmla="*/ 690649 w 1035930"/>
                        <a:gd name="connsiteY106" fmla="*/ 1154933 h 1193033"/>
                        <a:gd name="connsiteX107" fmla="*/ 688268 w 1035930"/>
                        <a:gd name="connsiteY107" fmla="*/ 1166839 h 1193033"/>
                        <a:gd name="connsiteX108" fmla="*/ 681124 w 1035930"/>
                        <a:gd name="connsiteY108" fmla="*/ 1176364 h 1193033"/>
                        <a:gd name="connsiteX109" fmla="*/ 669218 w 1035930"/>
                        <a:gd name="connsiteY109" fmla="*/ 1193033 h 1193033"/>
                        <a:gd name="connsiteX110" fmla="*/ 659693 w 1035930"/>
                        <a:gd name="connsiteY110" fmla="*/ 1190651 h 1193033"/>
                        <a:gd name="connsiteX111" fmla="*/ 652549 w 1035930"/>
                        <a:gd name="connsiteY111" fmla="*/ 1188270 h 1193033"/>
                        <a:gd name="connsiteX112" fmla="*/ 643024 w 1035930"/>
                        <a:gd name="connsiteY112" fmla="*/ 1169220 h 1193033"/>
                        <a:gd name="connsiteX113" fmla="*/ 640643 w 1035930"/>
                        <a:gd name="connsiteY113" fmla="*/ 1154933 h 1193033"/>
                        <a:gd name="connsiteX114" fmla="*/ 635880 w 1035930"/>
                        <a:gd name="connsiteY114" fmla="*/ 1147789 h 1193033"/>
                        <a:gd name="connsiteX115" fmla="*/ 623974 w 1035930"/>
                        <a:gd name="connsiteY115" fmla="*/ 1128739 h 1193033"/>
                        <a:gd name="connsiteX116" fmla="*/ 614449 w 1035930"/>
                        <a:gd name="connsiteY116" fmla="*/ 1109689 h 1193033"/>
                        <a:gd name="connsiteX117" fmla="*/ 600161 w 1035930"/>
                        <a:gd name="connsiteY117" fmla="*/ 1090639 h 1193033"/>
                        <a:gd name="connsiteX118" fmla="*/ 578730 w 1035930"/>
                        <a:gd name="connsiteY118" fmla="*/ 1073970 h 1193033"/>
                        <a:gd name="connsiteX119" fmla="*/ 571586 w 1035930"/>
                        <a:gd name="connsiteY119" fmla="*/ 1064445 h 1193033"/>
                        <a:gd name="connsiteX120" fmla="*/ 564443 w 1035930"/>
                        <a:gd name="connsiteY120" fmla="*/ 1057301 h 1193033"/>
                        <a:gd name="connsiteX121" fmla="*/ 552536 w 1035930"/>
                        <a:gd name="connsiteY121" fmla="*/ 1035870 h 1193033"/>
                        <a:gd name="connsiteX122" fmla="*/ 540630 w 1035930"/>
                        <a:gd name="connsiteY122" fmla="*/ 1019201 h 1193033"/>
                        <a:gd name="connsiteX123" fmla="*/ 538249 w 1035930"/>
                        <a:gd name="connsiteY123" fmla="*/ 1009676 h 1193033"/>
                        <a:gd name="connsiteX124" fmla="*/ 531105 w 1035930"/>
                        <a:gd name="connsiteY124" fmla="*/ 1000151 h 1193033"/>
                        <a:gd name="connsiteX125" fmla="*/ 526343 w 1035930"/>
                        <a:gd name="connsiteY125" fmla="*/ 993008 h 1193033"/>
                        <a:gd name="connsiteX126" fmla="*/ 504911 w 1035930"/>
                        <a:gd name="connsiteY126" fmla="*/ 966814 h 1193033"/>
                        <a:gd name="connsiteX127" fmla="*/ 495386 w 1035930"/>
                        <a:gd name="connsiteY127" fmla="*/ 959670 h 1193033"/>
                        <a:gd name="connsiteX128" fmla="*/ 488243 w 1035930"/>
                        <a:gd name="connsiteY128" fmla="*/ 957289 h 1193033"/>
                        <a:gd name="connsiteX129" fmla="*/ 481099 w 1035930"/>
                        <a:gd name="connsiteY129" fmla="*/ 952526 h 1193033"/>
                        <a:gd name="connsiteX130" fmla="*/ 471574 w 1035930"/>
                        <a:gd name="connsiteY130" fmla="*/ 943001 h 1193033"/>
                        <a:gd name="connsiteX131" fmla="*/ 454905 w 1035930"/>
                        <a:gd name="connsiteY131" fmla="*/ 923951 h 1193033"/>
                        <a:gd name="connsiteX132" fmla="*/ 445380 w 1035930"/>
                        <a:gd name="connsiteY132" fmla="*/ 907283 h 1193033"/>
                        <a:gd name="connsiteX133" fmla="*/ 435855 w 1035930"/>
                        <a:gd name="connsiteY133" fmla="*/ 890614 h 1193033"/>
                        <a:gd name="connsiteX134" fmla="*/ 419186 w 1035930"/>
                        <a:gd name="connsiteY134" fmla="*/ 854895 h 1193033"/>
                        <a:gd name="connsiteX135" fmla="*/ 412043 w 1035930"/>
                        <a:gd name="connsiteY135" fmla="*/ 842989 h 1193033"/>
                        <a:gd name="connsiteX136" fmla="*/ 402518 w 1035930"/>
                        <a:gd name="connsiteY136" fmla="*/ 828701 h 1193033"/>
                        <a:gd name="connsiteX137" fmla="*/ 395374 w 1035930"/>
                        <a:gd name="connsiteY137" fmla="*/ 816795 h 1193033"/>
                        <a:gd name="connsiteX138" fmla="*/ 390611 w 1035930"/>
                        <a:gd name="connsiteY138" fmla="*/ 809651 h 1193033"/>
                        <a:gd name="connsiteX139" fmla="*/ 383468 w 1035930"/>
                        <a:gd name="connsiteY139" fmla="*/ 797745 h 1193033"/>
                        <a:gd name="connsiteX140" fmla="*/ 373943 w 1035930"/>
                        <a:gd name="connsiteY140" fmla="*/ 769170 h 1193033"/>
                        <a:gd name="connsiteX141" fmla="*/ 359655 w 1035930"/>
                        <a:gd name="connsiteY141" fmla="*/ 750120 h 1193033"/>
                        <a:gd name="connsiteX142" fmla="*/ 345368 w 1035930"/>
                        <a:gd name="connsiteY142" fmla="*/ 731070 h 1193033"/>
                        <a:gd name="connsiteX143" fmla="*/ 331080 w 1035930"/>
                        <a:gd name="connsiteY143" fmla="*/ 702495 h 1193033"/>
                        <a:gd name="connsiteX144" fmla="*/ 323936 w 1035930"/>
                        <a:gd name="connsiteY144" fmla="*/ 673920 h 1193033"/>
                        <a:gd name="connsiteX145" fmla="*/ 321555 w 1035930"/>
                        <a:gd name="connsiteY145" fmla="*/ 666776 h 1193033"/>
                        <a:gd name="connsiteX146" fmla="*/ 302505 w 1035930"/>
                        <a:gd name="connsiteY146" fmla="*/ 638201 h 1193033"/>
                        <a:gd name="connsiteX147" fmla="*/ 297743 w 1035930"/>
                        <a:gd name="connsiteY147" fmla="*/ 628676 h 1193033"/>
                        <a:gd name="connsiteX148" fmla="*/ 278693 w 1035930"/>
                        <a:gd name="connsiteY148" fmla="*/ 609626 h 1193033"/>
                        <a:gd name="connsiteX149" fmla="*/ 264405 w 1035930"/>
                        <a:gd name="connsiteY149" fmla="*/ 588195 h 1193033"/>
                        <a:gd name="connsiteX150" fmla="*/ 257261 w 1035930"/>
                        <a:gd name="connsiteY150" fmla="*/ 583433 h 1193033"/>
                        <a:gd name="connsiteX151" fmla="*/ 252499 w 1035930"/>
                        <a:gd name="connsiteY151" fmla="*/ 576289 h 1193033"/>
                        <a:gd name="connsiteX152" fmla="*/ 242974 w 1035930"/>
                        <a:gd name="connsiteY152" fmla="*/ 569145 h 1193033"/>
                        <a:gd name="connsiteX153" fmla="*/ 238211 w 1035930"/>
                        <a:gd name="connsiteY153" fmla="*/ 557239 h 1193033"/>
                        <a:gd name="connsiteX154" fmla="*/ 231068 w 1035930"/>
                        <a:gd name="connsiteY154" fmla="*/ 545333 h 1193033"/>
                        <a:gd name="connsiteX155" fmla="*/ 226305 w 1035930"/>
                        <a:gd name="connsiteY155" fmla="*/ 535808 h 1193033"/>
                        <a:gd name="connsiteX156" fmla="*/ 219161 w 1035930"/>
                        <a:gd name="connsiteY156" fmla="*/ 514376 h 1193033"/>
                        <a:gd name="connsiteX157" fmla="*/ 214399 w 1035930"/>
                        <a:gd name="connsiteY157" fmla="*/ 507233 h 1193033"/>
                        <a:gd name="connsiteX158" fmla="*/ 202493 w 1035930"/>
                        <a:gd name="connsiteY158" fmla="*/ 481039 h 1193033"/>
                        <a:gd name="connsiteX159" fmla="*/ 195349 w 1035930"/>
                        <a:gd name="connsiteY159" fmla="*/ 471514 h 1193033"/>
                        <a:gd name="connsiteX160" fmla="*/ 192968 w 1035930"/>
                        <a:gd name="connsiteY160" fmla="*/ 464370 h 1193033"/>
                        <a:gd name="connsiteX161" fmla="*/ 183443 w 1035930"/>
                        <a:gd name="connsiteY161" fmla="*/ 447701 h 1193033"/>
                        <a:gd name="connsiteX162" fmla="*/ 181061 w 1035930"/>
                        <a:gd name="connsiteY162" fmla="*/ 438176 h 1193033"/>
                        <a:gd name="connsiteX163" fmla="*/ 176299 w 1035930"/>
                        <a:gd name="connsiteY163" fmla="*/ 428651 h 1193033"/>
                        <a:gd name="connsiteX164" fmla="*/ 173918 w 1035930"/>
                        <a:gd name="connsiteY164" fmla="*/ 421508 h 1193033"/>
                        <a:gd name="connsiteX165" fmla="*/ 164393 w 1035930"/>
                        <a:gd name="connsiteY165" fmla="*/ 407220 h 1193033"/>
                        <a:gd name="connsiteX166" fmla="*/ 154868 w 1035930"/>
                        <a:gd name="connsiteY166" fmla="*/ 390551 h 1193033"/>
                        <a:gd name="connsiteX167" fmla="*/ 147724 w 1035930"/>
                        <a:gd name="connsiteY167" fmla="*/ 376264 h 1193033"/>
                        <a:gd name="connsiteX168" fmla="*/ 142961 w 1035930"/>
                        <a:gd name="connsiteY168" fmla="*/ 366739 h 1193033"/>
                        <a:gd name="connsiteX169" fmla="*/ 126293 w 1035930"/>
                        <a:gd name="connsiteY169" fmla="*/ 345308 h 1193033"/>
                        <a:gd name="connsiteX170" fmla="*/ 119149 w 1035930"/>
                        <a:gd name="connsiteY170" fmla="*/ 331020 h 1193033"/>
                        <a:gd name="connsiteX171" fmla="*/ 112005 w 1035930"/>
                        <a:gd name="connsiteY171" fmla="*/ 321495 h 1193033"/>
                        <a:gd name="connsiteX172" fmla="*/ 107243 w 1035930"/>
                        <a:gd name="connsiteY172" fmla="*/ 311970 h 1193033"/>
                        <a:gd name="connsiteX173" fmla="*/ 95336 w 1035930"/>
                        <a:gd name="connsiteY173" fmla="*/ 292920 h 1193033"/>
                        <a:gd name="connsiteX174" fmla="*/ 88193 w 1035930"/>
                        <a:gd name="connsiteY174" fmla="*/ 278633 h 1193033"/>
                        <a:gd name="connsiteX175" fmla="*/ 81049 w 1035930"/>
                        <a:gd name="connsiteY175" fmla="*/ 257201 h 1193033"/>
                        <a:gd name="connsiteX176" fmla="*/ 73905 w 1035930"/>
                        <a:gd name="connsiteY176" fmla="*/ 242914 h 1193033"/>
                        <a:gd name="connsiteX177" fmla="*/ 66761 w 1035930"/>
                        <a:gd name="connsiteY177" fmla="*/ 235770 h 1193033"/>
                        <a:gd name="connsiteX178" fmla="*/ 61999 w 1035930"/>
                        <a:gd name="connsiteY178" fmla="*/ 216720 h 1193033"/>
                        <a:gd name="connsiteX179" fmla="*/ 59618 w 1035930"/>
                        <a:gd name="connsiteY179" fmla="*/ 209576 h 1193033"/>
                        <a:gd name="connsiteX180" fmla="*/ 52474 w 1035930"/>
                        <a:gd name="connsiteY180" fmla="*/ 200051 h 1193033"/>
                        <a:gd name="connsiteX181" fmla="*/ 42949 w 1035930"/>
                        <a:gd name="connsiteY181" fmla="*/ 183383 h 1193033"/>
                        <a:gd name="connsiteX182" fmla="*/ 40568 w 1035930"/>
                        <a:gd name="connsiteY182" fmla="*/ 176239 h 1193033"/>
                        <a:gd name="connsiteX183" fmla="*/ 35805 w 1035930"/>
                        <a:gd name="connsiteY183" fmla="*/ 169095 h 1193033"/>
                        <a:gd name="connsiteX184" fmla="*/ 21518 w 1035930"/>
                        <a:gd name="connsiteY184" fmla="*/ 135758 h 1193033"/>
                        <a:gd name="connsiteX185" fmla="*/ 19136 w 1035930"/>
                        <a:gd name="connsiteY185" fmla="*/ 126233 h 1193033"/>
                        <a:gd name="connsiteX186" fmla="*/ 14374 w 1035930"/>
                        <a:gd name="connsiteY186" fmla="*/ 111945 h 1193033"/>
                        <a:gd name="connsiteX187" fmla="*/ 11993 w 1035930"/>
                        <a:gd name="connsiteY187" fmla="*/ 85751 h 119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035930" h="1193033">
                          <a:moveTo>
                            <a:pt x="35805" y="140520"/>
                          </a:moveTo>
                          <a:cubicBezTo>
                            <a:pt x="34218" y="136551"/>
                            <a:pt x="32300" y="132699"/>
                            <a:pt x="31043" y="128614"/>
                          </a:cubicBezTo>
                          <a:cubicBezTo>
                            <a:pt x="29118" y="122358"/>
                            <a:pt x="30908" y="114192"/>
                            <a:pt x="26280" y="109564"/>
                          </a:cubicBezTo>
                          <a:cubicBezTo>
                            <a:pt x="15863" y="99147"/>
                            <a:pt x="20869" y="105308"/>
                            <a:pt x="11993" y="90514"/>
                          </a:cubicBezTo>
                          <a:cubicBezTo>
                            <a:pt x="11199" y="87339"/>
                            <a:pt x="9815" y="84255"/>
                            <a:pt x="9611" y="80989"/>
                          </a:cubicBezTo>
                          <a:cubicBezTo>
                            <a:pt x="6782" y="35735"/>
                            <a:pt x="-14297" y="16074"/>
                            <a:pt x="16755" y="11933"/>
                          </a:cubicBezTo>
                          <a:cubicBezTo>
                            <a:pt x="25445" y="10774"/>
                            <a:pt x="34218" y="10345"/>
                            <a:pt x="42949" y="9551"/>
                          </a:cubicBezTo>
                          <a:cubicBezTo>
                            <a:pt x="51212" y="6797"/>
                            <a:pt x="68317" y="690"/>
                            <a:pt x="76286" y="26"/>
                          </a:cubicBezTo>
                          <a:cubicBezTo>
                            <a:pt x="79547" y="-246"/>
                            <a:pt x="82636" y="1614"/>
                            <a:pt x="85811" y="2408"/>
                          </a:cubicBezTo>
                          <a:cubicBezTo>
                            <a:pt x="88192" y="4789"/>
                            <a:pt x="90934" y="6857"/>
                            <a:pt x="92955" y="9551"/>
                          </a:cubicBezTo>
                          <a:cubicBezTo>
                            <a:pt x="99086" y="17725"/>
                            <a:pt x="101346" y="23992"/>
                            <a:pt x="104861" y="33364"/>
                          </a:cubicBezTo>
                          <a:cubicBezTo>
                            <a:pt x="105742" y="35714"/>
                            <a:pt x="106634" y="38073"/>
                            <a:pt x="107243" y="40508"/>
                          </a:cubicBezTo>
                          <a:cubicBezTo>
                            <a:pt x="108225" y="44434"/>
                            <a:pt x="108642" y="48488"/>
                            <a:pt x="109624" y="52414"/>
                          </a:cubicBezTo>
                          <a:cubicBezTo>
                            <a:pt x="110233" y="54849"/>
                            <a:pt x="111315" y="57144"/>
                            <a:pt x="112005" y="59558"/>
                          </a:cubicBezTo>
                          <a:cubicBezTo>
                            <a:pt x="112904" y="62705"/>
                            <a:pt x="113592" y="65908"/>
                            <a:pt x="114386" y="69083"/>
                          </a:cubicBezTo>
                          <a:cubicBezTo>
                            <a:pt x="115633" y="80307"/>
                            <a:pt x="117516" y="98132"/>
                            <a:pt x="119149" y="109564"/>
                          </a:cubicBezTo>
                          <a:cubicBezTo>
                            <a:pt x="119832" y="114343"/>
                            <a:pt x="118351" y="120218"/>
                            <a:pt x="121530" y="123851"/>
                          </a:cubicBezTo>
                          <a:cubicBezTo>
                            <a:pt x="124836" y="127629"/>
                            <a:pt x="135818" y="128614"/>
                            <a:pt x="135818" y="128614"/>
                          </a:cubicBezTo>
                          <a:cubicBezTo>
                            <a:pt x="138199" y="130201"/>
                            <a:pt x="140109" y="133145"/>
                            <a:pt x="142961" y="133376"/>
                          </a:cubicBezTo>
                          <a:cubicBezTo>
                            <a:pt x="169872" y="135558"/>
                            <a:pt x="196940" y="134858"/>
                            <a:pt x="223924" y="135758"/>
                          </a:cubicBezTo>
                          <a:lnTo>
                            <a:pt x="285836" y="138139"/>
                          </a:lnTo>
                          <a:cubicBezTo>
                            <a:pt x="288217" y="140520"/>
                            <a:pt x="290286" y="143262"/>
                            <a:pt x="292980" y="145283"/>
                          </a:cubicBezTo>
                          <a:cubicBezTo>
                            <a:pt x="298561" y="149469"/>
                            <a:pt x="305093" y="153266"/>
                            <a:pt x="312030" y="154808"/>
                          </a:cubicBezTo>
                          <a:cubicBezTo>
                            <a:pt x="316743" y="155855"/>
                            <a:pt x="321583" y="156242"/>
                            <a:pt x="326318" y="157189"/>
                          </a:cubicBezTo>
                          <a:cubicBezTo>
                            <a:pt x="343458" y="160617"/>
                            <a:pt x="337787" y="162853"/>
                            <a:pt x="364418" y="164333"/>
                          </a:cubicBezTo>
                          <a:cubicBezTo>
                            <a:pt x="397713" y="166183"/>
                            <a:pt x="431093" y="165920"/>
                            <a:pt x="464430" y="166714"/>
                          </a:cubicBezTo>
                          <a:cubicBezTo>
                            <a:pt x="475648" y="168583"/>
                            <a:pt x="478302" y="168635"/>
                            <a:pt x="488243" y="171476"/>
                          </a:cubicBezTo>
                          <a:cubicBezTo>
                            <a:pt x="490656" y="172166"/>
                            <a:pt x="492925" y="173366"/>
                            <a:pt x="495386" y="173858"/>
                          </a:cubicBezTo>
                          <a:cubicBezTo>
                            <a:pt x="498939" y="174569"/>
                            <a:pt x="528663" y="178479"/>
                            <a:pt x="531105" y="178620"/>
                          </a:cubicBezTo>
                          <a:cubicBezTo>
                            <a:pt x="566008" y="180634"/>
                            <a:pt x="600955" y="181795"/>
                            <a:pt x="635880" y="183383"/>
                          </a:cubicBezTo>
                          <a:cubicBezTo>
                            <a:pt x="640643" y="184177"/>
                            <a:pt x="645369" y="185231"/>
                            <a:pt x="650168" y="185764"/>
                          </a:cubicBezTo>
                          <a:cubicBezTo>
                            <a:pt x="659668" y="186819"/>
                            <a:pt x="669232" y="187194"/>
                            <a:pt x="678743" y="188145"/>
                          </a:cubicBezTo>
                          <a:cubicBezTo>
                            <a:pt x="685111" y="188782"/>
                            <a:pt x="691443" y="189732"/>
                            <a:pt x="697793" y="190526"/>
                          </a:cubicBezTo>
                          <a:cubicBezTo>
                            <a:pt x="704143" y="192114"/>
                            <a:pt x="710425" y="194005"/>
                            <a:pt x="716843" y="195289"/>
                          </a:cubicBezTo>
                          <a:cubicBezTo>
                            <a:pt x="724780" y="196876"/>
                            <a:pt x="732802" y="198087"/>
                            <a:pt x="740655" y="200051"/>
                          </a:cubicBezTo>
                          <a:cubicBezTo>
                            <a:pt x="743830" y="200845"/>
                            <a:pt x="746916" y="202191"/>
                            <a:pt x="750180" y="202433"/>
                          </a:cubicBezTo>
                          <a:cubicBezTo>
                            <a:pt x="768404" y="203783"/>
                            <a:pt x="786693" y="204020"/>
                            <a:pt x="804949" y="204814"/>
                          </a:cubicBezTo>
                          <a:cubicBezTo>
                            <a:pt x="811173" y="205505"/>
                            <a:pt x="827812" y="209872"/>
                            <a:pt x="835905" y="204814"/>
                          </a:cubicBezTo>
                          <a:cubicBezTo>
                            <a:pt x="839713" y="202434"/>
                            <a:pt x="842255" y="198464"/>
                            <a:pt x="845430" y="195289"/>
                          </a:cubicBezTo>
                          <a:cubicBezTo>
                            <a:pt x="850986" y="197670"/>
                            <a:pt x="857824" y="198158"/>
                            <a:pt x="862099" y="202433"/>
                          </a:cubicBezTo>
                          <a:cubicBezTo>
                            <a:pt x="864961" y="205295"/>
                            <a:pt x="863498" y="210413"/>
                            <a:pt x="864480" y="214339"/>
                          </a:cubicBezTo>
                          <a:cubicBezTo>
                            <a:pt x="865089" y="216774"/>
                            <a:pt x="866067" y="219102"/>
                            <a:pt x="866861" y="221483"/>
                          </a:cubicBezTo>
                          <a:cubicBezTo>
                            <a:pt x="881942" y="220689"/>
                            <a:pt x="897246" y="221803"/>
                            <a:pt x="912105" y="219101"/>
                          </a:cubicBezTo>
                          <a:cubicBezTo>
                            <a:pt x="915418" y="218499"/>
                            <a:pt x="916662" y="214114"/>
                            <a:pt x="919249" y="211958"/>
                          </a:cubicBezTo>
                          <a:cubicBezTo>
                            <a:pt x="926996" y="205503"/>
                            <a:pt x="927496" y="206974"/>
                            <a:pt x="938299" y="204814"/>
                          </a:cubicBezTo>
                          <a:cubicBezTo>
                            <a:pt x="943061" y="205608"/>
                            <a:pt x="948174" y="205234"/>
                            <a:pt x="952586" y="207195"/>
                          </a:cubicBezTo>
                          <a:cubicBezTo>
                            <a:pt x="961695" y="211244"/>
                            <a:pt x="959821" y="218977"/>
                            <a:pt x="964493" y="226245"/>
                          </a:cubicBezTo>
                          <a:cubicBezTo>
                            <a:pt x="969387" y="233858"/>
                            <a:pt x="981161" y="247676"/>
                            <a:pt x="981161" y="247676"/>
                          </a:cubicBezTo>
                          <a:cubicBezTo>
                            <a:pt x="984875" y="258815"/>
                            <a:pt x="987635" y="268215"/>
                            <a:pt x="995449" y="278633"/>
                          </a:cubicBezTo>
                          <a:cubicBezTo>
                            <a:pt x="997830" y="281808"/>
                            <a:pt x="1000490" y="284792"/>
                            <a:pt x="1002593" y="288158"/>
                          </a:cubicBezTo>
                          <a:cubicBezTo>
                            <a:pt x="1013878" y="306214"/>
                            <a:pt x="999134" y="289462"/>
                            <a:pt x="1016880" y="307208"/>
                          </a:cubicBezTo>
                          <a:cubicBezTo>
                            <a:pt x="1028077" y="335198"/>
                            <a:pt x="1015043" y="299174"/>
                            <a:pt x="1024024" y="350070"/>
                          </a:cubicBezTo>
                          <a:cubicBezTo>
                            <a:pt x="1024641" y="353566"/>
                            <a:pt x="1027344" y="356351"/>
                            <a:pt x="1028786" y="359595"/>
                          </a:cubicBezTo>
                          <a:cubicBezTo>
                            <a:pt x="1032586" y="368145"/>
                            <a:pt x="1033310" y="370785"/>
                            <a:pt x="1035930" y="378645"/>
                          </a:cubicBezTo>
                          <a:cubicBezTo>
                            <a:pt x="1032564" y="379767"/>
                            <a:pt x="1022247" y="383408"/>
                            <a:pt x="1019261" y="383408"/>
                          </a:cubicBezTo>
                          <a:cubicBezTo>
                            <a:pt x="1015988" y="383408"/>
                            <a:pt x="1012911" y="381820"/>
                            <a:pt x="1009736" y="381026"/>
                          </a:cubicBezTo>
                          <a:cubicBezTo>
                            <a:pt x="1008942" y="378645"/>
                            <a:pt x="1008344" y="376190"/>
                            <a:pt x="1007355" y="373883"/>
                          </a:cubicBezTo>
                          <a:cubicBezTo>
                            <a:pt x="1005957" y="370620"/>
                            <a:pt x="1003247" y="367847"/>
                            <a:pt x="1002593" y="364358"/>
                          </a:cubicBezTo>
                          <a:cubicBezTo>
                            <a:pt x="996233" y="330437"/>
                            <a:pt x="1009283" y="341832"/>
                            <a:pt x="993068" y="331020"/>
                          </a:cubicBezTo>
                          <a:cubicBezTo>
                            <a:pt x="989893" y="331814"/>
                            <a:pt x="986564" y="332142"/>
                            <a:pt x="983543" y="333401"/>
                          </a:cubicBezTo>
                          <a:cubicBezTo>
                            <a:pt x="976990" y="336132"/>
                            <a:pt x="971455" y="341533"/>
                            <a:pt x="964493" y="342926"/>
                          </a:cubicBezTo>
                          <a:lnTo>
                            <a:pt x="952586" y="345308"/>
                          </a:lnTo>
                          <a:cubicBezTo>
                            <a:pt x="950999" y="365152"/>
                            <a:pt x="950544" y="385119"/>
                            <a:pt x="947824" y="404839"/>
                          </a:cubicBezTo>
                          <a:cubicBezTo>
                            <a:pt x="947339" y="408356"/>
                            <a:pt x="944379" y="411068"/>
                            <a:pt x="943061" y="414364"/>
                          </a:cubicBezTo>
                          <a:cubicBezTo>
                            <a:pt x="940987" y="419548"/>
                            <a:pt x="939035" y="431212"/>
                            <a:pt x="933536" y="435795"/>
                          </a:cubicBezTo>
                          <a:cubicBezTo>
                            <a:pt x="930809" y="438068"/>
                            <a:pt x="927093" y="438797"/>
                            <a:pt x="924011" y="440558"/>
                          </a:cubicBezTo>
                          <a:cubicBezTo>
                            <a:pt x="921526" y="441978"/>
                            <a:pt x="919249" y="443733"/>
                            <a:pt x="916868" y="445320"/>
                          </a:cubicBezTo>
                          <a:cubicBezTo>
                            <a:pt x="916074" y="458020"/>
                            <a:pt x="915818" y="470765"/>
                            <a:pt x="914486" y="483420"/>
                          </a:cubicBezTo>
                          <a:cubicBezTo>
                            <a:pt x="913576" y="492064"/>
                            <a:pt x="901984" y="505152"/>
                            <a:pt x="900199" y="509614"/>
                          </a:cubicBezTo>
                          <a:cubicBezTo>
                            <a:pt x="892412" y="529079"/>
                            <a:pt x="897796" y="514445"/>
                            <a:pt x="890674" y="538189"/>
                          </a:cubicBezTo>
                          <a:cubicBezTo>
                            <a:pt x="889953" y="540593"/>
                            <a:pt x="888838" y="542883"/>
                            <a:pt x="888293" y="545333"/>
                          </a:cubicBezTo>
                          <a:cubicBezTo>
                            <a:pt x="880796" y="579068"/>
                            <a:pt x="893019" y="535201"/>
                            <a:pt x="883530" y="585814"/>
                          </a:cubicBezTo>
                          <a:cubicBezTo>
                            <a:pt x="882617" y="590682"/>
                            <a:pt x="876388" y="602480"/>
                            <a:pt x="874005" y="607245"/>
                          </a:cubicBezTo>
                          <a:cubicBezTo>
                            <a:pt x="873211" y="611214"/>
                            <a:pt x="872606" y="615225"/>
                            <a:pt x="871624" y="619151"/>
                          </a:cubicBezTo>
                          <a:cubicBezTo>
                            <a:pt x="871015" y="621586"/>
                            <a:pt x="869788" y="623845"/>
                            <a:pt x="869243" y="626295"/>
                          </a:cubicBezTo>
                          <a:cubicBezTo>
                            <a:pt x="868196" y="631008"/>
                            <a:pt x="867873" y="635862"/>
                            <a:pt x="866861" y="640583"/>
                          </a:cubicBezTo>
                          <a:cubicBezTo>
                            <a:pt x="865490" y="646983"/>
                            <a:pt x="863686" y="653283"/>
                            <a:pt x="862099" y="659633"/>
                          </a:cubicBezTo>
                          <a:lnTo>
                            <a:pt x="854955" y="688208"/>
                          </a:lnTo>
                          <a:cubicBezTo>
                            <a:pt x="849251" y="696764"/>
                            <a:pt x="847730" y="698406"/>
                            <a:pt x="843049" y="709639"/>
                          </a:cubicBezTo>
                          <a:cubicBezTo>
                            <a:pt x="841118" y="714273"/>
                            <a:pt x="839270" y="719003"/>
                            <a:pt x="838286" y="723926"/>
                          </a:cubicBezTo>
                          <a:cubicBezTo>
                            <a:pt x="837381" y="728454"/>
                            <a:pt x="835965" y="738095"/>
                            <a:pt x="833524" y="742976"/>
                          </a:cubicBezTo>
                          <a:cubicBezTo>
                            <a:pt x="832244" y="745536"/>
                            <a:pt x="830041" y="747560"/>
                            <a:pt x="828761" y="750120"/>
                          </a:cubicBezTo>
                          <a:cubicBezTo>
                            <a:pt x="826849" y="753943"/>
                            <a:pt x="825735" y="758120"/>
                            <a:pt x="823999" y="762026"/>
                          </a:cubicBezTo>
                          <a:cubicBezTo>
                            <a:pt x="822557" y="765270"/>
                            <a:pt x="820824" y="768376"/>
                            <a:pt x="819236" y="771551"/>
                          </a:cubicBezTo>
                          <a:cubicBezTo>
                            <a:pt x="818293" y="776268"/>
                            <a:pt x="816155" y="787940"/>
                            <a:pt x="814474" y="792983"/>
                          </a:cubicBezTo>
                          <a:cubicBezTo>
                            <a:pt x="813122" y="797038"/>
                            <a:pt x="811299" y="800920"/>
                            <a:pt x="809711" y="804889"/>
                          </a:cubicBezTo>
                          <a:cubicBezTo>
                            <a:pt x="808768" y="809605"/>
                            <a:pt x="806630" y="821278"/>
                            <a:pt x="804949" y="826320"/>
                          </a:cubicBezTo>
                          <a:cubicBezTo>
                            <a:pt x="803597" y="830375"/>
                            <a:pt x="801538" y="834171"/>
                            <a:pt x="800186" y="838226"/>
                          </a:cubicBezTo>
                          <a:cubicBezTo>
                            <a:pt x="797913" y="845046"/>
                            <a:pt x="798290" y="848589"/>
                            <a:pt x="795424" y="854895"/>
                          </a:cubicBezTo>
                          <a:cubicBezTo>
                            <a:pt x="792486" y="861358"/>
                            <a:pt x="785899" y="873945"/>
                            <a:pt x="785899" y="873945"/>
                          </a:cubicBezTo>
                          <a:cubicBezTo>
                            <a:pt x="785105" y="878708"/>
                            <a:pt x="785045" y="883652"/>
                            <a:pt x="783518" y="888233"/>
                          </a:cubicBezTo>
                          <a:cubicBezTo>
                            <a:pt x="771877" y="923153"/>
                            <a:pt x="784471" y="870129"/>
                            <a:pt x="776374" y="902520"/>
                          </a:cubicBezTo>
                          <a:cubicBezTo>
                            <a:pt x="775392" y="906446"/>
                            <a:pt x="775496" y="910668"/>
                            <a:pt x="773993" y="914426"/>
                          </a:cubicBezTo>
                          <a:cubicBezTo>
                            <a:pt x="770697" y="922666"/>
                            <a:pt x="764892" y="929820"/>
                            <a:pt x="762086" y="938239"/>
                          </a:cubicBezTo>
                          <a:lnTo>
                            <a:pt x="752561" y="966814"/>
                          </a:lnTo>
                          <a:cubicBezTo>
                            <a:pt x="750974" y="971576"/>
                            <a:pt x="750044" y="976611"/>
                            <a:pt x="747799" y="981101"/>
                          </a:cubicBezTo>
                          <a:cubicBezTo>
                            <a:pt x="746211" y="984276"/>
                            <a:pt x="744249" y="987290"/>
                            <a:pt x="743036" y="990626"/>
                          </a:cubicBezTo>
                          <a:cubicBezTo>
                            <a:pt x="741341" y="995288"/>
                            <a:pt x="734165" y="1022418"/>
                            <a:pt x="733511" y="1026345"/>
                          </a:cubicBezTo>
                          <a:cubicBezTo>
                            <a:pt x="732339" y="1033377"/>
                            <a:pt x="731117" y="1043055"/>
                            <a:pt x="728749" y="1050158"/>
                          </a:cubicBezTo>
                          <a:cubicBezTo>
                            <a:pt x="722382" y="1069258"/>
                            <a:pt x="726135" y="1055003"/>
                            <a:pt x="719224" y="1071589"/>
                          </a:cubicBezTo>
                          <a:cubicBezTo>
                            <a:pt x="716616" y="1077849"/>
                            <a:pt x="714225" y="1084205"/>
                            <a:pt x="712080" y="1090639"/>
                          </a:cubicBezTo>
                          <a:cubicBezTo>
                            <a:pt x="704579" y="1113142"/>
                            <a:pt x="714194" y="1088973"/>
                            <a:pt x="707318" y="1107308"/>
                          </a:cubicBezTo>
                          <a:cubicBezTo>
                            <a:pt x="705817" y="1111310"/>
                            <a:pt x="703907" y="1115159"/>
                            <a:pt x="702555" y="1119214"/>
                          </a:cubicBezTo>
                          <a:cubicBezTo>
                            <a:pt x="701520" y="1122319"/>
                            <a:pt x="700884" y="1125544"/>
                            <a:pt x="700174" y="1128739"/>
                          </a:cubicBezTo>
                          <a:cubicBezTo>
                            <a:pt x="699296" y="1132690"/>
                            <a:pt x="699214" y="1136855"/>
                            <a:pt x="697793" y="1140645"/>
                          </a:cubicBezTo>
                          <a:cubicBezTo>
                            <a:pt x="696788" y="1143325"/>
                            <a:pt x="694618" y="1145408"/>
                            <a:pt x="693030" y="1147789"/>
                          </a:cubicBezTo>
                          <a:cubicBezTo>
                            <a:pt x="692236" y="1150170"/>
                            <a:pt x="691258" y="1152498"/>
                            <a:pt x="690649" y="1154933"/>
                          </a:cubicBezTo>
                          <a:cubicBezTo>
                            <a:pt x="689667" y="1158859"/>
                            <a:pt x="689912" y="1163141"/>
                            <a:pt x="688268" y="1166839"/>
                          </a:cubicBezTo>
                          <a:cubicBezTo>
                            <a:pt x="686656" y="1170466"/>
                            <a:pt x="683228" y="1172999"/>
                            <a:pt x="681124" y="1176364"/>
                          </a:cubicBezTo>
                          <a:cubicBezTo>
                            <a:pt x="670675" y="1193081"/>
                            <a:pt x="682836" y="1179413"/>
                            <a:pt x="669218" y="1193033"/>
                          </a:cubicBezTo>
                          <a:cubicBezTo>
                            <a:pt x="666043" y="1192239"/>
                            <a:pt x="662840" y="1191550"/>
                            <a:pt x="659693" y="1190651"/>
                          </a:cubicBezTo>
                          <a:cubicBezTo>
                            <a:pt x="657279" y="1189961"/>
                            <a:pt x="654090" y="1190251"/>
                            <a:pt x="652549" y="1188270"/>
                          </a:cubicBezTo>
                          <a:cubicBezTo>
                            <a:pt x="648190" y="1182666"/>
                            <a:pt x="643024" y="1169220"/>
                            <a:pt x="643024" y="1169220"/>
                          </a:cubicBezTo>
                          <a:cubicBezTo>
                            <a:pt x="642230" y="1164458"/>
                            <a:pt x="642170" y="1159513"/>
                            <a:pt x="640643" y="1154933"/>
                          </a:cubicBezTo>
                          <a:cubicBezTo>
                            <a:pt x="639738" y="1152218"/>
                            <a:pt x="637417" y="1150204"/>
                            <a:pt x="635880" y="1147789"/>
                          </a:cubicBezTo>
                          <a:cubicBezTo>
                            <a:pt x="631860" y="1141472"/>
                            <a:pt x="626755" y="1135691"/>
                            <a:pt x="623974" y="1128739"/>
                          </a:cubicBezTo>
                          <a:cubicBezTo>
                            <a:pt x="619334" y="1117140"/>
                            <a:pt x="620788" y="1118405"/>
                            <a:pt x="614449" y="1109689"/>
                          </a:cubicBezTo>
                          <a:cubicBezTo>
                            <a:pt x="609780" y="1103270"/>
                            <a:pt x="606765" y="1095043"/>
                            <a:pt x="600161" y="1090639"/>
                          </a:cubicBezTo>
                          <a:cubicBezTo>
                            <a:pt x="591667" y="1084975"/>
                            <a:pt x="586969" y="1082208"/>
                            <a:pt x="578730" y="1073970"/>
                          </a:cubicBezTo>
                          <a:cubicBezTo>
                            <a:pt x="575924" y="1071164"/>
                            <a:pt x="574169" y="1067458"/>
                            <a:pt x="571586" y="1064445"/>
                          </a:cubicBezTo>
                          <a:cubicBezTo>
                            <a:pt x="569395" y="1061888"/>
                            <a:pt x="566463" y="1059995"/>
                            <a:pt x="564443" y="1057301"/>
                          </a:cubicBezTo>
                          <a:cubicBezTo>
                            <a:pt x="557306" y="1047784"/>
                            <a:pt x="557963" y="1045367"/>
                            <a:pt x="552536" y="1035870"/>
                          </a:cubicBezTo>
                          <a:cubicBezTo>
                            <a:pt x="549747" y="1030989"/>
                            <a:pt x="543703" y="1023298"/>
                            <a:pt x="540630" y="1019201"/>
                          </a:cubicBezTo>
                          <a:cubicBezTo>
                            <a:pt x="539836" y="1016026"/>
                            <a:pt x="539713" y="1012603"/>
                            <a:pt x="538249" y="1009676"/>
                          </a:cubicBezTo>
                          <a:cubicBezTo>
                            <a:pt x="536474" y="1006126"/>
                            <a:pt x="533412" y="1003381"/>
                            <a:pt x="531105" y="1000151"/>
                          </a:cubicBezTo>
                          <a:cubicBezTo>
                            <a:pt x="529442" y="997822"/>
                            <a:pt x="528026" y="995322"/>
                            <a:pt x="526343" y="993008"/>
                          </a:cubicBezTo>
                          <a:cubicBezTo>
                            <a:pt x="519641" y="983793"/>
                            <a:pt x="513592" y="974255"/>
                            <a:pt x="504911" y="966814"/>
                          </a:cubicBezTo>
                          <a:cubicBezTo>
                            <a:pt x="501898" y="964231"/>
                            <a:pt x="498832" y="961639"/>
                            <a:pt x="495386" y="959670"/>
                          </a:cubicBezTo>
                          <a:cubicBezTo>
                            <a:pt x="493207" y="958425"/>
                            <a:pt x="490624" y="958083"/>
                            <a:pt x="488243" y="957289"/>
                          </a:cubicBezTo>
                          <a:cubicBezTo>
                            <a:pt x="485862" y="955701"/>
                            <a:pt x="482887" y="954761"/>
                            <a:pt x="481099" y="952526"/>
                          </a:cubicBezTo>
                          <a:cubicBezTo>
                            <a:pt x="471862" y="940980"/>
                            <a:pt x="487162" y="948198"/>
                            <a:pt x="471574" y="943001"/>
                          </a:cubicBezTo>
                          <a:cubicBezTo>
                            <a:pt x="460461" y="926333"/>
                            <a:pt x="466811" y="931889"/>
                            <a:pt x="454905" y="923951"/>
                          </a:cubicBezTo>
                          <a:cubicBezTo>
                            <a:pt x="445740" y="910204"/>
                            <a:pt x="454442" y="923896"/>
                            <a:pt x="445380" y="907283"/>
                          </a:cubicBezTo>
                          <a:cubicBezTo>
                            <a:pt x="442316" y="901665"/>
                            <a:pt x="438717" y="896338"/>
                            <a:pt x="435855" y="890614"/>
                          </a:cubicBezTo>
                          <a:cubicBezTo>
                            <a:pt x="422357" y="863617"/>
                            <a:pt x="444300" y="896755"/>
                            <a:pt x="419186" y="854895"/>
                          </a:cubicBezTo>
                          <a:cubicBezTo>
                            <a:pt x="416805" y="850926"/>
                            <a:pt x="414528" y="846894"/>
                            <a:pt x="412043" y="842989"/>
                          </a:cubicBezTo>
                          <a:cubicBezTo>
                            <a:pt x="408970" y="838160"/>
                            <a:pt x="405463" y="833609"/>
                            <a:pt x="402518" y="828701"/>
                          </a:cubicBezTo>
                          <a:cubicBezTo>
                            <a:pt x="400137" y="824732"/>
                            <a:pt x="397827" y="820720"/>
                            <a:pt x="395374" y="816795"/>
                          </a:cubicBezTo>
                          <a:cubicBezTo>
                            <a:pt x="393857" y="814368"/>
                            <a:pt x="392128" y="812078"/>
                            <a:pt x="390611" y="809651"/>
                          </a:cubicBezTo>
                          <a:cubicBezTo>
                            <a:pt x="388158" y="805726"/>
                            <a:pt x="385849" y="801714"/>
                            <a:pt x="383468" y="797745"/>
                          </a:cubicBezTo>
                          <a:cubicBezTo>
                            <a:pt x="381891" y="792225"/>
                            <a:pt x="377626" y="775155"/>
                            <a:pt x="373943" y="769170"/>
                          </a:cubicBezTo>
                          <a:cubicBezTo>
                            <a:pt x="369783" y="762410"/>
                            <a:pt x="363205" y="757220"/>
                            <a:pt x="359655" y="750120"/>
                          </a:cubicBezTo>
                          <a:cubicBezTo>
                            <a:pt x="352885" y="736579"/>
                            <a:pt x="357403" y="743105"/>
                            <a:pt x="345368" y="731070"/>
                          </a:cubicBezTo>
                          <a:cubicBezTo>
                            <a:pt x="337159" y="706444"/>
                            <a:pt x="343549" y="714964"/>
                            <a:pt x="331080" y="702495"/>
                          </a:cubicBezTo>
                          <a:cubicBezTo>
                            <a:pt x="328699" y="692970"/>
                            <a:pt x="327040" y="683234"/>
                            <a:pt x="323936" y="673920"/>
                          </a:cubicBezTo>
                          <a:cubicBezTo>
                            <a:pt x="323142" y="671539"/>
                            <a:pt x="322757" y="668980"/>
                            <a:pt x="321555" y="666776"/>
                          </a:cubicBezTo>
                          <a:cubicBezTo>
                            <a:pt x="296460" y="620766"/>
                            <a:pt x="320018" y="666222"/>
                            <a:pt x="302505" y="638201"/>
                          </a:cubicBezTo>
                          <a:cubicBezTo>
                            <a:pt x="300624" y="635191"/>
                            <a:pt x="299712" y="631630"/>
                            <a:pt x="297743" y="628676"/>
                          </a:cubicBezTo>
                          <a:cubicBezTo>
                            <a:pt x="289741" y="616673"/>
                            <a:pt x="289158" y="617475"/>
                            <a:pt x="278693" y="609626"/>
                          </a:cubicBezTo>
                          <a:cubicBezTo>
                            <a:pt x="275292" y="603959"/>
                            <a:pt x="269365" y="593155"/>
                            <a:pt x="264405" y="588195"/>
                          </a:cubicBezTo>
                          <a:cubicBezTo>
                            <a:pt x="262381" y="586171"/>
                            <a:pt x="259642" y="585020"/>
                            <a:pt x="257261" y="583433"/>
                          </a:cubicBezTo>
                          <a:cubicBezTo>
                            <a:pt x="255674" y="581052"/>
                            <a:pt x="254523" y="578313"/>
                            <a:pt x="252499" y="576289"/>
                          </a:cubicBezTo>
                          <a:cubicBezTo>
                            <a:pt x="249693" y="573483"/>
                            <a:pt x="245355" y="572320"/>
                            <a:pt x="242974" y="569145"/>
                          </a:cubicBezTo>
                          <a:cubicBezTo>
                            <a:pt x="240409" y="565725"/>
                            <a:pt x="240123" y="561062"/>
                            <a:pt x="238211" y="557239"/>
                          </a:cubicBezTo>
                          <a:cubicBezTo>
                            <a:pt x="236141" y="553099"/>
                            <a:pt x="233316" y="549379"/>
                            <a:pt x="231068" y="545333"/>
                          </a:cubicBezTo>
                          <a:cubicBezTo>
                            <a:pt x="229344" y="542230"/>
                            <a:pt x="227893" y="538983"/>
                            <a:pt x="226305" y="535808"/>
                          </a:cubicBezTo>
                          <a:cubicBezTo>
                            <a:pt x="224031" y="526711"/>
                            <a:pt x="223645" y="523345"/>
                            <a:pt x="219161" y="514376"/>
                          </a:cubicBezTo>
                          <a:cubicBezTo>
                            <a:pt x="217881" y="511817"/>
                            <a:pt x="215986" y="509614"/>
                            <a:pt x="214399" y="507233"/>
                          </a:cubicBezTo>
                          <a:cubicBezTo>
                            <a:pt x="211279" y="497871"/>
                            <a:pt x="208882" y="489558"/>
                            <a:pt x="202493" y="481039"/>
                          </a:cubicBezTo>
                          <a:lnTo>
                            <a:pt x="195349" y="471514"/>
                          </a:lnTo>
                          <a:cubicBezTo>
                            <a:pt x="194555" y="469133"/>
                            <a:pt x="194091" y="466615"/>
                            <a:pt x="192968" y="464370"/>
                          </a:cubicBezTo>
                          <a:cubicBezTo>
                            <a:pt x="186055" y="450544"/>
                            <a:pt x="189709" y="464410"/>
                            <a:pt x="183443" y="447701"/>
                          </a:cubicBezTo>
                          <a:cubicBezTo>
                            <a:pt x="182294" y="444637"/>
                            <a:pt x="182210" y="441240"/>
                            <a:pt x="181061" y="438176"/>
                          </a:cubicBezTo>
                          <a:cubicBezTo>
                            <a:pt x="179815" y="434852"/>
                            <a:pt x="177697" y="431914"/>
                            <a:pt x="176299" y="428651"/>
                          </a:cubicBezTo>
                          <a:cubicBezTo>
                            <a:pt x="175310" y="426344"/>
                            <a:pt x="175137" y="423702"/>
                            <a:pt x="173918" y="421508"/>
                          </a:cubicBezTo>
                          <a:cubicBezTo>
                            <a:pt x="171138" y="416504"/>
                            <a:pt x="166204" y="412650"/>
                            <a:pt x="164393" y="407220"/>
                          </a:cubicBezTo>
                          <a:cubicBezTo>
                            <a:pt x="160756" y="396311"/>
                            <a:pt x="163517" y="402084"/>
                            <a:pt x="154868" y="390551"/>
                          </a:cubicBezTo>
                          <a:cubicBezTo>
                            <a:pt x="150501" y="377455"/>
                            <a:pt x="155109" y="389188"/>
                            <a:pt x="147724" y="376264"/>
                          </a:cubicBezTo>
                          <a:cubicBezTo>
                            <a:pt x="145963" y="373182"/>
                            <a:pt x="145091" y="369579"/>
                            <a:pt x="142961" y="366739"/>
                          </a:cubicBezTo>
                          <a:cubicBezTo>
                            <a:pt x="124690" y="342379"/>
                            <a:pt x="141387" y="372982"/>
                            <a:pt x="126293" y="345308"/>
                          </a:cubicBezTo>
                          <a:cubicBezTo>
                            <a:pt x="123743" y="340633"/>
                            <a:pt x="121889" y="335586"/>
                            <a:pt x="119149" y="331020"/>
                          </a:cubicBezTo>
                          <a:cubicBezTo>
                            <a:pt x="117107" y="327617"/>
                            <a:pt x="114108" y="324861"/>
                            <a:pt x="112005" y="321495"/>
                          </a:cubicBezTo>
                          <a:cubicBezTo>
                            <a:pt x="110124" y="318485"/>
                            <a:pt x="109004" y="315052"/>
                            <a:pt x="107243" y="311970"/>
                          </a:cubicBezTo>
                          <a:cubicBezTo>
                            <a:pt x="99685" y="298743"/>
                            <a:pt x="104321" y="310890"/>
                            <a:pt x="95336" y="292920"/>
                          </a:cubicBezTo>
                          <a:cubicBezTo>
                            <a:pt x="85476" y="273200"/>
                            <a:pt x="101842" y="299107"/>
                            <a:pt x="88193" y="278633"/>
                          </a:cubicBezTo>
                          <a:cubicBezTo>
                            <a:pt x="85538" y="268017"/>
                            <a:pt x="86028" y="268156"/>
                            <a:pt x="81049" y="257201"/>
                          </a:cubicBezTo>
                          <a:cubicBezTo>
                            <a:pt x="78846" y="252354"/>
                            <a:pt x="76859" y="247344"/>
                            <a:pt x="73905" y="242914"/>
                          </a:cubicBezTo>
                          <a:cubicBezTo>
                            <a:pt x="72037" y="240112"/>
                            <a:pt x="69142" y="238151"/>
                            <a:pt x="66761" y="235770"/>
                          </a:cubicBezTo>
                          <a:cubicBezTo>
                            <a:pt x="65174" y="229420"/>
                            <a:pt x="64069" y="222930"/>
                            <a:pt x="61999" y="216720"/>
                          </a:cubicBezTo>
                          <a:cubicBezTo>
                            <a:pt x="61205" y="214339"/>
                            <a:pt x="60863" y="211755"/>
                            <a:pt x="59618" y="209576"/>
                          </a:cubicBezTo>
                          <a:cubicBezTo>
                            <a:pt x="57649" y="206130"/>
                            <a:pt x="54855" y="203226"/>
                            <a:pt x="52474" y="200051"/>
                          </a:cubicBezTo>
                          <a:cubicBezTo>
                            <a:pt x="47438" y="179905"/>
                            <a:pt x="54299" y="200407"/>
                            <a:pt x="42949" y="183383"/>
                          </a:cubicBezTo>
                          <a:cubicBezTo>
                            <a:pt x="41557" y="181294"/>
                            <a:pt x="41691" y="178484"/>
                            <a:pt x="40568" y="176239"/>
                          </a:cubicBezTo>
                          <a:cubicBezTo>
                            <a:pt x="39288" y="173679"/>
                            <a:pt x="37393" y="171476"/>
                            <a:pt x="35805" y="169095"/>
                          </a:cubicBezTo>
                          <a:cubicBezTo>
                            <a:pt x="27197" y="143273"/>
                            <a:pt x="32535" y="154121"/>
                            <a:pt x="21518" y="135758"/>
                          </a:cubicBezTo>
                          <a:cubicBezTo>
                            <a:pt x="20724" y="132583"/>
                            <a:pt x="20076" y="129368"/>
                            <a:pt x="19136" y="126233"/>
                          </a:cubicBezTo>
                          <a:cubicBezTo>
                            <a:pt x="17693" y="121425"/>
                            <a:pt x="14374" y="111945"/>
                            <a:pt x="14374" y="111945"/>
                          </a:cubicBezTo>
                          <a:cubicBezTo>
                            <a:pt x="11544" y="92133"/>
                            <a:pt x="11993" y="100889"/>
                            <a:pt x="11993" y="85751"/>
                          </a:cubicBezTo>
                        </a:path>
                      </a:pathLst>
                    </a:cu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bg1"/>
                        </a:solidFill>
                      </a:endParaRPr>
                    </a:p>
                  </p:txBody>
                </p:sp>
              </p:grpSp>
              <p:sp>
                <p:nvSpPr>
                  <p:cNvPr id="59" name="Freeform: Shape 51">
                    <a:extLst>
                      <a:ext uri="{FF2B5EF4-FFF2-40B4-BE49-F238E27FC236}">
                        <a16:creationId xmlns:a16="http://schemas.microsoft.com/office/drawing/2014/main" id="{830887F8-31F9-47CA-C1FA-DB239D512BBA}"/>
                      </a:ext>
                    </a:extLst>
                  </p:cNvPr>
                  <p:cNvSpPr/>
                  <p:nvPr/>
                </p:nvSpPr>
                <p:spPr>
                  <a:xfrm>
                    <a:off x="7219960" y="1157647"/>
                    <a:ext cx="411944" cy="206809"/>
                  </a:xfrm>
                  <a:custGeom>
                    <a:avLst/>
                    <a:gdLst>
                      <a:gd name="connsiteX0" fmla="*/ 16669 w 407194"/>
                      <a:gd name="connsiteY0" fmla="*/ 119063 h 200025"/>
                      <a:gd name="connsiteX1" fmla="*/ 23813 w 407194"/>
                      <a:gd name="connsiteY1" fmla="*/ 107157 h 200025"/>
                      <a:gd name="connsiteX2" fmla="*/ 14288 w 407194"/>
                      <a:gd name="connsiteY2" fmla="*/ 102394 h 200025"/>
                      <a:gd name="connsiteX3" fmla="*/ 0 w 407194"/>
                      <a:gd name="connsiteY3" fmla="*/ 90488 h 200025"/>
                      <a:gd name="connsiteX4" fmla="*/ 9525 w 407194"/>
                      <a:gd name="connsiteY4" fmla="*/ 76200 h 200025"/>
                      <a:gd name="connsiteX5" fmla="*/ 16669 w 407194"/>
                      <a:gd name="connsiteY5" fmla="*/ 52388 h 200025"/>
                      <a:gd name="connsiteX6" fmla="*/ 23813 w 407194"/>
                      <a:gd name="connsiteY6" fmla="*/ 50007 h 200025"/>
                      <a:gd name="connsiteX7" fmla="*/ 47625 w 407194"/>
                      <a:gd name="connsiteY7" fmla="*/ 45244 h 200025"/>
                      <a:gd name="connsiteX8" fmla="*/ 83344 w 407194"/>
                      <a:gd name="connsiteY8" fmla="*/ 42863 h 200025"/>
                      <a:gd name="connsiteX9" fmla="*/ 114300 w 407194"/>
                      <a:gd name="connsiteY9" fmla="*/ 40482 h 200025"/>
                      <a:gd name="connsiteX10" fmla="*/ 123825 w 407194"/>
                      <a:gd name="connsiteY10" fmla="*/ 38100 h 200025"/>
                      <a:gd name="connsiteX11" fmla="*/ 138113 w 407194"/>
                      <a:gd name="connsiteY11" fmla="*/ 33338 h 200025"/>
                      <a:gd name="connsiteX12" fmla="*/ 188119 w 407194"/>
                      <a:gd name="connsiteY12" fmla="*/ 30957 h 200025"/>
                      <a:gd name="connsiteX13" fmla="*/ 204788 w 407194"/>
                      <a:gd name="connsiteY13" fmla="*/ 26194 h 200025"/>
                      <a:gd name="connsiteX14" fmla="*/ 216694 w 407194"/>
                      <a:gd name="connsiteY14" fmla="*/ 23813 h 200025"/>
                      <a:gd name="connsiteX15" fmla="*/ 233363 w 407194"/>
                      <a:gd name="connsiteY15" fmla="*/ 19050 h 200025"/>
                      <a:gd name="connsiteX16" fmla="*/ 257175 w 407194"/>
                      <a:gd name="connsiteY16" fmla="*/ 16669 h 200025"/>
                      <a:gd name="connsiteX17" fmla="*/ 326231 w 407194"/>
                      <a:gd name="connsiteY17" fmla="*/ 7144 h 200025"/>
                      <a:gd name="connsiteX18" fmla="*/ 381000 w 407194"/>
                      <a:gd name="connsiteY18" fmla="*/ 2382 h 200025"/>
                      <a:gd name="connsiteX19" fmla="*/ 390525 w 407194"/>
                      <a:gd name="connsiteY19" fmla="*/ 0 h 200025"/>
                      <a:gd name="connsiteX20" fmla="*/ 404813 w 407194"/>
                      <a:gd name="connsiteY20" fmla="*/ 33338 h 200025"/>
                      <a:gd name="connsiteX21" fmla="*/ 407194 w 407194"/>
                      <a:gd name="connsiteY21" fmla="*/ 42863 h 200025"/>
                      <a:gd name="connsiteX22" fmla="*/ 404813 w 407194"/>
                      <a:gd name="connsiteY22" fmla="*/ 71438 h 200025"/>
                      <a:gd name="connsiteX23" fmla="*/ 397669 w 407194"/>
                      <a:gd name="connsiteY23" fmla="*/ 76200 h 200025"/>
                      <a:gd name="connsiteX24" fmla="*/ 390525 w 407194"/>
                      <a:gd name="connsiteY24" fmla="*/ 83344 h 200025"/>
                      <a:gd name="connsiteX25" fmla="*/ 388144 w 407194"/>
                      <a:gd name="connsiteY25" fmla="*/ 90488 h 200025"/>
                      <a:gd name="connsiteX26" fmla="*/ 369094 w 407194"/>
                      <a:gd name="connsiteY26" fmla="*/ 111919 h 200025"/>
                      <a:gd name="connsiteX27" fmla="*/ 359569 w 407194"/>
                      <a:gd name="connsiteY27" fmla="*/ 130969 h 200025"/>
                      <a:gd name="connsiteX28" fmla="*/ 354806 w 407194"/>
                      <a:gd name="connsiteY28" fmla="*/ 140494 h 200025"/>
                      <a:gd name="connsiteX29" fmla="*/ 350044 w 407194"/>
                      <a:gd name="connsiteY29" fmla="*/ 147638 h 200025"/>
                      <a:gd name="connsiteX30" fmla="*/ 345281 w 407194"/>
                      <a:gd name="connsiteY30" fmla="*/ 159544 h 200025"/>
                      <a:gd name="connsiteX31" fmla="*/ 328613 w 407194"/>
                      <a:gd name="connsiteY31" fmla="*/ 185738 h 200025"/>
                      <a:gd name="connsiteX32" fmla="*/ 314325 w 407194"/>
                      <a:gd name="connsiteY32" fmla="*/ 195263 h 200025"/>
                      <a:gd name="connsiteX33" fmla="*/ 290513 w 407194"/>
                      <a:gd name="connsiteY33" fmla="*/ 200025 h 200025"/>
                      <a:gd name="connsiteX34" fmla="*/ 273844 w 407194"/>
                      <a:gd name="connsiteY34" fmla="*/ 197644 h 200025"/>
                      <a:gd name="connsiteX35" fmla="*/ 264319 w 407194"/>
                      <a:gd name="connsiteY35" fmla="*/ 192882 h 200025"/>
                      <a:gd name="connsiteX36" fmla="*/ 257175 w 407194"/>
                      <a:gd name="connsiteY36" fmla="*/ 190500 h 200025"/>
                      <a:gd name="connsiteX37" fmla="*/ 242888 w 407194"/>
                      <a:gd name="connsiteY37" fmla="*/ 178594 h 200025"/>
                      <a:gd name="connsiteX38" fmla="*/ 171450 w 407194"/>
                      <a:gd name="connsiteY38" fmla="*/ 171450 h 200025"/>
                      <a:gd name="connsiteX39" fmla="*/ 150019 w 407194"/>
                      <a:gd name="connsiteY39" fmla="*/ 169069 h 200025"/>
                      <a:gd name="connsiteX40" fmla="*/ 140494 w 407194"/>
                      <a:gd name="connsiteY40" fmla="*/ 166688 h 200025"/>
                      <a:gd name="connsiteX41" fmla="*/ 133350 w 407194"/>
                      <a:gd name="connsiteY41" fmla="*/ 164307 h 200025"/>
                      <a:gd name="connsiteX42" fmla="*/ 107156 w 407194"/>
                      <a:gd name="connsiteY42" fmla="*/ 161925 h 200025"/>
                      <a:gd name="connsiteX43" fmla="*/ 97631 w 407194"/>
                      <a:gd name="connsiteY43" fmla="*/ 159544 h 200025"/>
                      <a:gd name="connsiteX44" fmla="*/ 76200 w 407194"/>
                      <a:gd name="connsiteY44" fmla="*/ 150019 h 200025"/>
                      <a:gd name="connsiteX45" fmla="*/ 54769 w 407194"/>
                      <a:gd name="connsiteY45" fmla="*/ 133350 h 200025"/>
                      <a:gd name="connsiteX46" fmla="*/ 42863 w 407194"/>
                      <a:gd name="connsiteY46" fmla="*/ 130969 h 200025"/>
                      <a:gd name="connsiteX47" fmla="*/ 23813 w 407194"/>
                      <a:gd name="connsiteY47" fmla="*/ 126207 h 200025"/>
                      <a:gd name="connsiteX48" fmla="*/ 16669 w 407194"/>
                      <a:gd name="connsiteY48" fmla="*/ 11906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07194" h="200025">
                        <a:moveTo>
                          <a:pt x="16669" y="119063"/>
                        </a:moveTo>
                        <a:cubicBezTo>
                          <a:pt x="16669" y="115888"/>
                          <a:pt x="24467" y="111739"/>
                          <a:pt x="23813" y="107157"/>
                        </a:cubicBezTo>
                        <a:cubicBezTo>
                          <a:pt x="23311" y="103643"/>
                          <a:pt x="17370" y="104155"/>
                          <a:pt x="14288" y="102394"/>
                        </a:cubicBezTo>
                        <a:cubicBezTo>
                          <a:pt x="6550" y="97972"/>
                          <a:pt x="6569" y="97057"/>
                          <a:pt x="0" y="90488"/>
                        </a:cubicBezTo>
                        <a:cubicBezTo>
                          <a:pt x="6608" y="83880"/>
                          <a:pt x="7802" y="84816"/>
                          <a:pt x="9525" y="76200"/>
                        </a:cubicBezTo>
                        <a:cubicBezTo>
                          <a:pt x="11063" y="68507"/>
                          <a:pt x="9429" y="58180"/>
                          <a:pt x="16669" y="52388"/>
                        </a:cubicBezTo>
                        <a:cubicBezTo>
                          <a:pt x="18629" y="50820"/>
                          <a:pt x="21399" y="50697"/>
                          <a:pt x="23813" y="50007"/>
                        </a:cubicBezTo>
                        <a:cubicBezTo>
                          <a:pt x="30911" y="47979"/>
                          <a:pt x="40600" y="45913"/>
                          <a:pt x="47625" y="45244"/>
                        </a:cubicBezTo>
                        <a:cubicBezTo>
                          <a:pt x="59504" y="44113"/>
                          <a:pt x="71442" y="43713"/>
                          <a:pt x="83344" y="42863"/>
                        </a:cubicBezTo>
                        <a:lnTo>
                          <a:pt x="114300" y="40482"/>
                        </a:lnTo>
                        <a:cubicBezTo>
                          <a:pt x="117475" y="39688"/>
                          <a:pt x="120690" y="39040"/>
                          <a:pt x="123825" y="38100"/>
                        </a:cubicBezTo>
                        <a:cubicBezTo>
                          <a:pt x="128633" y="36657"/>
                          <a:pt x="133123" y="33892"/>
                          <a:pt x="138113" y="33338"/>
                        </a:cubicBezTo>
                        <a:cubicBezTo>
                          <a:pt x="154699" y="31495"/>
                          <a:pt x="171450" y="31751"/>
                          <a:pt x="188119" y="30957"/>
                        </a:cubicBezTo>
                        <a:cubicBezTo>
                          <a:pt x="196077" y="28304"/>
                          <a:pt x="195814" y="28188"/>
                          <a:pt x="204788" y="26194"/>
                        </a:cubicBezTo>
                        <a:cubicBezTo>
                          <a:pt x="208739" y="25316"/>
                          <a:pt x="212768" y="24795"/>
                          <a:pt x="216694" y="23813"/>
                        </a:cubicBezTo>
                        <a:cubicBezTo>
                          <a:pt x="222300" y="22411"/>
                          <a:pt x="227672" y="20054"/>
                          <a:pt x="233363" y="19050"/>
                        </a:cubicBezTo>
                        <a:cubicBezTo>
                          <a:pt x="241219" y="17664"/>
                          <a:pt x="249238" y="17463"/>
                          <a:pt x="257175" y="16669"/>
                        </a:cubicBezTo>
                        <a:cubicBezTo>
                          <a:pt x="282721" y="8155"/>
                          <a:pt x="272640" y="10971"/>
                          <a:pt x="326231" y="7144"/>
                        </a:cubicBezTo>
                        <a:cubicBezTo>
                          <a:pt x="366738" y="4251"/>
                          <a:pt x="348496" y="5993"/>
                          <a:pt x="381000" y="2382"/>
                        </a:cubicBezTo>
                        <a:cubicBezTo>
                          <a:pt x="384175" y="1588"/>
                          <a:pt x="387252" y="0"/>
                          <a:pt x="390525" y="0"/>
                        </a:cubicBezTo>
                        <a:cubicBezTo>
                          <a:pt x="412617" y="0"/>
                          <a:pt x="402023" y="9629"/>
                          <a:pt x="404813" y="33338"/>
                        </a:cubicBezTo>
                        <a:cubicBezTo>
                          <a:pt x="405195" y="36588"/>
                          <a:pt x="406400" y="39688"/>
                          <a:pt x="407194" y="42863"/>
                        </a:cubicBezTo>
                        <a:cubicBezTo>
                          <a:pt x="406400" y="52388"/>
                          <a:pt x="407439" y="62248"/>
                          <a:pt x="404813" y="71438"/>
                        </a:cubicBezTo>
                        <a:cubicBezTo>
                          <a:pt x="404027" y="74190"/>
                          <a:pt x="399868" y="74368"/>
                          <a:pt x="397669" y="76200"/>
                        </a:cubicBezTo>
                        <a:cubicBezTo>
                          <a:pt x="395082" y="78356"/>
                          <a:pt x="392906" y="80963"/>
                          <a:pt x="390525" y="83344"/>
                        </a:cubicBezTo>
                        <a:cubicBezTo>
                          <a:pt x="389731" y="85725"/>
                          <a:pt x="389389" y="88309"/>
                          <a:pt x="388144" y="90488"/>
                        </a:cubicBezTo>
                        <a:cubicBezTo>
                          <a:pt x="383473" y="98662"/>
                          <a:pt x="375547" y="105466"/>
                          <a:pt x="369094" y="111919"/>
                        </a:cubicBezTo>
                        <a:cubicBezTo>
                          <a:pt x="364742" y="124978"/>
                          <a:pt x="368941" y="114101"/>
                          <a:pt x="359569" y="130969"/>
                        </a:cubicBezTo>
                        <a:cubicBezTo>
                          <a:pt x="357845" y="134072"/>
                          <a:pt x="356567" y="137412"/>
                          <a:pt x="354806" y="140494"/>
                        </a:cubicBezTo>
                        <a:cubicBezTo>
                          <a:pt x="353386" y="142979"/>
                          <a:pt x="351324" y="145078"/>
                          <a:pt x="350044" y="147638"/>
                        </a:cubicBezTo>
                        <a:cubicBezTo>
                          <a:pt x="348132" y="151461"/>
                          <a:pt x="347072" y="155663"/>
                          <a:pt x="345281" y="159544"/>
                        </a:cubicBezTo>
                        <a:cubicBezTo>
                          <a:pt x="339678" y="171682"/>
                          <a:pt x="338201" y="178281"/>
                          <a:pt x="328613" y="185738"/>
                        </a:cubicBezTo>
                        <a:cubicBezTo>
                          <a:pt x="324095" y="189252"/>
                          <a:pt x="319938" y="194141"/>
                          <a:pt x="314325" y="195263"/>
                        </a:cubicBezTo>
                        <a:lnTo>
                          <a:pt x="290513" y="200025"/>
                        </a:lnTo>
                        <a:cubicBezTo>
                          <a:pt x="284957" y="199231"/>
                          <a:pt x="279259" y="199121"/>
                          <a:pt x="273844" y="197644"/>
                        </a:cubicBezTo>
                        <a:cubicBezTo>
                          <a:pt x="270419" y="196710"/>
                          <a:pt x="267582" y="194280"/>
                          <a:pt x="264319" y="192882"/>
                        </a:cubicBezTo>
                        <a:cubicBezTo>
                          <a:pt x="262012" y="191893"/>
                          <a:pt x="259556" y="191294"/>
                          <a:pt x="257175" y="190500"/>
                        </a:cubicBezTo>
                        <a:cubicBezTo>
                          <a:pt x="252413" y="186531"/>
                          <a:pt x="248118" y="181922"/>
                          <a:pt x="242888" y="178594"/>
                        </a:cubicBezTo>
                        <a:cubicBezTo>
                          <a:pt x="224572" y="166939"/>
                          <a:pt x="179361" y="171767"/>
                          <a:pt x="171450" y="171450"/>
                        </a:cubicBezTo>
                        <a:cubicBezTo>
                          <a:pt x="164306" y="170656"/>
                          <a:pt x="157123" y="170162"/>
                          <a:pt x="150019" y="169069"/>
                        </a:cubicBezTo>
                        <a:cubicBezTo>
                          <a:pt x="146784" y="168571"/>
                          <a:pt x="143641" y="167587"/>
                          <a:pt x="140494" y="166688"/>
                        </a:cubicBezTo>
                        <a:cubicBezTo>
                          <a:pt x="138080" y="165998"/>
                          <a:pt x="135835" y="164662"/>
                          <a:pt x="133350" y="164307"/>
                        </a:cubicBezTo>
                        <a:cubicBezTo>
                          <a:pt x="124671" y="163067"/>
                          <a:pt x="115887" y="162719"/>
                          <a:pt x="107156" y="161925"/>
                        </a:cubicBezTo>
                        <a:cubicBezTo>
                          <a:pt x="103981" y="161131"/>
                          <a:pt x="100622" y="160873"/>
                          <a:pt x="97631" y="159544"/>
                        </a:cubicBezTo>
                        <a:cubicBezTo>
                          <a:pt x="71149" y="147774"/>
                          <a:pt x="98538" y="155603"/>
                          <a:pt x="76200" y="150019"/>
                        </a:cubicBezTo>
                        <a:cubicBezTo>
                          <a:pt x="70875" y="144694"/>
                          <a:pt x="61889" y="134774"/>
                          <a:pt x="54769" y="133350"/>
                        </a:cubicBezTo>
                        <a:cubicBezTo>
                          <a:pt x="50800" y="132556"/>
                          <a:pt x="46789" y="131951"/>
                          <a:pt x="42863" y="130969"/>
                        </a:cubicBezTo>
                        <a:cubicBezTo>
                          <a:pt x="30993" y="128002"/>
                          <a:pt x="39609" y="127962"/>
                          <a:pt x="23813" y="126207"/>
                        </a:cubicBezTo>
                        <a:cubicBezTo>
                          <a:pt x="20657" y="125856"/>
                          <a:pt x="16669" y="122238"/>
                          <a:pt x="16669" y="119063"/>
                        </a:cubicBezTo>
                        <a:close/>
                      </a:path>
                    </a:pathLst>
                  </a:cu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bg1"/>
                      </a:solidFill>
                    </a:endParaRPr>
                  </a:p>
                </p:txBody>
              </p:sp>
            </p:grpSp>
            <p:sp>
              <p:nvSpPr>
                <p:cNvPr id="23" name="TextBox 22">
                  <a:extLst>
                    <a:ext uri="{FF2B5EF4-FFF2-40B4-BE49-F238E27FC236}">
                      <a16:creationId xmlns:a16="http://schemas.microsoft.com/office/drawing/2014/main" id="{C9D00ED4-022C-B69A-2C67-0FC302AF47C5}"/>
                    </a:ext>
                  </a:extLst>
                </p:cNvPr>
                <p:cNvSpPr txBox="1"/>
                <p:nvPr/>
              </p:nvSpPr>
              <p:spPr>
                <a:xfrm>
                  <a:off x="1653783" y="778328"/>
                  <a:ext cx="1077508" cy="290638"/>
                </a:xfrm>
                <a:prstGeom prst="rect">
                  <a:avLst/>
                </a:prstGeom>
                <a:noFill/>
              </p:spPr>
              <p:txBody>
                <a:bodyPr wrap="none" rtlCol="0">
                  <a:spAutoFit/>
                </a:bodyPr>
                <a:lstStyle/>
                <a:p>
                  <a:r>
                    <a:rPr lang="en-AU" sz="1200">
                      <a:solidFill>
                        <a:schemeClr val="bg1"/>
                      </a:solidFill>
                    </a:rPr>
                    <a:t>Graphene</a:t>
                  </a:r>
                </a:p>
              </p:txBody>
            </p:sp>
            <p:sp>
              <p:nvSpPr>
                <p:cNvPr id="24" name="TextBox 23">
                  <a:extLst>
                    <a:ext uri="{FF2B5EF4-FFF2-40B4-BE49-F238E27FC236}">
                      <a16:creationId xmlns:a16="http://schemas.microsoft.com/office/drawing/2014/main" id="{1AC41A3F-B6B8-39C8-5CDE-7269B7A936D7}"/>
                    </a:ext>
                  </a:extLst>
                </p:cNvPr>
                <p:cNvSpPr txBox="1"/>
                <p:nvPr/>
              </p:nvSpPr>
              <p:spPr>
                <a:xfrm>
                  <a:off x="3560309" y="814258"/>
                  <a:ext cx="1077508" cy="484397"/>
                </a:xfrm>
                <a:prstGeom prst="rect">
                  <a:avLst/>
                </a:prstGeom>
                <a:noFill/>
              </p:spPr>
              <p:txBody>
                <a:bodyPr wrap="none" rtlCol="0">
                  <a:spAutoFit/>
                </a:bodyPr>
                <a:lstStyle/>
                <a:p>
                  <a:r>
                    <a:rPr lang="en-AU" sz="1200">
                      <a:solidFill>
                        <a:schemeClr val="bg1"/>
                      </a:solidFill>
                    </a:rPr>
                    <a:t>Graphene</a:t>
                  </a:r>
                </a:p>
                <a:p>
                  <a:r>
                    <a:rPr lang="en-AU" sz="1200" err="1">
                      <a:solidFill>
                        <a:schemeClr val="bg1"/>
                      </a:solidFill>
                    </a:rPr>
                    <a:t>hBN</a:t>
                  </a:r>
                  <a:endParaRPr lang="en-AU" sz="1200">
                    <a:solidFill>
                      <a:schemeClr val="bg1"/>
                    </a:solidFill>
                  </a:endParaRPr>
                </a:p>
              </p:txBody>
            </p:sp>
            <p:sp>
              <p:nvSpPr>
                <p:cNvPr id="25" name="TextBox 24">
                  <a:extLst>
                    <a:ext uri="{FF2B5EF4-FFF2-40B4-BE49-F238E27FC236}">
                      <a16:creationId xmlns:a16="http://schemas.microsoft.com/office/drawing/2014/main" id="{A9847BD9-5A5A-7B5B-F8D4-D1EC00DB42D8}"/>
                    </a:ext>
                  </a:extLst>
                </p:cNvPr>
                <p:cNvSpPr txBox="1"/>
                <p:nvPr/>
              </p:nvSpPr>
              <p:spPr>
                <a:xfrm>
                  <a:off x="5475286" y="718786"/>
                  <a:ext cx="1077508" cy="678156"/>
                </a:xfrm>
                <a:prstGeom prst="rect">
                  <a:avLst/>
                </a:prstGeom>
                <a:noFill/>
              </p:spPr>
              <p:txBody>
                <a:bodyPr wrap="none" rtlCol="0">
                  <a:spAutoFit/>
                </a:bodyPr>
                <a:lstStyle/>
                <a:p>
                  <a:r>
                    <a:rPr lang="en-AU" sz="1200">
                      <a:solidFill>
                        <a:schemeClr val="bg1"/>
                      </a:solidFill>
                    </a:rPr>
                    <a:t>Graphene</a:t>
                  </a:r>
                </a:p>
                <a:p>
                  <a:r>
                    <a:rPr lang="en-AU" sz="1200" err="1">
                      <a:solidFill>
                        <a:schemeClr val="bg1"/>
                      </a:solidFill>
                    </a:rPr>
                    <a:t>hBN</a:t>
                  </a:r>
                  <a:endParaRPr lang="en-AU" sz="1200">
                    <a:solidFill>
                      <a:schemeClr val="bg1"/>
                    </a:solidFill>
                  </a:endParaRPr>
                </a:p>
                <a:p>
                  <a:r>
                    <a:rPr lang="en-AU" sz="1200">
                      <a:solidFill>
                        <a:schemeClr val="bg1"/>
                      </a:solidFill>
                    </a:rPr>
                    <a:t>BP</a:t>
                  </a:r>
                </a:p>
              </p:txBody>
            </p:sp>
            <p:sp>
              <p:nvSpPr>
                <p:cNvPr id="26" name="TextBox 25">
                  <a:extLst>
                    <a:ext uri="{FF2B5EF4-FFF2-40B4-BE49-F238E27FC236}">
                      <a16:creationId xmlns:a16="http://schemas.microsoft.com/office/drawing/2014/main" id="{A44DB738-6AE0-2289-3FED-5FD0E375AABD}"/>
                    </a:ext>
                  </a:extLst>
                </p:cNvPr>
                <p:cNvSpPr txBox="1"/>
                <p:nvPr/>
              </p:nvSpPr>
              <p:spPr>
                <a:xfrm>
                  <a:off x="2652829" y="2331713"/>
                  <a:ext cx="1077508" cy="871914"/>
                </a:xfrm>
                <a:prstGeom prst="rect">
                  <a:avLst/>
                </a:prstGeom>
                <a:noFill/>
              </p:spPr>
              <p:txBody>
                <a:bodyPr wrap="none" rtlCol="0">
                  <a:spAutoFit/>
                </a:bodyPr>
                <a:lstStyle/>
                <a:p>
                  <a:r>
                    <a:rPr lang="en-AU" sz="1200">
                      <a:solidFill>
                        <a:schemeClr val="bg1"/>
                      </a:solidFill>
                    </a:rPr>
                    <a:t>Graphene</a:t>
                  </a:r>
                </a:p>
                <a:p>
                  <a:r>
                    <a:rPr lang="en-AU" sz="1200" err="1">
                      <a:solidFill>
                        <a:schemeClr val="bg1"/>
                      </a:solidFill>
                    </a:rPr>
                    <a:t>hBN</a:t>
                  </a:r>
                  <a:endParaRPr lang="en-AU" sz="1200">
                    <a:solidFill>
                      <a:schemeClr val="bg1"/>
                    </a:solidFill>
                  </a:endParaRPr>
                </a:p>
                <a:p>
                  <a:r>
                    <a:rPr lang="en-AU" sz="1200">
                      <a:solidFill>
                        <a:schemeClr val="bg1"/>
                      </a:solidFill>
                    </a:rPr>
                    <a:t>BP</a:t>
                  </a:r>
                </a:p>
                <a:p>
                  <a:r>
                    <a:rPr lang="en-AU" sz="1200" err="1">
                      <a:solidFill>
                        <a:schemeClr val="bg1"/>
                      </a:solidFill>
                    </a:rPr>
                    <a:t>hBN</a:t>
                  </a:r>
                  <a:endParaRPr lang="en-AU" sz="1200">
                    <a:solidFill>
                      <a:schemeClr val="bg1"/>
                    </a:solidFill>
                  </a:endParaRPr>
                </a:p>
              </p:txBody>
            </p:sp>
            <p:sp>
              <p:nvSpPr>
                <p:cNvPr id="27" name="TextBox 26">
                  <a:extLst>
                    <a:ext uri="{FF2B5EF4-FFF2-40B4-BE49-F238E27FC236}">
                      <a16:creationId xmlns:a16="http://schemas.microsoft.com/office/drawing/2014/main" id="{0E015C74-F40E-F429-F7B2-B322A90F8CD9}"/>
                    </a:ext>
                  </a:extLst>
                </p:cNvPr>
                <p:cNvSpPr txBox="1"/>
                <p:nvPr/>
              </p:nvSpPr>
              <p:spPr>
                <a:xfrm>
                  <a:off x="4557594" y="2328417"/>
                  <a:ext cx="1238532" cy="1065673"/>
                </a:xfrm>
                <a:prstGeom prst="rect">
                  <a:avLst/>
                </a:prstGeom>
                <a:noFill/>
              </p:spPr>
              <p:txBody>
                <a:bodyPr wrap="square" rtlCol="0">
                  <a:spAutoFit/>
                </a:bodyPr>
                <a:lstStyle/>
                <a:p>
                  <a:r>
                    <a:rPr lang="en-AU" sz="1200">
                      <a:solidFill>
                        <a:schemeClr val="bg1"/>
                      </a:solidFill>
                    </a:rPr>
                    <a:t>Graphene</a:t>
                  </a:r>
                </a:p>
                <a:p>
                  <a:r>
                    <a:rPr lang="en-AU" sz="1200" err="1">
                      <a:solidFill>
                        <a:schemeClr val="bg1"/>
                      </a:solidFill>
                    </a:rPr>
                    <a:t>hBN</a:t>
                  </a:r>
                  <a:endParaRPr lang="en-AU" sz="1200">
                    <a:solidFill>
                      <a:schemeClr val="bg1"/>
                    </a:solidFill>
                  </a:endParaRPr>
                </a:p>
                <a:p>
                  <a:r>
                    <a:rPr lang="en-AU" sz="1200">
                      <a:solidFill>
                        <a:schemeClr val="bg1"/>
                      </a:solidFill>
                    </a:rPr>
                    <a:t>BP</a:t>
                  </a:r>
                </a:p>
                <a:p>
                  <a:r>
                    <a:rPr lang="en-AU" sz="1200" err="1">
                      <a:solidFill>
                        <a:schemeClr val="bg1"/>
                      </a:solidFill>
                    </a:rPr>
                    <a:t>hBN</a:t>
                  </a:r>
                  <a:endParaRPr lang="en-AU" sz="1200">
                    <a:solidFill>
                      <a:schemeClr val="bg1"/>
                    </a:solidFill>
                  </a:endParaRPr>
                </a:p>
                <a:p>
                  <a:r>
                    <a:rPr lang="en-AU" sz="1200">
                      <a:solidFill>
                        <a:schemeClr val="bg1"/>
                      </a:solidFill>
                    </a:rPr>
                    <a:t>Graphene</a:t>
                  </a:r>
                </a:p>
              </p:txBody>
            </p:sp>
            <p:grpSp>
              <p:nvGrpSpPr>
                <p:cNvPr id="28" name="Group 27">
                  <a:extLst>
                    <a:ext uri="{FF2B5EF4-FFF2-40B4-BE49-F238E27FC236}">
                      <a16:creationId xmlns:a16="http://schemas.microsoft.com/office/drawing/2014/main" id="{F543781F-7D04-6CFD-D5F7-4E26B0B334A9}"/>
                    </a:ext>
                  </a:extLst>
                </p:cNvPr>
                <p:cNvGrpSpPr/>
                <p:nvPr/>
              </p:nvGrpSpPr>
              <p:grpSpPr>
                <a:xfrm>
                  <a:off x="2094243" y="2687790"/>
                  <a:ext cx="673702" cy="753935"/>
                  <a:chOff x="3859920" y="726255"/>
                  <a:chExt cx="1035930" cy="1193033"/>
                </a:xfrm>
              </p:grpSpPr>
              <p:cxnSp>
                <p:nvCxnSpPr>
                  <p:cNvPr id="47" name="Straight Connector 46">
                    <a:extLst>
                      <a:ext uri="{FF2B5EF4-FFF2-40B4-BE49-F238E27FC236}">
                        <a16:creationId xmlns:a16="http://schemas.microsoft.com/office/drawing/2014/main" id="{FC2E3D56-C99E-F65A-BF7E-E7B88ADB0000}"/>
                      </a:ext>
                    </a:extLst>
                  </p:cNvPr>
                  <p:cNvCxnSpPr/>
                  <p:nvPr/>
                </p:nvCxnSpPr>
                <p:spPr>
                  <a:xfrm>
                    <a:off x="4160044" y="906487"/>
                    <a:ext cx="259556" cy="626269"/>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2006B29-A58A-4A43-6F7C-A06CE4C28935}"/>
                      </a:ext>
                    </a:extLst>
                  </p:cNvPr>
                  <p:cNvCxnSpPr>
                    <a:cxnSpLocks/>
                  </p:cNvCxnSpPr>
                  <p:nvPr/>
                </p:nvCxnSpPr>
                <p:spPr>
                  <a:xfrm flipV="1">
                    <a:off x="4160044" y="808856"/>
                    <a:ext cx="202406" cy="97631"/>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B4B96A6-52B3-1E4B-E6F6-665E028200DF}"/>
                      </a:ext>
                    </a:extLst>
                  </p:cNvPr>
                  <p:cNvCxnSpPr>
                    <a:cxnSpLocks/>
                  </p:cNvCxnSpPr>
                  <p:nvPr/>
                </p:nvCxnSpPr>
                <p:spPr>
                  <a:xfrm>
                    <a:off x="4362450" y="808856"/>
                    <a:ext cx="57150" cy="71437"/>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C5F55D-849B-0219-FEB9-2A134B58B101}"/>
                      </a:ext>
                    </a:extLst>
                  </p:cNvPr>
                  <p:cNvCxnSpPr>
                    <a:cxnSpLocks/>
                  </p:cNvCxnSpPr>
                  <p:nvPr/>
                </p:nvCxnSpPr>
                <p:spPr>
                  <a:xfrm>
                    <a:off x="4419600" y="880293"/>
                    <a:ext cx="0" cy="7297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76C41A1-A4F1-F305-9BAC-FBCFF17D1F4F}"/>
                      </a:ext>
                    </a:extLst>
                  </p:cNvPr>
                  <p:cNvCxnSpPr/>
                  <p:nvPr/>
                </p:nvCxnSpPr>
                <p:spPr>
                  <a:xfrm>
                    <a:off x="4419600" y="953269"/>
                    <a:ext cx="90488" cy="3842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6E978A0-2603-5AC5-46D1-5E624982C693}"/>
                      </a:ext>
                    </a:extLst>
                  </p:cNvPr>
                  <p:cNvCxnSpPr/>
                  <p:nvPr/>
                </p:nvCxnSpPr>
                <p:spPr>
                  <a:xfrm>
                    <a:off x="4498181" y="1389881"/>
                    <a:ext cx="133350" cy="6667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FD1C2CD-C08B-477C-6433-1AB63B178F09}"/>
                      </a:ext>
                    </a:extLst>
                  </p:cNvPr>
                  <p:cNvCxnSpPr>
                    <a:cxnSpLocks/>
                  </p:cNvCxnSpPr>
                  <p:nvPr/>
                </p:nvCxnSpPr>
                <p:spPr>
                  <a:xfrm flipV="1">
                    <a:off x="4498181" y="1337493"/>
                    <a:ext cx="11907"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B205D5A-C4FA-90BB-2759-8C51DBC93E4D}"/>
                      </a:ext>
                    </a:extLst>
                  </p:cNvPr>
                  <p:cNvCxnSpPr>
                    <a:cxnSpLocks/>
                  </p:cNvCxnSpPr>
                  <p:nvPr/>
                </p:nvCxnSpPr>
                <p:spPr>
                  <a:xfrm>
                    <a:off x="4419600" y="1532756"/>
                    <a:ext cx="45244" cy="2619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8319CC2-75D7-669D-4C7E-58AF631A0A5B}"/>
                      </a:ext>
                    </a:extLst>
                  </p:cNvPr>
                  <p:cNvCxnSpPr/>
                  <p:nvPr/>
                </p:nvCxnSpPr>
                <p:spPr>
                  <a:xfrm flipV="1">
                    <a:off x="4464844" y="1506562"/>
                    <a:ext cx="133350"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3F5D535-EBF2-3506-76F1-F7F6145E65DF}"/>
                      </a:ext>
                    </a:extLst>
                  </p:cNvPr>
                  <p:cNvCxnSpPr/>
                  <p:nvPr/>
                </p:nvCxnSpPr>
                <p:spPr>
                  <a:xfrm flipV="1">
                    <a:off x="4605338" y="1456556"/>
                    <a:ext cx="26193"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7" name="Freeform: Shape 49">
                    <a:extLst>
                      <a:ext uri="{FF2B5EF4-FFF2-40B4-BE49-F238E27FC236}">
                        <a16:creationId xmlns:a16="http://schemas.microsoft.com/office/drawing/2014/main" id="{1FA5CB4B-17AD-59BA-C40A-8ECAE4500975}"/>
                      </a:ext>
                    </a:extLst>
                  </p:cNvPr>
                  <p:cNvSpPr/>
                  <p:nvPr/>
                </p:nvSpPr>
                <p:spPr>
                  <a:xfrm>
                    <a:off x="3859920" y="726255"/>
                    <a:ext cx="1035930" cy="1193033"/>
                  </a:xfrm>
                  <a:custGeom>
                    <a:avLst/>
                    <a:gdLst>
                      <a:gd name="connsiteX0" fmla="*/ 35805 w 1035930"/>
                      <a:gd name="connsiteY0" fmla="*/ 140520 h 1193033"/>
                      <a:gd name="connsiteX1" fmla="*/ 31043 w 1035930"/>
                      <a:gd name="connsiteY1" fmla="*/ 128614 h 1193033"/>
                      <a:gd name="connsiteX2" fmla="*/ 26280 w 1035930"/>
                      <a:gd name="connsiteY2" fmla="*/ 109564 h 1193033"/>
                      <a:gd name="connsiteX3" fmla="*/ 11993 w 1035930"/>
                      <a:gd name="connsiteY3" fmla="*/ 90514 h 1193033"/>
                      <a:gd name="connsiteX4" fmla="*/ 9611 w 1035930"/>
                      <a:gd name="connsiteY4" fmla="*/ 80989 h 1193033"/>
                      <a:gd name="connsiteX5" fmla="*/ 16755 w 1035930"/>
                      <a:gd name="connsiteY5" fmla="*/ 11933 h 1193033"/>
                      <a:gd name="connsiteX6" fmla="*/ 42949 w 1035930"/>
                      <a:gd name="connsiteY6" fmla="*/ 9551 h 1193033"/>
                      <a:gd name="connsiteX7" fmla="*/ 76286 w 1035930"/>
                      <a:gd name="connsiteY7" fmla="*/ 26 h 1193033"/>
                      <a:gd name="connsiteX8" fmla="*/ 85811 w 1035930"/>
                      <a:gd name="connsiteY8" fmla="*/ 2408 h 1193033"/>
                      <a:gd name="connsiteX9" fmla="*/ 92955 w 1035930"/>
                      <a:gd name="connsiteY9" fmla="*/ 9551 h 1193033"/>
                      <a:gd name="connsiteX10" fmla="*/ 104861 w 1035930"/>
                      <a:gd name="connsiteY10" fmla="*/ 33364 h 1193033"/>
                      <a:gd name="connsiteX11" fmla="*/ 107243 w 1035930"/>
                      <a:gd name="connsiteY11" fmla="*/ 40508 h 1193033"/>
                      <a:gd name="connsiteX12" fmla="*/ 109624 w 1035930"/>
                      <a:gd name="connsiteY12" fmla="*/ 52414 h 1193033"/>
                      <a:gd name="connsiteX13" fmla="*/ 112005 w 1035930"/>
                      <a:gd name="connsiteY13" fmla="*/ 59558 h 1193033"/>
                      <a:gd name="connsiteX14" fmla="*/ 114386 w 1035930"/>
                      <a:gd name="connsiteY14" fmla="*/ 69083 h 1193033"/>
                      <a:gd name="connsiteX15" fmla="*/ 119149 w 1035930"/>
                      <a:gd name="connsiteY15" fmla="*/ 109564 h 1193033"/>
                      <a:gd name="connsiteX16" fmla="*/ 121530 w 1035930"/>
                      <a:gd name="connsiteY16" fmla="*/ 123851 h 1193033"/>
                      <a:gd name="connsiteX17" fmla="*/ 135818 w 1035930"/>
                      <a:gd name="connsiteY17" fmla="*/ 128614 h 1193033"/>
                      <a:gd name="connsiteX18" fmla="*/ 142961 w 1035930"/>
                      <a:gd name="connsiteY18" fmla="*/ 133376 h 1193033"/>
                      <a:gd name="connsiteX19" fmla="*/ 223924 w 1035930"/>
                      <a:gd name="connsiteY19" fmla="*/ 135758 h 1193033"/>
                      <a:gd name="connsiteX20" fmla="*/ 285836 w 1035930"/>
                      <a:gd name="connsiteY20" fmla="*/ 138139 h 1193033"/>
                      <a:gd name="connsiteX21" fmla="*/ 292980 w 1035930"/>
                      <a:gd name="connsiteY21" fmla="*/ 145283 h 1193033"/>
                      <a:gd name="connsiteX22" fmla="*/ 312030 w 1035930"/>
                      <a:gd name="connsiteY22" fmla="*/ 154808 h 1193033"/>
                      <a:gd name="connsiteX23" fmla="*/ 326318 w 1035930"/>
                      <a:gd name="connsiteY23" fmla="*/ 157189 h 1193033"/>
                      <a:gd name="connsiteX24" fmla="*/ 364418 w 1035930"/>
                      <a:gd name="connsiteY24" fmla="*/ 164333 h 1193033"/>
                      <a:gd name="connsiteX25" fmla="*/ 464430 w 1035930"/>
                      <a:gd name="connsiteY25" fmla="*/ 166714 h 1193033"/>
                      <a:gd name="connsiteX26" fmla="*/ 488243 w 1035930"/>
                      <a:gd name="connsiteY26" fmla="*/ 171476 h 1193033"/>
                      <a:gd name="connsiteX27" fmla="*/ 495386 w 1035930"/>
                      <a:gd name="connsiteY27" fmla="*/ 173858 h 1193033"/>
                      <a:gd name="connsiteX28" fmla="*/ 531105 w 1035930"/>
                      <a:gd name="connsiteY28" fmla="*/ 178620 h 1193033"/>
                      <a:gd name="connsiteX29" fmla="*/ 635880 w 1035930"/>
                      <a:gd name="connsiteY29" fmla="*/ 183383 h 1193033"/>
                      <a:gd name="connsiteX30" fmla="*/ 650168 w 1035930"/>
                      <a:gd name="connsiteY30" fmla="*/ 185764 h 1193033"/>
                      <a:gd name="connsiteX31" fmla="*/ 678743 w 1035930"/>
                      <a:gd name="connsiteY31" fmla="*/ 188145 h 1193033"/>
                      <a:gd name="connsiteX32" fmla="*/ 697793 w 1035930"/>
                      <a:gd name="connsiteY32" fmla="*/ 190526 h 1193033"/>
                      <a:gd name="connsiteX33" fmla="*/ 716843 w 1035930"/>
                      <a:gd name="connsiteY33" fmla="*/ 195289 h 1193033"/>
                      <a:gd name="connsiteX34" fmla="*/ 740655 w 1035930"/>
                      <a:gd name="connsiteY34" fmla="*/ 200051 h 1193033"/>
                      <a:gd name="connsiteX35" fmla="*/ 750180 w 1035930"/>
                      <a:gd name="connsiteY35" fmla="*/ 202433 h 1193033"/>
                      <a:gd name="connsiteX36" fmla="*/ 804949 w 1035930"/>
                      <a:gd name="connsiteY36" fmla="*/ 204814 h 1193033"/>
                      <a:gd name="connsiteX37" fmla="*/ 835905 w 1035930"/>
                      <a:gd name="connsiteY37" fmla="*/ 204814 h 1193033"/>
                      <a:gd name="connsiteX38" fmla="*/ 845430 w 1035930"/>
                      <a:gd name="connsiteY38" fmla="*/ 195289 h 1193033"/>
                      <a:gd name="connsiteX39" fmla="*/ 862099 w 1035930"/>
                      <a:gd name="connsiteY39" fmla="*/ 202433 h 1193033"/>
                      <a:gd name="connsiteX40" fmla="*/ 864480 w 1035930"/>
                      <a:gd name="connsiteY40" fmla="*/ 214339 h 1193033"/>
                      <a:gd name="connsiteX41" fmla="*/ 866861 w 1035930"/>
                      <a:gd name="connsiteY41" fmla="*/ 221483 h 1193033"/>
                      <a:gd name="connsiteX42" fmla="*/ 912105 w 1035930"/>
                      <a:gd name="connsiteY42" fmla="*/ 219101 h 1193033"/>
                      <a:gd name="connsiteX43" fmla="*/ 919249 w 1035930"/>
                      <a:gd name="connsiteY43" fmla="*/ 211958 h 1193033"/>
                      <a:gd name="connsiteX44" fmla="*/ 938299 w 1035930"/>
                      <a:gd name="connsiteY44" fmla="*/ 204814 h 1193033"/>
                      <a:gd name="connsiteX45" fmla="*/ 952586 w 1035930"/>
                      <a:gd name="connsiteY45" fmla="*/ 207195 h 1193033"/>
                      <a:gd name="connsiteX46" fmla="*/ 964493 w 1035930"/>
                      <a:gd name="connsiteY46" fmla="*/ 226245 h 1193033"/>
                      <a:gd name="connsiteX47" fmla="*/ 981161 w 1035930"/>
                      <a:gd name="connsiteY47" fmla="*/ 247676 h 1193033"/>
                      <a:gd name="connsiteX48" fmla="*/ 995449 w 1035930"/>
                      <a:gd name="connsiteY48" fmla="*/ 278633 h 1193033"/>
                      <a:gd name="connsiteX49" fmla="*/ 1002593 w 1035930"/>
                      <a:gd name="connsiteY49" fmla="*/ 288158 h 1193033"/>
                      <a:gd name="connsiteX50" fmla="*/ 1016880 w 1035930"/>
                      <a:gd name="connsiteY50" fmla="*/ 307208 h 1193033"/>
                      <a:gd name="connsiteX51" fmla="*/ 1024024 w 1035930"/>
                      <a:gd name="connsiteY51" fmla="*/ 350070 h 1193033"/>
                      <a:gd name="connsiteX52" fmla="*/ 1028786 w 1035930"/>
                      <a:gd name="connsiteY52" fmla="*/ 359595 h 1193033"/>
                      <a:gd name="connsiteX53" fmla="*/ 1035930 w 1035930"/>
                      <a:gd name="connsiteY53" fmla="*/ 378645 h 1193033"/>
                      <a:gd name="connsiteX54" fmla="*/ 1019261 w 1035930"/>
                      <a:gd name="connsiteY54" fmla="*/ 383408 h 1193033"/>
                      <a:gd name="connsiteX55" fmla="*/ 1009736 w 1035930"/>
                      <a:gd name="connsiteY55" fmla="*/ 381026 h 1193033"/>
                      <a:gd name="connsiteX56" fmla="*/ 1007355 w 1035930"/>
                      <a:gd name="connsiteY56" fmla="*/ 373883 h 1193033"/>
                      <a:gd name="connsiteX57" fmla="*/ 1002593 w 1035930"/>
                      <a:gd name="connsiteY57" fmla="*/ 364358 h 1193033"/>
                      <a:gd name="connsiteX58" fmla="*/ 993068 w 1035930"/>
                      <a:gd name="connsiteY58" fmla="*/ 331020 h 1193033"/>
                      <a:gd name="connsiteX59" fmla="*/ 983543 w 1035930"/>
                      <a:gd name="connsiteY59" fmla="*/ 333401 h 1193033"/>
                      <a:gd name="connsiteX60" fmla="*/ 964493 w 1035930"/>
                      <a:gd name="connsiteY60" fmla="*/ 342926 h 1193033"/>
                      <a:gd name="connsiteX61" fmla="*/ 952586 w 1035930"/>
                      <a:gd name="connsiteY61" fmla="*/ 345308 h 1193033"/>
                      <a:gd name="connsiteX62" fmla="*/ 947824 w 1035930"/>
                      <a:gd name="connsiteY62" fmla="*/ 404839 h 1193033"/>
                      <a:gd name="connsiteX63" fmla="*/ 943061 w 1035930"/>
                      <a:gd name="connsiteY63" fmla="*/ 414364 h 1193033"/>
                      <a:gd name="connsiteX64" fmla="*/ 933536 w 1035930"/>
                      <a:gd name="connsiteY64" fmla="*/ 435795 h 1193033"/>
                      <a:gd name="connsiteX65" fmla="*/ 924011 w 1035930"/>
                      <a:gd name="connsiteY65" fmla="*/ 440558 h 1193033"/>
                      <a:gd name="connsiteX66" fmla="*/ 916868 w 1035930"/>
                      <a:gd name="connsiteY66" fmla="*/ 445320 h 1193033"/>
                      <a:gd name="connsiteX67" fmla="*/ 914486 w 1035930"/>
                      <a:gd name="connsiteY67" fmla="*/ 483420 h 1193033"/>
                      <a:gd name="connsiteX68" fmla="*/ 900199 w 1035930"/>
                      <a:gd name="connsiteY68" fmla="*/ 509614 h 1193033"/>
                      <a:gd name="connsiteX69" fmla="*/ 890674 w 1035930"/>
                      <a:gd name="connsiteY69" fmla="*/ 538189 h 1193033"/>
                      <a:gd name="connsiteX70" fmla="*/ 888293 w 1035930"/>
                      <a:gd name="connsiteY70" fmla="*/ 545333 h 1193033"/>
                      <a:gd name="connsiteX71" fmla="*/ 883530 w 1035930"/>
                      <a:gd name="connsiteY71" fmla="*/ 585814 h 1193033"/>
                      <a:gd name="connsiteX72" fmla="*/ 874005 w 1035930"/>
                      <a:gd name="connsiteY72" fmla="*/ 607245 h 1193033"/>
                      <a:gd name="connsiteX73" fmla="*/ 871624 w 1035930"/>
                      <a:gd name="connsiteY73" fmla="*/ 619151 h 1193033"/>
                      <a:gd name="connsiteX74" fmla="*/ 869243 w 1035930"/>
                      <a:gd name="connsiteY74" fmla="*/ 626295 h 1193033"/>
                      <a:gd name="connsiteX75" fmla="*/ 866861 w 1035930"/>
                      <a:gd name="connsiteY75" fmla="*/ 640583 h 1193033"/>
                      <a:gd name="connsiteX76" fmla="*/ 862099 w 1035930"/>
                      <a:gd name="connsiteY76" fmla="*/ 659633 h 1193033"/>
                      <a:gd name="connsiteX77" fmla="*/ 854955 w 1035930"/>
                      <a:gd name="connsiteY77" fmla="*/ 688208 h 1193033"/>
                      <a:gd name="connsiteX78" fmla="*/ 843049 w 1035930"/>
                      <a:gd name="connsiteY78" fmla="*/ 709639 h 1193033"/>
                      <a:gd name="connsiteX79" fmla="*/ 838286 w 1035930"/>
                      <a:gd name="connsiteY79" fmla="*/ 723926 h 1193033"/>
                      <a:gd name="connsiteX80" fmla="*/ 833524 w 1035930"/>
                      <a:gd name="connsiteY80" fmla="*/ 742976 h 1193033"/>
                      <a:gd name="connsiteX81" fmla="*/ 828761 w 1035930"/>
                      <a:gd name="connsiteY81" fmla="*/ 750120 h 1193033"/>
                      <a:gd name="connsiteX82" fmla="*/ 823999 w 1035930"/>
                      <a:gd name="connsiteY82" fmla="*/ 762026 h 1193033"/>
                      <a:gd name="connsiteX83" fmla="*/ 819236 w 1035930"/>
                      <a:gd name="connsiteY83" fmla="*/ 771551 h 1193033"/>
                      <a:gd name="connsiteX84" fmla="*/ 814474 w 1035930"/>
                      <a:gd name="connsiteY84" fmla="*/ 792983 h 1193033"/>
                      <a:gd name="connsiteX85" fmla="*/ 809711 w 1035930"/>
                      <a:gd name="connsiteY85" fmla="*/ 804889 h 1193033"/>
                      <a:gd name="connsiteX86" fmla="*/ 804949 w 1035930"/>
                      <a:gd name="connsiteY86" fmla="*/ 826320 h 1193033"/>
                      <a:gd name="connsiteX87" fmla="*/ 800186 w 1035930"/>
                      <a:gd name="connsiteY87" fmla="*/ 838226 h 1193033"/>
                      <a:gd name="connsiteX88" fmla="*/ 795424 w 1035930"/>
                      <a:gd name="connsiteY88" fmla="*/ 854895 h 1193033"/>
                      <a:gd name="connsiteX89" fmla="*/ 785899 w 1035930"/>
                      <a:gd name="connsiteY89" fmla="*/ 873945 h 1193033"/>
                      <a:gd name="connsiteX90" fmla="*/ 783518 w 1035930"/>
                      <a:gd name="connsiteY90" fmla="*/ 888233 h 1193033"/>
                      <a:gd name="connsiteX91" fmla="*/ 776374 w 1035930"/>
                      <a:gd name="connsiteY91" fmla="*/ 902520 h 1193033"/>
                      <a:gd name="connsiteX92" fmla="*/ 773993 w 1035930"/>
                      <a:gd name="connsiteY92" fmla="*/ 914426 h 1193033"/>
                      <a:gd name="connsiteX93" fmla="*/ 762086 w 1035930"/>
                      <a:gd name="connsiteY93" fmla="*/ 938239 h 1193033"/>
                      <a:gd name="connsiteX94" fmla="*/ 752561 w 1035930"/>
                      <a:gd name="connsiteY94" fmla="*/ 966814 h 1193033"/>
                      <a:gd name="connsiteX95" fmla="*/ 747799 w 1035930"/>
                      <a:gd name="connsiteY95" fmla="*/ 981101 h 1193033"/>
                      <a:gd name="connsiteX96" fmla="*/ 743036 w 1035930"/>
                      <a:gd name="connsiteY96" fmla="*/ 990626 h 1193033"/>
                      <a:gd name="connsiteX97" fmla="*/ 733511 w 1035930"/>
                      <a:gd name="connsiteY97" fmla="*/ 1026345 h 1193033"/>
                      <a:gd name="connsiteX98" fmla="*/ 728749 w 1035930"/>
                      <a:gd name="connsiteY98" fmla="*/ 1050158 h 1193033"/>
                      <a:gd name="connsiteX99" fmla="*/ 719224 w 1035930"/>
                      <a:gd name="connsiteY99" fmla="*/ 1071589 h 1193033"/>
                      <a:gd name="connsiteX100" fmla="*/ 712080 w 1035930"/>
                      <a:gd name="connsiteY100" fmla="*/ 1090639 h 1193033"/>
                      <a:gd name="connsiteX101" fmla="*/ 707318 w 1035930"/>
                      <a:gd name="connsiteY101" fmla="*/ 1107308 h 1193033"/>
                      <a:gd name="connsiteX102" fmla="*/ 702555 w 1035930"/>
                      <a:gd name="connsiteY102" fmla="*/ 1119214 h 1193033"/>
                      <a:gd name="connsiteX103" fmla="*/ 700174 w 1035930"/>
                      <a:gd name="connsiteY103" fmla="*/ 1128739 h 1193033"/>
                      <a:gd name="connsiteX104" fmla="*/ 697793 w 1035930"/>
                      <a:gd name="connsiteY104" fmla="*/ 1140645 h 1193033"/>
                      <a:gd name="connsiteX105" fmla="*/ 693030 w 1035930"/>
                      <a:gd name="connsiteY105" fmla="*/ 1147789 h 1193033"/>
                      <a:gd name="connsiteX106" fmla="*/ 690649 w 1035930"/>
                      <a:gd name="connsiteY106" fmla="*/ 1154933 h 1193033"/>
                      <a:gd name="connsiteX107" fmla="*/ 688268 w 1035930"/>
                      <a:gd name="connsiteY107" fmla="*/ 1166839 h 1193033"/>
                      <a:gd name="connsiteX108" fmla="*/ 681124 w 1035930"/>
                      <a:gd name="connsiteY108" fmla="*/ 1176364 h 1193033"/>
                      <a:gd name="connsiteX109" fmla="*/ 669218 w 1035930"/>
                      <a:gd name="connsiteY109" fmla="*/ 1193033 h 1193033"/>
                      <a:gd name="connsiteX110" fmla="*/ 659693 w 1035930"/>
                      <a:gd name="connsiteY110" fmla="*/ 1190651 h 1193033"/>
                      <a:gd name="connsiteX111" fmla="*/ 652549 w 1035930"/>
                      <a:gd name="connsiteY111" fmla="*/ 1188270 h 1193033"/>
                      <a:gd name="connsiteX112" fmla="*/ 643024 w 1035930"/>
                      <a:gd name="connsiteY112" fmla="*/ 1169220 h 1193033"/>
                      <a:gd name="connsiteX113" fmla="*/ 640643 w 1035930"/>
                      <a:gd name="connsiteY113" fmla="*/ 1154933 h 1193033"/>
                      <a:gd name="connsiteX114" fmla="*/ 635880 w 1035930"/>
                      <a:gd name="connsiteY114" fmla="*/ 1147789 h 1193033"/>
                      <a:gd name="connsiteX115" fmla="*/ 623974 w 1035930"/>
                      <a:gd name="connsiteY115" fmla="*/ 1128739 h 1193033"/>
                      <a:gd name="connsiteX116" fmla="*/ 614449 w 1035930"/>
                      <a:gd name="connsiteY116" fmla="*/ 1109689 h 1193033"/>
                      <a:gd name="connsiteX117" fmla="*/ 600161 w 1035930"/>
                      <a:gd name="connsiteY117" fmla="*/ 1090639 h 1193033"/>
                      <a:gd name="connsiteX118" fmla="*/ 578730 w 1035930"/>
                      <a:gd name="connsiteY118" fmla="*/ 1073970 h 1193033"/>
                      <a:gd name="connsiteX119" fmla="*/ 571586 w 1035930"/>
                      <a:gd name="connsiteY119" fmla="*/ 1064445 h 1193033"/>
                      <a:gd name="connsiteX120" fmla="*/ 564443 w 1035930"/>
                      <a:gd name="connsiteY120" fmla="*/ 1057301 h 1193033"/>
                      <a:gd name="connsiteX121" fmla="*/ 552536 w 1035930"/>
                      <a:gd name="connsiteY121" fmla="*/ 1035870 h 1193033"/>
                      <a:gd name="connsiteX122" fmla="*/ 540630 w 1035930"/>
                      <a:gd name="connsiteY122" fmla="*/ 1019201 h 1193033"/>
                      <a:gd name="connsiteX123" fmla="*/ 538249 w 1035930"/>
                      <a:gd name="connsiteY123" fmla="*/ 1009676 h 1193033"/>
                      <a:gd name="connsiteX124" fmla="*/ 531105 w 1035930"/>
                      <a:gd name="connsiteY124" fmla="*/ 1000151 h 1193033"/>
                      <a:gd name="connsiteX125" fmla="*/ 526343 w 1035930"/>
                      <a:gd name="connsiteY125" fmla="*/ 993008 h 1193033"/>
                      <a:gd name="connsiteX126" fmla="*/ 504911 w 1035930"/>
                      <a:gd name="connsiteY126" fmla="*/ 966814 h 1193033"/>
                      <a:gd name="connsiteX127" fmla="*/ 495386 w 1035930"/>
                      <a:gd name="connsiteY127" fmla="*/ 959670 h 1193033"/>
                      <a:gd name="connsiteX128" fmla="*/ 488243 w 1035930"/>
                      <a:gd name="connsiteY128" fmla="*/ 957289 h 1193033"/>
                      <a:gd name="connsiteX129" fmla="*/ 481099 w 1035930"/>
                      <a:gd name="connsiteY129" fmla="*/ 952526 h 1193033"/>
                      <a:gd name="connsiteX130" fmla="*/ 471574 w 1035930"/>
                      <a:gd name="connsiteY130" fmla="*/ 943001 h 1193033"/>
                      <a:gd name="connsiteX131" fmla="*/ 454905 w 1035930"/>
                      <a:gd name="connsiteY131" fmla="*/ 923951 h 1193033"/>
                      <a:gd name="connsiteX132" fmla="*/ 445380 w 1035930"/>
                      <a:gd name="connsiteY132" fmla="*/ 907283 h 1193033"/>
                      <a:gd name="connsiteX133" fmla="*/ 435855 w 1035930"/>
                      <a:gd name="connsiteY133" fmla="*/ 890614 h 1193033"/>
                      <a:gd name="connsiteX134" fmla="*/ 419186 w 1035930"/>
                      <a:gd name="connsiteY134" fmla="*/ 854895 h 1193033"/>
                      <a:gd name="connsiteX135" fmla="*/ 412043 w 1035930"/>
                      <a:gd name="connsiteY135" fmla="*/ 842989 h 1193033"/>
                      <a:gd name="connsiteX136" fmla="*/ 402518 w 1035930"/>
                      <a:gd name="connsiteY136" fmla="*/ 828701 h 1193033"/>
                      <a:gd name="connsiteX137" fmla="*/ 395374 w 1035930"/>
                      <a:gd name="connsiteY137" fmla="*/ 816795 h 1193033"/>
                      <a:gd name="connsiteX138" fmla="*/ 390611 w 1035930"/>
                      <a:gd name="connsiteY138" fmla="*/ 809651 h 1193033"/>
                      <a:gd name="connsiteX139" fmla="*/ 383468 w 1035930"/>
                      <a:gd name="connsiteY139" fmla="*/ 797745 h 1193033"/>
                      <a:gd name="connsiteX140" fmla="*/ 373943 w 1035930"/>
                      <a:gd name="connsiteY140" fmla="*/ 769170 h 1193033"/>
                      <a:gd name="connsiteX141" fmla="*/ 359655 w 1035930"/>
                      <a:gd name="connsiteY141" fmla="*/ 750120 h 1193033"/>
                      <a:gd name="connsiteX142" fmla="*/ 345368 w 1035930"/>
                      <a:gd name="connsiteY142" fmla="*/ 731070 h 1193033"/>
                      <a:gd name="connsiteX143" fmla="*/ 331080 w 1035930"/>
                      <a:gd name="connsiteY143" fmla="*/ 702495 h 1193033"/>
                      <a:gd name="connsiteX144" fmla="*/ 323936 w 1035930"/>
                      <a:gd name="connsiteY144" fmla="*/ 673920 h 1193033"/>
                      <a:gd name="connsiteX145" fmla="*/ 321555 w 1035930"/>
                      <a:gd name="connsiteY145" fmla="*/ 666776 h 1193033"/>
                      <a:gd name="connsiteX146" fmla="*/ 302505 w 1035930"/>
                      <a:gd name="connsiteY146" fmla="*/ 638201 h 1193033"/>
                      <a:gd name="connsiteX147" fmla="*/ 297743 w 1035930"/>
                      <a:gd name="connsiteY147" fmla="*/ 628676 h 1193033"/>
                      <a:gd name="connsiteX148" fmla="*/ 278693 w 1035930"/>
                      <a:gd name="connsiteY148" fmla="*/ 609626 h 1193033"/>
                      <a:gd name="connsiteX149" fmla="*/ 264405 w 1035930"/>
                      <a:gd name="connsiteY149" fmla="*/ 588195 h 1193033"/>
                      <a:gd name="connsiteX150" fmla="*/ 257261 w 1035930"/>
                      <a:gd name="connsiteY150" fmla="*/ 583433 h 1193033"/>
                      <a:gd name="connsiteX151" fmla="*/ 252499 w 1035930"/>
                      <a:gd name="connsiteY151" fmla="*/ 576289 h 1193033"/>
                      <a:gd name="connsiteX152" fmla="*/ 242974 w 1035930"/>
                      <a:gd name="connsiteY152" fmla="*/ 569145 h 1193033"/>
                      <a:gd name="connsiteX153" fmla="*/ 238211 w 1035930"/>
                      <a:gd name="connsiteY153" fmla="*/ 557239 h 1193033"/>
                      <a:gd name="connsiteX154" fmla="*/ 231068 w 1035930"/>
                      <a:gd name="connsiteY154" fmla="*/ 545333 h 1193033"/>
                      <a:gd name="connsiteX155" fmla="*/ 226305 w 1035930"/>
                      <a:gd name="connsiteY155" fmla="*/ 535808 h 1193033"/>
                      <a:gd name="connsiteX156" fmla="*/ 219161 w 1035930"/>
                      <a:gd name="connsiteY156" fmla="*/ 514376 h 1193033"/>
                      <a:gd name="connsiteX157" fmla="*/ 214399 w 1035930"/>
                      <a:gd name="connsiteY157" fmla="*/ 507233 h 1193033"/>
                      <a:gd name="connsiteX158" fmla="*/ 202493 w 1035930"/>
                      <a:gd name="connsiteY158" fmla="*/ 481039 h 1193033"/>
                      <a:gd name="connsiteX159" fmla="*/ 195349 w 1035930"/>
                      <a:gd name="connsiteY159" fmla="*/ 471514 h 1193033"/>
                      <a:gd name="connsiteX160" fmla="*/ 192968 w 1035930"/>
                      <a:gd name="connsiteY160" fmla="*/ 464370 h 1193033"/>
                      <a:gd name="connsiteX161" fmla="*/ 183443 w 1035930"/>
                      <a:gd name="connsiteY161" fmla="*/ 447701 h 1193033"/>
                      <a:gd name="connsiteX162" fmla="*/ 181061 w 1035930"/>
                      <a:gd name="connsiteY162" fmla="*/ 438176 h 1193033"/>
                      <a:gd name="connsiteX163" fmla="*/ 176299 w 1035930"/>
                      <a:gd name="connsiteY163" fmla="*/ 428651 h 1193033"/>
                      <a:gd name="connsiteX164" fmla="*/ 173918 w 1035930"/>
                      <a:gd name="connsiteY164" fmla="*/ 421508 h 1193033"/>
                      <a:gd name="connsiteX165" fmla="*/ 164393 w 1035930"/>
                      <a:gd name="connsiteY165" fmla="*/ 407220 h 1193033"/>
                      <a:gd name="connsiteX166" fmla="*/ 154868 w 1035930"/>
                      <a:gd name="connsiteY166" fmla="*/ 390551 h 1193033"/>
                      <a:gd name="connsiteX167" fmla="*/ 147724 w 1035930"/>
                      <a:gd name="connsiteY167" fmla="*/ 376264 h 1193033"/>
                      <a:gd name="connsiteX168" fmla="*/ 142961 w 1035930"/>
                      <a:gd name="connsiteY168" fmla="*/ 366739 h 1193033"/>
                      <a:gd name="connsiteX169" fmla="*/ 126293 w 1035930"/>
                      <a:gd name="connsiteY169" fmla="*/ 345308 h 1193033"/>
                      <a:gd name="connsiteX170" fmla="*/ 119149 w 1035930"/>
                      <a:gd name="connsiteY170" fmla="*/ 331020 h 1193033"/>
                      <a:gd name="connsiteX171" fmla="*/ 112005 w 1035930"/>
                      <a:gd name="connsiteY171" fmla="*/ 321495 h 1193033"/>
                      <a:gd name="connsiteX172" fmla="*/ 107243 w 1035930"/>
                      <a:gd name="connsiteY172" fmla="*/ 311970 h 1193033"/>
                      <a:gd name="connsiteX173" fmla="*/ 95336 w 1035930"/>
                      <a:gd name="connsiteY173" fmla="*/ 292920 h 1193033"/>
                      <a:gd name="connsiteX174" fmla="*/ 88193 w 1035930"/>
                      <a:gd name="connsiteY174" fmla="*/ 278633 h 1193033"/>
                      <a:gd name="connsiteX175" fmla="*/ 81049 w 1035930"/>
                      <a:gd name="connsiteY175" fmla="*/ 257201 h 1193033"/>
                      <a:gd name="connsiteX176" fmla="*/ 73905 w 1035930"/>
                      <a:gd name="connsiteY176" fmla="*/ 242914 h 1193033"/>
                      <a:gd name="connsiteX177" fmla="*/ 66761 w 1035930"/>
                      <a:gd name="connsiteY177" fmla="*/ 235770 h 1193033"/>
                      <a:gd name="connsiteX178" fmla="*/ 61999 w 1035930"/>
                      <a:gd name="connsiteY178" fmla="*/ 216720 h 1193033"/>
                      <a:gd name="connsiteX179" fmla="*/ 59618 w 1035930"/>
                      <a:gd name="connsiteY179" fmla="*/ 209576 h 1193033"/>
                      <a:gd name="connsiteX180" fmla="*/ 52474 w 1035930"/>
                      <a:gd name="connsiteY180" fmla="*/ 200051 h 1193033"/>
                      <a:gd name="connsiteX181" fmla="*/ 42949 w 1035930"/>
                      <a:gd name="connsiteY181" fmla="*/ 183383 h 1193033"/>
                      <a:gd name="connsiteX182" fmla="*/ 40568 w 1035930"/>
                      <a:gd name="connsiteY182" fmla="*/ 176239 h 1193033"/>
                      <a:gd name="connsiteX183" fmla="*/ 35805 w 1035930"/>
                      <a:gd name="connsiteY183" fmla="*/ 169095 h 1193033"/>
                      <a:gd name="connsiteX184" fmla="*/ 21518 w 1035930"/>
                      <a:gd name="connsiteY184" fmla="*/ 135758 h 1193033"/>
                      <a:gd name="connsiteX185" fmla="*/ 19136 w 1035930"/>
                      <a:gd name="connsiteY185" fmla="*/ 126233 h 1193033"/>
                      <a:gd name="connsiteX186" fmla="*/ 14374 w 1035930"/>
                      <a:gd name="connsiteY186" fmla="*/ 111945 h 1193033"/>
                      <a:gd name="connsiteX187" fmla="*/ 11993 w 1035930"/>
                      <a:gd name="connsiteY187" fmla="*/ 85751 h 119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035930" h="1193033">
                        <a:moveTo>
                          <a:pt x="35805" y="140520"/>
                        </a:moveTo>
                        <a:cubicBezTo>
                          <a:pt x="34218" y="136551"/>
                          <a:pt x="32300" y="132699"/>
                          <a:pt x="31043" y="128614"/>
                        </a:cubicBezTo>
                        <a:cubicBezTo>
                          <a:pt x="29118" y="122358"/>
                          <a:pt x="30908" y="114192"/>
                          <a:pt x="26280" y="109564"/>
                        </a:cubicBezTo>
                        <a:cubicBezTo>
                          <a:pt x="15863" y="99147"/>
                          <a:pt x="20869" y="105308"/>
                          <a:pt x="11993" y="90514"/>
                        </a:cubicBezTo>
                        <a:cubicBezTo>
                          <a:pt x="11199" y="87339"/>
                          <a:pt x="9815" y="84255"/>
                          <a:pt x="9611" y="80989"/>
                        </a:cubicBezTo>
                        <a:cubicBezTo>
                          <a:pt x="6782" y="35735"/>
                          <a:pt x="-14297" y="16074"/>
                          <a:pt x="16755" y="11933"/>
                        </a:cubicBezTo>
                        <a:cubicBezTo>
                          <a:pt x="25445" y="10774"/>
                          <a:pt x="34218" y="10345"/>
                          <a:pt x="42949" y="9551"/>
                        </a:cubicBezTo>
                        <a:cubicBezTo>
                          <a:pt x="51212" y="6797"/>
                          <a:pt x="68317" y="690"/>
                          <a:pt x="76286" y="26"/>
                        </a:cubicBezTo>
                        <a:cubicBezTo>
                          <a:pt x="79547" y="-246"/>
                          <a:pt x="82636" y="1614"/>
                          <a:pt x="85811" y="2408"/>
                        </a:cubicBezTo>
                        <a:cubicBezTo>
                          <a:pt x="88192" y="4789"/>
                          <a:pt x="90934" y="6857"/>
                          <a:pt x="92955" y="9551"/>
                        </a:cubicBezTo>
                        <a:cubicBezTo>
                          <a:pt x="99086" y="17725"/>
                          <a:pt x="101346" y="23992"/>
                          <a:pt x="104861" y="33364"/>
                        </a:cubicBezTo>
                        <a:cubicBezTo>
                          <a:pt x="105742" y="35714"/>
                          <a:pt x="106634" y="38073"/>
                          <a:pt x="107243" y="40508"/>
                        </a:cubicBezTo>
                        <a:cubicBezTo>
                          <a:pt x="108225" y="44434"/>
                          <a:pt x="108642" y="48488"/>
                          <a:pt x="109624" y="52414"/>
                        </a:cubicBezTo>
                        <a:cubicBezTo>
                          <a:pt x="110233" y="54849"/>
                          <a:pt x="111315" y="57144"/>
                          <a:pt x="112005" y="59558"/>
                        </a:cubicBezTo>
                        <a:cubicBezTo>
                          <a:pt x="112904" y="62705"/>
                          <a:pt x="113592" y="65908"/>
                          <a:pt x="114386" y="69083"/>
                        </a:cubicBezTo>
                        <a:cubicBezTo>
                          <a:pt x="115633" y="80307"/>
                          <a:pt x="117516" y="98132"/>
                          <a:pt x="119149" y="109564"/>
                        </a:cubicBezTo>
                        <a:cubicBezTo>
                          <a:pt x="119832" y="114343"/>
                          <a:pt x="118351" y="120218"/>
                          <a:pt x="121530" y="123851"/>
                        </a:cubicBezTo>
                        <a:cubicBezTo>
                          <a:pt x="124836" y="127629"/>
                          <a:pt x="135818" y="128614"/>
                          <a:pt x="135818" y="128614"/>
                        </a:cubicBezTo>
                        <a:cubicBezTo>
                          <a:pt x="138199" y="130201"/>
                          <a:pt x="140109" y="133145"/>
                          <a:pt x="142961" y="133376"/>
                        </a:cubicBezTo>
                        <a:cubicBezTo>
                          <a:pt x="169872" y="135558"/>
                          <a:pt x="196940" y="134858"/>
                          <a:pt x="223924" y="135758"/>
                        </a:cubicBezTo>
                        <a:lnTo>
                          <a:pt x="285836" y="138139"/>
                        </a:lnTo>
                        <a:cubicBezTo>
                          <a:pt x="288217" y="140520"/>
                          <a:pt x="290286" y="143262"/>
                          <a:pt x="292980" y="145283"/>
                        </a:cubicBezTo>
                        <a:cubicBezTo>
                          <a:pt x="298561" y="149469"/>
                          <a:pt x="305093" y="153266"/>
                          <a:pt x="312030" y="154808"/>
                        </a:cubicBezTo>
                        <a:cubicBezTo>
                          <a:pt x="316743" y="155855"/>
                          <a:pt x="321583" y="156242"/>
                          <a:pt x="326318" y="157189"/>
                        </a:cubicBezTo>
                        <a:cubicBezTo>
                          <a:pt x="343458" y="160617"/>
                          <a:pt x="337787" y="162853"/>
                          <a:pt x="364418" y="164333"/>
                        </a:cubicBezTo>
                        <a:cubicBezTo>
                          <a:pt x="397713" y="166183"/>
                          <a:pt x="431093" y="165920"/>
                          <a:pt x="464430" y="166714"/>
                        </a:cubicBezTo>
                        <a:cubicBezTo>
                          <a:pt x="475648" y="168583"/>
                          <a:pt x="478302" y="168635"/>
                          <a:pt x="488243" y="171476"/>
                        </a:cubicBezTo>
                        <a:cubicBezTo>
                          <a:pt x="490656" y="172166"/>
                          <a:pt x="492925" y="173366"/>
                          <a:pt x="495386" y="173858"/>
                        </a:cubicBezTo>
                        <a:cubicBezTo>
                          <a:pt x="498939" y="174569"/>
                          <a:pt x="528663" y="178479"/>
                          <a:pt x="531105" y="178620"/>
                        </a:cubicBezTo>
                        <a:cubicBezTo>
                          <a:pt x="566008" y="180634"/>
                          <a:pt x="600955" y="181795"/>
                          <a:pt x="635880" y="183383"/>
                        </a:cubicBezTo>
                        <a:cubicBezTo>
                          <a:pt x="640643" y="184177"/>
                          <a:pt x="645369" y="185231"/>
                          <a:pt x="650168" y="185764"/>
                        </a:cubicBezTo>
                        <a:cubicBezTo>
                          <a:pt x="659668" y="186819"/>
                          <a:pt x="669232" y="187194"/>
                          <a:pt x="678743" y="188145"/>
                        </a:cubicBezTo>
                        <a:cubicBezTo>
                          <a:pt x="685111" y="188782"/>
                          <a:pt x="691443" y="189732"/>
                          <a:pt x="697793" y="190526"/>
                        </a:cubicBezTo>
                        <a:cubicBezTo>
                          <a:pt x="704143" y="192114"/>
                          <a:pt x="710425" y="194005"/>
                          <a:pt x="716843" y="195289"/>
                        </a:cubicBezTo>
                        <a:cubicBezTo>
                          <a:pt x="724780" y="196876"/>
                          <a:pt x="732802" y="198087"/>
                          <a:pt x="740655" y="200051"/>
                        </a:cubicBezTo>
                        <a:cubicBezTo>
                          <a:pt x="743830" y="200845"/>
                          <a:pt x="746916" y="202191"/>
                          <a:pt x="750180" y="202433"/>
                        </a:cubicBezTo>
                        <a:cubicBezTo>
                          <a:pt x="768404" y="203783"/>
                          <a:pt x="786693" y="204020"/>
                          <a:pt x="804949" y="204814"/>
                        </a:cubicBezTo>
                        <a:cubicBezTo>
                          <a:pt x="811173" y="205505"/>
                          <a:pt x="827812" y="209872"/>
                          <a:pt x="835905" y="204814"/>
                        </a:cubicBezTo>
                        <a:cubicBezTo>
                          <a:pt x="839713" y="202434"/>
                          <a:pt x="842255" y="198464"/>
                          <a:pt x="845430" y="195289"/>
                        </a:cubicBezTo>
                        <a:cubicBezTo>
                          <a:pt x="850986" y="197670"/>
                          <a:pt x="857824" y="198158"/>
                          <a:pt x="862099" y="202433"/>
                        </a:cubicBezTo>
                        <a:cubicBezTo>
                          <a:pt x="864961" y="205295"/>
                          <a:pt x="863498" y="210413"/>
                          <a:pt x="864480" y="214339"/>
                        </a:cubicBezTo>
                        <a:cubicBezTo>
                          <a:pt x="865089" y="216774"/>
                          <a:pt x="866067" y="219102"/>
                          <a:pt x="866861" y="221483"/>
                        </a:cubicBezTo>
                        <a:cubicBezTo>
                          <a:pt x="881942" y="220689"/>
                          <a:pt x="897246" y="221803"/>
                          <a:pt x="912105" y="219101"/>
                        </a:cubicBezTo>
                        <a:cubicBezTo>
                          <a:pt x="915418" y="218499"/>
                          <a:pt x="916662" y="214114"/>
                          <a:pt x="919249" y="211958"/>
                        </a:cubicBezTo>
                        <a:cubicBezTo>
                          <a:pt x="926996" y="205503"/>
                          <a:pt x="927496" y="206974"/>
                          <a:pt x="938299" y="204814"/>
                        </a:cubicBezTo>
                        <a:cubicBezTo>
                          <a:pt x="943061" y="205608"/>
                          <a:pt x="948174" y="205234"/>
                          <a:pt x="952586" y="207195"/>
                        </a:cubicBezTo>
                        <a:cubicBezTo>
                          <a:pt x="961695" y="211244"/>
                          <a:pt x="959821" y="218977"/>
                          <a:pt x="964493" y="226245"/>
                        </a:cubicBezTo>
                        <a:cubicBezTo>
                          <a:pt x="969387" y="233858"/>
                          <a:pt x="981161" y="247676"/>
                          <a:pt x="981161" y="247676"/>
                        </a:cubicBezTo>
                        <a:cubicBezTo>
                          <a:pt x="984875" y="258815"/>
                          <a:pt x="987635" y="268215"/>
                          <a:pt x="995449" y="278633"/>
                        </a:cubicBezTo>
                        <a:cubicBezTo>
                          <a:pt x="997830" y="281808"/>
                          <a:pt x="1000490" y="284792"/>
                          <a:pt x="1002593" y="288158"/>
                        </a:cubicBezTo>
                        <a:cubicBezTo>
                          <a:pt x="1013878" y="306214"/>
                          <a:pt x="999134" y="289462"/>
                          <a:pt x="1016880" y="307208"/>
                        </a:cubicBezTo>
                        <a:cubicBezTo>
                          <a:pt x="1028077" y="335198"/>
                          <a:pt x="1015043" y="299174"/>
                          <a:pt x="1024024" y="350070"/>
                        </a:cubicBezTo>
                        <a:cubicBezTo>
                          <a:pt x="1024641" y="353566"/>
                          <a:pt x="1027344" y="356351"/>
                          <a:pt x="1028786" y="359595"/>
                        </a:cubicBezTo>
                        <a:cubicBezTo>
                          <a:pt x="1032586" y="368145"/>
                          <a:pt x="1033310" y="370785"/>
                          <a:pt x="1035930" y="378645"/>
                        </a:cubicBezTo>
                        <a:cubicBezTo>
                          <a:pt x="1032564" y="379767"/>
                          <a:pt x="1022247" y="383408"/>
                          <a:pt x="1019261" y="383408"/>
                        </a:cubicBezTo>
                        <a:cubicBezTo>
                          <a:pt x="1015988" y="383408"/>
                          <a:pt x="1012911" y="381820"/>
                          <a:pt x="1009736" y="381026"/>
                        </a:cubicBezTo>
                        <a:cubicBezTo>
                          <a:pt x="1008942" y="378645"/>
                          <a:pt x="1008344" y="376190"/>
                          <a:pt x="1007355" y="373883"/>
                        </a:cubicBezTo>
                        <a:cubicBezTo>
                          <a:pt x="1005957" y="370620"/>
                          <a:pt x="1003247" y="367847"/>
                          <a:pt x="1002593" y="364358"/>
                        </a:cubicBezTo>
                        <a:cubicBezTo>
                          <a:pt x="996233" y="330437"/>
                          <a:pt x="1009283" y="341832"/>
                          <a:pt x="993068" y="331020"/>
                        </a:cubicBezTo>
                        <a:cubicBezTo>
                          <a:pt x="989893" y="331814"/>
                          <a:pt x="986564" y="332142"/>
                          <a:pt x="983543" y="333401"/>
                        </a:cubicBezTo>
                        <a:cubicBezTo>
                          <a:pt x="976990" y="336132"/>
                          <a:pt x="971455" y="341533"/>
                          <a:pt x="964493" y="342926"/>
                        </a:cubicBezTo>
                        <a:lnTo>
                          <a:pt x="952586" y="345308"/>
                        </a:lnTo>
                        <a:cubicBezTo>
                          <a:pt x="950999" y="365152"/>
                          <a:pt x="950544" y="385119"/>
                          <a:pt x="947824" y="404839"/>
                        </a:cubicBezTo>
                        <a:cubicBezTo>
                          <a:pt x="947339" y="408356"/>
                          <a:pt x="944379" y="411068"/>
                          <a:pt x="943061" y="414364"/>
                        </a:cubicBezTo>
                        <a:cubicBezTo>
                          <a:pt x="940987" y="419548"/>
                          <a:pt x="939035" y="431212"/>
                          <a:pt x="933536" y="435795"/>
                        </a:cubicBezTo>
                        <a:cubicBezTo>
                          <a:pt x="930809" y="438068"/>
                          <a:pt x="927093" y="438797"/>
                          <a:pt x="924011" y="440558"/>
                        </a:cubicBezTo>
                        <a:cubicBezTo>
                          <a:pt x="921526" y="441978"/>
                          <a:pt x="919249" y="443733"/>
                          <a:pt x="916868" y="445320"/>
                        </a:cubicBezTo>
                        <a:cubicBezTo>
                          <a:pt x="916074" y="458020"/>
                          <a:pt x="915818" y="470765"/>
                          <a:pt x="914486" y="483420"/>
                        </a:cubicBezTo>
                        <a:cubicBezTo>
                          <a:pt x="913576" y="492064"/>
                          <a:pt x="901984" y="505152"/>
                          <a:pt x="900199" y="509614"/>
                        </a:cubicBezTo>
                        <a:cubicBezTo>
                          <a:pt x="892412" y="529079"/>
                          <a:pt x="897796" y="514445"/>
                          <a:pt x="890674" y="538189"/>
                        </a:cubicBezTo>
                        <a:cubicBezTo>
                          <a:pt x="889953" y="540593"/>
                          <a:pt x="888838" y="542883"/>
                          <a:pt x="888293" y="545333"/>
                        </a:cubicBezTo>
                        <a:cubicBezTo>
                          <a:pt x="880796" y="579068"/>
                          <a:pt x="893019" y="535201"/>
                          <a:pt x="883530" y="585814"/>
                        </a:cubicBezTo>
                        <a:cubicBezTo>
                          <a:pt x="882617" y="590682"/>
                          <a:pt x="876388" y="602480"/>
                          <a:pt x="874005" y="607245"/>
                        </a:cubicBezTo>
                        <a:cubicBezTo>
                          <a:pt x="873211" y="611214"/>
                          <a:pt x="872606" y="615225"/>
                          <a:pt x="871624" y="619151"/>
                        </a:cubicBezTo>
                        <a:cubicBezTo>
                          <a:pt x="871015" y="621586"/>
                          <a:pt x="869788" y="623845"/>
                          <a:pt x="869243" y="626295"/>
                        </a:cubicBezTo>
                        <a:cubicBezTo>
                          <a:pt x="868196" y="631008"/>
                          <a:pt x="867873" y="635862"/>
                          <a:pt x="866861" y="640583"/>
                        </a:cubicBezTo>
                        <a:cubicBezTo>
                          <a:pt x="865490" y="646983"/>
                          <a:pt x="863686" y="653283"/>
                          <a:pt x="862099" y="659633"/>
                        </a:cubicBezTo>
                        <a:lnTo>
                          <a:pt x="854955" y="688208"/>
                        </a:lnTo>
                        <a:cubicBezTo>
                          <a:pt x="849251" y="696764"/>
                          <a:pt x="847730" y="698406"/>
                          <a:pt x="843049" y="709639"/>
                        </a:cubicBezTo>
                        <a:cubicBezTo>
                          <a:pt x="841118" y="714273"/>
                          <a:pt x="839270" y="719003"/>
                          <a:pt x="838286" y="723926"/>
                        </a:cubicBezTo>
                        <a:cubicBezTo>
                          <a:pt x="837381" y="728454"/>
                          <a:pt x="835965" y="738095"/>
                          <a:pt x="833524" y="742976"/>
                        </a:cubicBezTo>
                        <a:cubicBezTo>
                          <a:pt x="832244" y="745536"/>
                          <a:pt x="830041" y="747560"/>
                          <a:pt x="828761" y="750120"/>
                        </a:cubicBezTo>
                        <a:cubicBezTo>
                          <a:pt x="826849" y="753943"/>
                          <a:pt x="825735" y="758120"/>
                          <a:pt x="823999" y="762026"/>
                        </a:cubicBezTo>
                        <a:cubicBezTo>
                          <a:pt x="822557" y="765270"/>
                          <a:pt x="820824" y="768376"/>
                          <a:pt x="819236" y="771551"/>
                        </a:cubicBezTo>
                        <a:cubicBezTo>
                          <a:pt x="818293" y="776268"/>
                          <a:pt x="816155" y="787940"/>
                          <a:pt x="814474" y="792983"/>
                        </a:cubicBezTo>
                        <a:cubicBezTo>
                          <a:pt x="813122" y="797038"/>
                          <a:pt x="811299" y="800920"/>
                          <a:pt x="809711" y="804889"/>
                        </a:cubicBezTo>
                        <a:cubicBezTo>
                          <a:pt x="808768" y="809605"/>
                          <a:pt x="806630" y="821278"/>
                          <a:pt x="804949" y="826320"/>
                        </a:cubicBezTo>
                        <a:cubicBezTo>
                          <a:pt x="803597" y="830375"/>
                          <a:pt x="801538" y="834171"/>
                          <a:pt x="800186" y="838226"/>
                        </a:cubicBezTo>
                        <a:cubicBezTo>
                          <a:pt x="797913" y="845046"/>
                          <a:pt x="798290" y="848589"/>
                          <a:pt x="795424" y="854895"/>
                        </a:cubicBezTo>
                        <a:cubicBezTo>
                          <a:pt x="792486" y="861358"/>
                          <a:pt x="785899" y="873945"/>
                          <a:pt x="785899" y="873945"/>
                        </a:cubicBezTo>
                        <a:cubicBezTo>
                          <a:pt x="785105" y="878708"/>
                          <a:pt x="785045" y="883652"/>
                          <a:pt x="783518" y="888233"/>
                        </a:cubicBezTo>
                        <a:cubicBezTo>
                          <a:pt x="771877" y="923153"/>
                          <a:pt x="784471" y="870129"/>
                          <a:pt x="776374" y="902520"/>
                        </a:cubicBezTo>
                        <a:cubicBezTo>
                          <a:pt x="775392" y="906446"/>
                          <a:pt x="775496" y="910668"/>
                          <a:pt x="773993" y="914426"/>
                        </a:cubicBezTo>
                        <a:cubicBezTo>
                          <a:pt x="770697" y="922666"/>
                          <a:pt x="764892" y="929820"/>
                          <a:pt x="762086" y="938239"/>
                        </a:cubicBezTo>
                        <a:lnTo>
                          <a:pt x="752561" y="966814"/>
                        </a:lnTo>
                        <a:cubicBezTo>
                          <a:pt x="750974" y="971576"/>
                          <a:pt x="750044" y="976611"/>
                          <a:pt x="747799" y="981101"/>
                        </a:cubicBezTo>
                        <a:cubicBezTo>
                          <a:pt x="746211" y="984276"/>
                          <a:pt x="744249" y="987290"/>
                          <a:pt x="743036" y="990626"/>
                        </a:cubicBezTo>
                        <a:cubicBezTo>
                          <a:pt x="741341" y="995288"/>
                          <a:pt x="734165" y="1022418"/>
                          <a:pt x="733511" y="1026345"/>
                        </a:cubicBezTo>
                        <a:cubicBezTo>
                          <a:pt x="732339" y="1033377"/>
                          <a:pt x="731117" y="1043055"/>
                          <a:pt x="728749" y="1050158"/>
                        </a:cubicBezTo>
                        <a:cubicBezTo>
                          <a:pt x="722382" y="1069258"/>
                          <a:pt x="726135" y="1055003"/>
                          <a:pt x="719224" y="1071589"/>
                        </a:cubicBezTo>
                        <a:cubicBezTo>
                          <a:pt x="716616" y="1077849"/>
                          <a:pt x="714225" y="1084205"/>
                          <a:pt x="712080" y="1090639"/>
                        </a:cubicBezTo>
                        <a:cubicBezTo>
                          <a:pt x="704579" y="1113142"/>
                          <a:pt x="714194" y="1088973"/>
                          <a:pt x="707318" y="1107308"/>
                        </a:cubicBezTo>
                        <a:cubicBezTo>
                          <a:pt x="705817" y="1111310"/>
                          <a:pt x="703907" y="1115159"/>
                          <a:pt x="702555" y="1119214"/>
                        </a:cubicBezTo>
                        <a:cubicBezTo>
                          <a:pt x="701520" y="1122319"/>
                          <a:pt x="700884" y="1125544"/>
                          <a:pt x="700174" y="1128739"/>
                        </a:cubicBezTo>
                        <a:cubicBezTo>
                          <a:pt x="699296" y="1132690"/>
                          <a:pt x="699214" y="1136855"/>
                          <a:pt x="697793" y="1140645"/>
                        </a:cubicBezTo>
                        <a:cubicBezTo>
                          <a:pt x="696788" y="1143325"/>
                          <a:pt x="694618" y="1145408"/>
                          <a:pt x="693030" y="1147789"/>
                        </a:cubicBezTo>
                        <a:cubicBezTo>
                          <a:pt x="692236" y="1150170"/>
                          <a:pt x="691258" y="1152498"/>
                          <a:pt x="690649" y="1154933"/>
                        </a:cubicBezTo>
                        <a:cubicBezTo>
                          <a:pt x="689667" y="1158859"/>
                          <a:pt x="689912" y="1163141"/>
                          <a:pt x="688268" y="1166839"/>
                        </a:cubicBezTo>
                        <a:cubicBezTo>
                          <a:pt x="686656" y="1170466"/>
                          <a:pt x="683228" y="1172999"/>
                          <a:pt x="681124" y="1176364"/>
                        </a:cubicBezTo>
                        <a:cubicBezTo>
                          <a:pt x="670675" y="1193081"/>
                          <a:pt x="682836" y="1179413"/>
                          <a:pt x="669218" y="1193033"/>
                        </a:cubicBezTo>
                        <a:cubicBezTo>
                          <a:pt x="666043" y="1192239"/>
                          <a:pt x="662840" y="1191550"/>
                          <a:pt x="659693" y="1190651"/>
                        </a:cubicBezTo>
                        <a:cubicBezTo>
                          <a:pt x="657279" y="1189961"/>
                          <a:pt x="654090" y="1190251"/>
                          <a:pt x="652549" y="1188270"/>
                        </a:cubicBezTo>
                        <a:cubicBezTo>
                          <a:pt x="648190" y="1182666"/>
                          <a:pt x="643024" y="1169220"/>
                          <a:pt x="643024" y="1169220"/>
                        </a:cubicBezTo>
                        <a:cubicBezTo>
                          <a:pt x="642230" y="1164458"/>
                          <a:pt x="642170" y="1159513"/>
                          <a:pt x="640643" y="1154933"/>
                        </a:cubicBezTo>
                        <a:cubicBezTo>
                          <a:pt x="639738" y="1152218"/>
                          <a:pt x="637417" y="1150204"/>
                          <a:pt x="635880" y="1147789"/>
                        </a:cubicBezTo>
                        <a:cubicBezTo>
                          <a:pt x="631860" y="1141472"/>
                          <a:pt x="626755" y="1135691"/>
                          <a:pt x="623974" y="1128739"/>
                        </a:cubicBezTo>
                        <a:cubicBezTo>
                          <a:pt x="619334" y="1117140"/>
                          <a:pt x="620788" y="1118405"/>
                          <a:pt x="614449" y="1109689"/>
                        </a:cubicBezTo>
                        <a:cubicBezTo>
                          <a:pt x="609780" y="1103270"/>
                          <a:pt x="606765" y="1095043"/>
                          <a:pt x="600161" y="1090639"/>
                        </a:cubicBezTo>
                        <a:cubicBezTo>
                          <a:pt x="591667" y="1084975"/>
                          <a:pt x="586969" y="1082208"/>
                          <a:pt x="578730" y="1073970"/>
                        </a:cubicBezTo>
                        <a:cubicBezTo>
                          <a:pt x="575924" y="1071164"/>
                          <a:pt x="574169" y="1067458"/>
                          <a:pt x="571586" y="1064445"/>
                        </a:cubicBezTo>
                        <a:cubicBezTo>
                          <a:pt x="569395" y="1061888"/>
                          <a:pt x="566463" y="1059995"/>
                          <a:pt x="564443" y="1057301"/>
                        </a:cubicBezTo>
                        <a:cubicBezTo>
                          <a:pt x="557306" y="1047784"/>
                          <a:pt x="557963" y="1045367"/>
                          <a:pt x="552536" y="1035870"/>
                        </a:cubicBezTo>
                        <a:cubicBezTo>
                          <a:pt x="549747" y="1030989"/>
                          <a:pt x="543703" y="1023298"/>
                          <a:pt x="540630" y="1019201"/>
                        </a:cubicBezTo>
                        <a:cubicBezTo>
                          <a:pt x="539836" y="1016026"/>
                          <a:pt x="539713" y="1012603"/>
                          <a:pt x="538249" y="1009676"/>
                        </a:cubicBezTo>
                        <a:cubicBezTo>
                          <a:pt x="536474" y="1006126"/>
                          <a:pt x="533412" y="1003381"/>
                          <a:pt x="531105" y="1000151"/>
                        </a:cubicBezTo>
                        <a:cubicBezTo>
                          <a:pt x="529442" y="997822"/>
                          <a:pt x="528026" y="995322"/>
                          <a:pt x="526343" y="993008"/>
                        </a:cubicBezTo>
                        <a:cubicBezTo>
                          <a:pt x="519641" y="983793"/>
                          <a:pt x="513592" y="974255"/>
                          <a:pt x="504911" y="966814"/>
                        </a:cubicBezTo>
                        <a:cubicBezTo>
                          <a:pt x="501898" y="964231"/>
                          <a:pt x="498832" y="961639"/>
                          <a:pt x="495386" y="959670"/>
                        </a:cubicBezTo>
                        <a:cubicBezTo>
                          <a:pt x="493207" y="958425"/>
                          <a:pt x="490624" y="958083"/>
                          <a:pt x="488243" y="957289"/>
                        </a:cubicBezTo>
                        <a:cubicBezTo>
                          <a:pt x="485862" y="955701"/>
                          <a:pt x="482887" y="954761"/>
                          <a:pt x="481099" y="952526"/>
                        </a:cubicBezTo>
                        <a:cubicBezTo>
                          <a:pt x="471862" y="940980"/>
                          <a:pt x="487162" y="948198"/>
                          <a:pt x="471574" y="943001"/>
                        </a:cubicBezTo>
                        <a:cubicBezTo>
                          <a:pt x="460461" y="926333"/>
                          <a:pt x="466811" y="931889"/>
                          <a:pt x="454905" y="923951"/>
                        </a:cubicBezTo>
                        <a:cubicBezTo>
                          <a:pt x="445740" y="910204"/>
                          <a:pt x="454442" y="923896"/>
                          <a:pt x="445380" y="907283"/>
                        </a:cubicBezTo>
                        <a:cubicBezTo>
                          <a:pt x="442316" y="901665"/>
                          <a:pt x="438717" y="896338"/>
                          <a:pt x="435855" y="890614"/>
                        </a:cubicBezTo>
                        <a:cubicBezTo>
                          <a:pt x="422357" y="863617"/>
                          <a:pt x="444300" y="896755"/>
                          <a:pt x="419186" y="854895"/>
                        </a:cubicBezTo>
                        <a:cubicBezTo>
                          <a:pt x="416805" y="850926"/>
                          <a:pt x="414528" y="846894"/>
                          <a:pt x="412043" y="842989"/>
                        </a:cubicBezTo>
                        <a:cubicBezTo>
                          <a:pt x="408970" y="838160"/>
                          <a:pt x="405463" y="833609"/>
                          <a:pt x="402518" y="828701"/>
                        </a:cubicBezTo>
                        <a:cubicBezTo>
                          <a:pt x="400137" y="824732"/>
                          <a:pt x="397827" y="820720"/>
                          <a:pt x="395374" y="816795"/>
                        </a:cubicBezTo>
                        <a:cubicBezTo>
                          <a:pt x="393857" y="814368"/>
                          <a:pt x="392128" y="812078"/>
                          <a:pt x="390611" y="809651"/>
                        </a:cubicBezTo>
                        <a:cubicBezTo>
                          <a:pt x="388158" y="805726"/>
                          <a:pt x="385849" y="801714"/>
                          <a:pt x="383468" y="797745"/>
                        </a:cubicBezTo>
                        <a:cubicBezTo>
                          <a:pt x="381891" y="792225"/>
                          <a:pt x="377626" y="775155"/>
                          <a:pt x="373943" y="769170"/>
                        </a:cubicBezTo>
                        <a:cubicBezTo>
                          <a:pt x="369783" y="762410"/>
                          <a:pt x="363205" y="757220"/>
                          <a:pt x="359655" y="750120"/>
                        </a:cubicBezTo>
                        <a:cubicBezTo>
                          <a:pt x="352885" y="736579"/>
                          <a:pt x="357403" y="743105"/>
                          <a:pt x="345368" y="731070"/>
                        </a:cubicBezTo>
                        <a:cubicBezTo>
                          <a:pt x="337159" y="706444"/>
                          <a:pt x="343549" y="714964"/>
                          <a:pt x="331080" y="702495"/>
                        </a:cubicBezTo>
                        <a:cubicBezTo>
                          <a:pt x="328699" y="692970"/>
                          <a:pt x="327040" y="683234"/>
                          <a:pt x="323936" y="673920"/>
                        </a:cubicBezTo>
                        <a:cubicBezTo>
                          <a:pt x="323142" y="671539"/>
                          <a:pt x="322757" y="668980"/>
                          <a:pt x="321555" y="666776"/>
                        </a:cubicBezTo>
                        <a:cubicBezTo>
                          <a:pt x="296460" y="620766"/>
                          <a:pt x="320018" y="666222"/>
                          <a:pt x="302505" y="638201"/>
                        </a:cubicBezTo>
                        <a:cubicBezTo>
                          <a:pt x="300624" y="635191"/>
                          <a:pt x="299712" y="631630"/>
                          <a:pt x="297743" y="628676"/>
                        </a:cubicBezTo>
                        <a:cubicBezTo>
                          <a:pt x="289741" y="616673"/>
                          <a:pt x="289158" y="617475"/>
                          <a:pt x="278693" y="609626"/>
                        </a:cubicBezTo>
                        <a:cubicBezTo>
                          <a:pt x="275292" y="603959"/>
                          <a:pt x="269365" y="593155"/>
                          <a:pt x="264405" y="588195"/>
                        </a:cubicBezTo>
                        <a:cubicBezTo>
                          <a:pt x="262381" y="586171"/>
                          <a:pt x="259642" y="585020"/>
                          <a:pt x="257261" y="583433"/>
                        </a:cubicBezTo>
                        <a:cubicBezTo>
                          <a:pt x="255674" y="581052"/>
                          <a:pt x="254523" y="578313"/>
                          <a:pt x="252499" y="576289"/>
                        </a:cubicBezTo>
                        <a:cubicBezTo>
                          <a:pt x="249693" y="573483"/>
                          <a:pt x="245355" y="572320"/>
                          <a:pt x="242974" y="569145"/>
                        </a:cubicBezTo>
                        <a:cubicBezTo>
                          <a:pt x="240409" y="565725"/>
                          <a:pt x="240123" y="561062"/>
                          <a:pt x="238211" y="557239"/>
                        </a:cubicBezTo>
                        <a:cubicBezTo>
                          <a:pt x="236141" y="553099"/>
                          <a:pt x="233316" y="549379"/>
                          <a:pt x="231068" y="545333"/>
                        </a:cubicBezTo>
                        <a:cubicBezTo>
                          <a:pt x="229344" y="542230"/>
                          <a:pt x="227893" y="538983"/>
                          <a:pt x="226305" y="535808"/>
                        </a:cubicBezTo>
                        <a:cubicBezTo>
                          <a:pt x="224031" y="526711"/>
                          <a:pt x="223645" y="523345"/>
                          <a:pt x="219161" y="514376"/>
                        </a:cubicBezTo>
                        <a:cubicBezTo>
                          <a:pt x="217881" y="511817"/>
                          <a:pt x="215986" y="509614"/>
                          <a:pt x="214399" y="507233"/>
                        </a:cubicBezTo>
                        <a:cubicBezTo>
                          <a:pt x="211279" y="497871"/>
                          <a:pt x="208882" y="489558"/>
                          <a:pt x="202493" y="481039"/>
                        </a:cubicBezTo>
                        <a:lnTo>
                          <a:pt x="195349" y="471514"/>
                        </a:lnTo>
                        <a:cubicBezTo>
                          <a:pt x="194555" y="469133"/>
                          <a:pt x="194091" y="466615"/>
                          <a:pt x="192968" y="464370"/>
                        </a:cubicBezTo>
                        <a:cubicBezTo>
                          <a:pt x="186055" y="450544"/>
                          <a:pt x="189709" y="464410"/>
                          <a:pt x="183443" y="447701"/>
                        </a:cubicBezTo>
                        <a:cubicBezTo>
                          <a:pt x="182294" y="444637"/>
                          <a:pt x="182210" y="441240"/>
                          <a:pt x="181061" y="438176"/>
                        </a:cubicBezTo>
                        <a:cubicBezTo>
                          <a:pt x="179815" y="434852"/>
                          <a:pt x="177697" y="431914"/>
                          <a:pt x="176299" y="428651"/>
                        </a:cubicBezTo>
                        <a:cubicBezTo>
                          <a:pt x="175310" y="426344"/>
                          <a:pt x="175137" y="423702"/>
                          <a:pt x="173918" y="421508"/>
                        </a:cubicBezTo>
                        <a:cubicBezTo>
                          <a:pt x="171138" y="416504"/>
                          <a:pt x="166204" y="412650"/>
                          <a:pt x="164393" y="407220"/>
                        </a:cubicBezTo>
                        <a:cubicBezTo>
                          <a:pt x="160756" y="396311"/>
                          <a:pt x="163517" y="402084"/>
                          <a:pt x="154868" y="390551"/>
                        </a:cubicBezTo>
                        <a:cubicBezTo>
                          <a:pt x="150501" y="377455"/>
                          <a:pt x="155109" y="389188"/>
                          <a:pt x="147724" y="376264"/>
                        </a:cubicBezTo>
                        <a:cubicBezTo>
                          <a:pt x="145963" y="373182"/>
                          <a:pt x="145091" y="369579"/>
                          <a:pt x="142961" y="366739"/>
                        </a:cubicBezTo>
                        <a:cubicBezTo>
                          <a:pt x="124690" y="342379"/>
                          <a:pt x="141387" y="372982"/>
                          <a:pt x="126293" y="345308"/>
                        </a:cubicBezTo>
                        <a:cubicBezTo>
                          <a:pt x="123743" y="340633"/>
                          <a:pt x="121889" y="335586"/>
                          <a:pt x="119149" y="331020"/>
                        </a:cubicBezTo>
                        <a:cubicBezTo>
                          <a:pt x="117107" y="327617"/>
                          <a:pt x="114108" y="324861"/>
                          <a:pt x="112005" y="321495"/>
                        </a:cubicBezTo>
                        <a:cubicBezTo>
                          <a:pt x="110124" y="318485"/>
                          <a:pt x="109004" y="315052"/>
                          <a:pt x="107243" y="311970"/>
                        </a:cubicBezTo>
                        <a:cubicBezTo>
                          <a:pt x="99685" y="298743"/>
                          <a:pt x="104321" y="310890"/>
                          <a:pt x="95336" y="292920"/>
                        </a:cubicBezTo>
                        <a:cubicBezTo>
                          <a:pt x="85476" y="273200"/>
                          <a:pt x="101842" y="299107"/>
                          <a:pt x="88193" y="278633"/>
                        </a:cubicBezTo>
                        <a:cubicBezTo>
                          <a:pt x="85538" y="268017"/>
                          <a:pt x="86028" y="268156"/>
                          <a:pt x="81049" y="257201"/>
                        </a:cubicBezTo>
                        <a:cubicBezTo>
                          <a:pt x="78846" y="252354"/>
                          <a:pt x="76859" y="247344"/>
                          <a:pt x="73905" y="242914"/>
                        </a:cubicBezTo>
                        <a:cubicBezTo>
                          <a:pt x="72037" y="240112"/>
                          <a:pt x="69142" y="238151"/>
                          <a:pt x="66761" y="235770"/>
                        </a:cubicBezTo>
                        <a:cubicBezTo>
                          <a:pt x="65174" y="229420"/>
                          <a:pt x="64069" y="222930"/>
                          <a:pt x="61999" y="216720"/>
                        </a:cubicBezTo>
                        <a:cubicBezTo>
                          <a:pt x="61205" y="214339"/>
                          <a:pt x="60863" y="211755"/>
                          <a:pt x="59618" y="209576"/>
                        </a:cubicBezTo>
                        <a:cubicBezTo>
                          <a:pt x="57649" y="206130"/>
                          <a:pt x="54855" y="203226"/>
                          <a:pt x="52474" y="200051"/>
                        </a:cubicBezTo>
                        <a:cubicBezTo>
                          <a:pt x="47438" y="179905"/>
                          <a:pt x="54299" y="200407"/>
                          <a:pt x="42949" y="183383"/>
                        </a:cubicBezTo>
                        <a:cubicBezTo>
                          <a:pt x="41557" y="181294"/>
                          <a:pt x="41691" y="178484"/>
                          <a:pt x="40568" y="176239"/>
                        </a:cubicBezTo>
                        <a:cubicBezTo>
                          <a:pt x="39288" y="173679"/>
                          <a:pt x="37393" y="171476"/>
                          <a:pt x="35805" y="169095"/>
                        </a:cubicBezTo>
                        <a:cubicBezTo>
                          <a:pt x="27197" y="143273"/>
                          <a:pt x="32535" y="154121"/>
                          <a:pt x="21518" y="135758"/>
                        </a:cubicBezTo>
                        <a:cubicBezTo>
                          <a:pt x="20724" y="132583"/>
                          <a:pt x="20076" y="129368"/>
                          <a:pt x="19136" y="126233"/>
                        </a:cubicBezTo>
                        <a:cubicBezTo>
                          <a:pt x="17693" y="121425"/>
                          <a:pt x="14374" y="111945"/>
                          <a:pt x="14374" y="111945"/>
                        </a:cubicBezTo>
                        <a:cubicBezTo>
                          <a:pt x="11544" y="92133"/>
                          <a:pt x="11993" y="100889"/>
                          <a:pt x="11993" y="85751"/>
                        </a:cubicBezTo>
                      </a:path>
                    </a:pathLst>
                  </a:cu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bg1"/>
                      </a:solidFill>
                    </a:endParaRPr>
                  </a:p>
                </p:txBody>
              </p:sp>
            </p:grpSp>
            <p:sp>
              <p:nvSpPr>
                <p:cNvPr id="29" name="Freeform: Shape 18">
                  <a:extLst>
                    <a:ext uri="{FF2B5EF4-FFF2-40B4-BE49-F238E27FC236}">
                      <a16:creationId xmlns:a16="http://schemas.microsoft.com/office/drawing/2014/main" id="{A9DBC4EC-1617-A518-1F03-EC23BBFCBA07}"/>
                    </a:ext>
                  </a:extLst>
                </p:cNvPr>
                <p:cNvSpPr/>
                <p:nvPr/>
              </p:nvSpPr>
              <p:spPr>
                <a:xfrm>
                  <a:off x="2222806" y="2951168"/>
                  <a:ext cx="246526" cy="89739"/>
                </a:xfrm>
                <a:custGeom>
                  <a:avLst/>
                  <a:gdLst>
                    <a:gd name="connsiteX0" fmla="*/ 0 w 379074"/>
                    <a:gd name="connsiteY0" fmla="*/ 67595 h 139033"/>
                    <a:gd name="connsiteX1" fmla="*/ 19050 w 379074"/>
                    <a:gd name="connsiteY1" fmla="*/ 53308 h 139033"/>
                    <a:gd name="connsiteX2" fmla="*/ 33337 w 379074"/>
                    <a:gd name="connsiteY2" fmla="*/ 55689 h 139033"/>
                    <a:gd name="connsiteX3" fmla="*/ 42862 w 379074"/>
                    <a:gd name="connsiteY3" fmla="*/ 62833 h 139033"/>
                    <a:gd name="connsiteX4" fmla="*/ 47625 w 379074"/>
                    <a:gd name="connsiteY4" fmla="*/ 69976 h 139033"/>
                    <a:gd name="connsiteX5" fmla="*/ 54768 w 379074"/>
                    <a:gd name="connsiteY5" fmla="*/ 77120 h 139033"/>
                    <a:gd name="connsiteX6" fmla="*/ 71437 w 379074"/>
                    <a:gd name="connsiteY6" fmla="*/ 72358 h 139033"/>
                    <a:gd name="connsiteX7" fmla="*/ 76200 w 379074"/>
                    <a:gd name="connsiteY7" fmla="*/ 65214 h 139033"/>
                    <a:gd name="connsiteX8" fmla="*/ 83343 w 379074"/>
                    <a:gd name="connsiteY8" fmla="*/ 62833 h 139033"/>
                    <a:gd name="connsiteX9" fmla="*/ 92868 w 379074"/>
                    <a:gd name="connsiteY9" fmla="*/ 58070 h 139033"/>
                    <a:gd name="connsiteX10" fmla="*/ 140493 w 379074"/>
                    <a:gd name="connsiteY10" fmla="*/ 55689 h 139033"/>
                    <a:gd name="connsiteX11" fmla="*/ 147637 w 379074"/>
                    <a:gd name="connsiteY11" fmla="*/ 53308 h 139033"/>
                    <a:gd name="connsiteX12" fmla="*/ 161925 w 379074"/>
                    <a:gd name="connsiteY12" fmla="*/ 41401 h 139033"/>
                    <a:gd name="connsiteX13" fmla="*/ 159543 w 379074"/>
                    <a:gd name="connsiteY13" fmla="*/ 22351 h 139033"/>
                    <a:gd name="connsiteX14" fmla="*/ 169068 w 379074"/>
                    <a:gd name="connsiteY14" fmla="*/ 19970 h 139033"/>
                    <a:gd name="connsiteX15" fmla="*/ 178593 w 379074"/>
                    <a:gd name="connsiteY15" fmla="*/ 24733 h 139033"/>
                    <a:gd name="connsiteX16" fmla="*/ 188118 w 379074"/>
                    <a:gd name="connsiteY16" fmla="*/ 27114 h 139033"/>
                    <a:gd name="connsiteX17" fmla="*/ 200025 w 379074"/>
                    <a:gd name="connsiteY17" fmla="*/ 22351 h 139033"/>
                    <a:gd name="connsiteX18" fmla="*/ 209550 w 379074"/>
                    <a:gd name="connsiteY18" fmla="*/ 17589 h 139033"/>
                    <a:gd name="connsiteX19" fmla="*/ 233362 w 379074"/>
                    <a:gd name="connsiteY19" fmla="*/ 15208 h 139033"/>
                    <a:gd name="connsiteX20" fmla="*/ 250031 w 379074"/>
                    <a:gd name="connsiteY20" fmla="*/ 10445 h 139033"/>
                    <a:gd name="connsiteX21" fmla="*/ 257175 w 379074"/>
                    <a:gd name="connsiteY21" fmla="*/ 8064 h 139033"/>
                    <a:gd name="connsiteX22" fmla="*/ 273843 w 379074"/>
                    <a:gd name="connsiteY22" fmla="*/ 5683 h 139033"/>
                    <a:gd name="connsiteX23" fmla="*/ 280987 w 379074"/>
                    <a:gd name="connsiteY23" fmla="*/ 3301 h 139033"/>
                    <a:gd name="connsiteX24" fmla="*/ 354806 w 379074"/>
                    <a:gd name="connsiteY24" fmla="*/ 3301 h 139033"/>
                    <a:gd name="connsiteX25" fmla="*/ 369093 w 379074"/>
                    <a:gd name="connsiteY25" fmla="*/ 17589 h 139033"/>
                    <a:gd name="connsiteX26" fmla="*/ 376237 w 379074"/>
                    <a:gd name="connsiteY26" fmla="*/ 22351 h 139033"/>
                    <a:gd name="connsiteX27" fmla="*/ 378618 w 379074"/>
                    <a:gd name="connsiteY27" fmla="*/ 29495 h 139033"/>
                    <a:gd name="connsiteX28" fmla="*/ 361950 w 379074"/>
                    <a:gd name="connsiteY28" fmla="*/ 39020 h 139033"/>
                    <a:gd name="connsiteX29" fmla="*/ 354806 w 379074"/>
                    <a:gd name="connsiteY29" fmla="*/ 43783 h 139033"/>
                    <a:gd name="connsiteX30" fmla="*/ 350043 w 379074"/>
                    <a:gd name="connsiteY30" fmla="*/ 55689 h 139033"/>
                    <a:gd name="connsiteX31" fmla="*/ 342900 w 379074"/>
                    <a:gd name="connsiteY31" fmla="*/ 72358 h 139033"/>
                    <a:gd name="connsiteX32" fmla="*/ 335756 w 379074"/>
                    <a:gd name="connsiteY32" fmla="*/ 79501 h 139033"/>
                    <a:gd name="connsiteX33" fmla="*/ 326231 w 379074"/>
                    <a:gd name="connsiteY33" fmla="*/ 93789 h 139033"/>
                    <a:gd name="connsiteX34" fmla="*/ 314325 w 379074"/>
                    <a:gd name="connsiteY34" fmla="*/ 112839 h 139033"/>
                    <a:gd name="connsiteX35" fmla="*/ 309562 w 379074"/>
                    <a:gd name="connsiteY35" fmla="*/ 122364 h 139033"/>
                    <a:gd name="connsiteX36" fmla="*/ 288131 w 379074"/>
                    <a:gd name="connsiteY36" fmla="*/ 134270 h 139033"/>
                    <a:gd name="connsiteX37" fmla="*/ 269081 w 379074"/>
                    <a:gd name="connsiteY37" fmla="*/ 139033 h 139033"/>
                    <a:gd name="connsiteX38" fmla="*/ 259556 w 379074"/>
                    <a:gd name="connsiteY38" fmla="*/ 136651 h 139033"/>
                    <a:gd name="connsiteX39" fmla="*/ 240506 w 379074"/>
                    <a:gd name="connsiteY39" fmla="*/ 124745 h 139033"/>
                    <a:gd name="connsiteX40" fmla="*/ 228600 w 379074"/>
                    <a:gd name="connsiteY40" fmla="*/ 117601 h 139033"/>
                    <a:gd name="connsiteX41" fmla="*/ 185737 w 379074"/>
                    <a:gd name="connsiteY41" fmla="*/ 115220 h 139033"/>
                    <a:gd name="connsiteX42" fmla="*/ 178593 w 379074"/>
                    <a:gd name="connsiteY42" fmla="*/ 112839 h 139033"/>
                    <a:gd name="connsiteX43" fmla="*/ 166687 w 379074"/>
                    <a:gd name="connsiteY43" fmla="*/ 110458 h 139033"/>
                    <a:gd name="connsiteX44" fmla="*/ 154781 w 379074"/>
                    <a:gd name="connsiteY44" fmla="*/ 103314 h 139033"/>
                    <a:gd name="connsiteX45" fmla="*/ 138112 w 379074"/>
                    <a:gd name="connsiteY45" fmla="*/ 96170 h 139033"/>
                    <a:gd name="connsiteX46" fmla="*/ 126206 w 379074"/>
                    <a:gd name="connsiteY46" fmla="*/ 86645 h 139033"/>
                    <a:gd name="connsiteX47" fmla="*/ 90487 w 379074"/>
                    <a:gd name="connsiteY47" fmla="*/ 79501 h 139033"/>
                    <a:gd name="connsiteX48" fmla="*/ 64293 w 379074"/>
                    <a:gd name="connsiteY48" fmla="*/ 72358 h 139033"/>
                    <a:gd name="connsiteX49" fmla="*/ 0 w 379074"/>
                    <a:gd name="connsiteY49" fmla="*/ 67595 h 13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79074" h="139033">
                      <a:moveTo>
                        <a:pt x="0" y="67595"/>
                      </a:moveTo>
                      <a:cubicBezTo>
                        <a:pt x="4389" y="63206"/>
                        <a:pt x="10737" y="53308"/>
                        <a:pt x="19050" y="53308"/>
                      </a:cubicBezTo>
                      <a:cubicBezTo>
                        <a:pt x="23878" y="53308"/>
                        <a:pt x="28575" y="54895"/>
                        <a:pt x="33337" y="55689"/>
                      </a:cubicBezTo>
                      <a:cubicBezTo>
                        <a:pt x="36512" y="58070"/>
                        <a:pt x="40056" y="60027"/>
                        <a:pt x="42862" y="62833"/>
                      </a:cubicBezTo>
                      <a:cubicBezTo>
                        <a:pt x="44886" y="64857"/>
                        <a:pt x="45793" y="67778"/>
                        <a:pt x="47625" y="69976"/>
                      </a:cubicBezTo>
                      <a:cubicBezTo>
                        <a:pt x="49781" y="72563"/>
                        <a:pt x="52387" y="74739"/>
                        <a:pt x="54768" y="77120"/>
                      </a:cubicBezTo>
                      <a:cubicBezTo>
                        <a:pt x="55390" y="76965"/>
                        <a:pt x="69884" y="73600"/>
                        <a:pt x="71437" y="72358"/>
                      </a:cubicBezTo>
                      <a:cubicBezTo>
                        <a:pt x="73672" y="70570"/>
                        <a:pt x="73965" y="67002"/>
                        <a:pt x="76200" y="65214"/>
                      </a:cubicBezTo>
                      <a:cubicBezTo>
                        <a:pt x="78160" y="63646"/>
                        <a:pt x="81036" y="63822"/>
                        <a:pt x="83343" y="62833"/>
                      </a:cubicBezTo>
                      <a:cubicBezTo>
                        <a:pt x="86606" y="61435"/>
                        <a:pt x="89346" y="58510"/>
                        <a:pt x="92868" y="58070"/>
                      </a:cubicBezTo>
                      <a:cubicBezTo>
                        <a:pt x="108640" y="56098"/>
                        <a:pt x="124618" y="56483"/>
                        <a:pt x="140493" y="55689"/>
                      </a:cubicBezTo>
                      <a:cubicBezTo>
                        <a:pt x="142874" y="54895"/>
                        <a:pt x="145392" y="54431"/>
                        <a:pt x="147637" y="53308"/>
                      </a:cubicBezTo>
                      <a:cubicBezTo>
                        <a:pt x="154267" y="49993"/>
                        <a:pt x="156659" y="46667"/>
                        <a:pt x="161925" y="41401"/>
                      </a:cubicBezTo>
                      <a:cubicBezTo>
                        <a:pt x="161131" y="35051"/>
                        <a:pt x="157519" y="28422"/>
                        <a:pt x="159543" y="22351"/>
                      </a:cubicBezTo>
                      <a:cubicBezTo>
                        <a:pt x="160578" y="19246"/>
                        <a:pt x="165821" y="19564"/>
                        <a:pt x="169068" y="19970"/>
                      </a:cubicBezTo>
                      <a:cubicBezTo>
                        <a:pt x="172590" y="20410"/>
                        <a:pt x="175269" y="23487"/>
                        <a:pt x="178593" y="24733"/>
                      </a:cubicBezTo>
                      <a:cubicBezTo>
                        <a:pt x="181657" y="25882"/>
                        <a:pt x="184943" y="26320"/>
                        <a:pt x="188118" y="27114"/>
                      </a:cubicBezTo>
                      <a:cubicBezTo>
                        <a:pt x="192087" y="25526"/>
                        <a:pt x="196119" y="24087"/>
                        <a:pt x="200025" y="22351"/>
                      </a:cubicBezTo>
                      <a:cubicBezTo>
                        <a:pt x="203269" y="20909"/>
                        <a:pt x="206079" y="18333"/>
                        <a:pt x="209550" y="17589"/>
                      </a:cubicBezTo>
                      <a:cubicBezTo>
                        <a:pt x="217350" y="15918"/>
                        <a:pt x="225425" y="16002"/>
                        <a:pt x="233362" y="15208"/>
                      </a:cubicBezTo>
                      <a:cubicBezTo>
                        <a:pt x="250471" y="9503"/>
                        <a:pt x="229126" y="16417"/>
                        <a:pt x="250031" y="10445"/>
                      </a:cubicBezTo>
                      <a:cubicBezTo>
                        <a:pt x="252445" y="9755"/>
                        <a:pt x="254714" y="8556"/>
                        <a:pt x="257175" y="8064"/>
                      </a:cubicBezTo>
                      <a:cubicBezTo>
                        <a:pt x="262678" y="6963"/>
                        <a:pt x="268287" y="6477"/>
                        <a:pt x="273843" y="5683"/>
                      </a:cubicBezTo>
                      <a:cubicBezTo>
                        <a:pt x="276224" y="4889"/>
                        <a:pt x="278552" y="3910"/>
                        <a:pt x="280987" y="3301"/>
                      </a:cubicBezTo>
                      <a:cubicBezTo>
                        <a:pt x="307567" y="-3345"/>
                        <a:pt x="317315" y="1859"/>
                        <a:pt x="354806" y="3301"/>
                      </a:cubicBezTo>
                      <a:cubicBezTo>
                        <a:pt x="371645" y="14528"/>
                        <a:pt x="351368" y="-136"/>
                        <a:pt x="369093" y="17589"/>
                      </a:cubicBezTo>
                      <a:cubicBezTo>
                        <a:pt x="371117" y="19613"/>
                        <a:pt x="373856" y="20764"/>
                        <a:pt x="376237" y="22351"/>
                      </a:cubicBezTo>
                      <a:cubicBezTo>
                        <a:pt x="377031" y="24732"/>
                        <a:pt x="380252" y="27589"/>
                        <a:pt x="378618" y="29495"/>
                      </a:cubicBezTo>
                      <a:cubicBezTo>
                        <a:pt x="374454" y="34354"/>
                        <a:pt x="367437" y="35728"/>
                        <a:pt x="361950" y="39020"/>
                      </a:cubicBezTo>
                      <a:cubicBezTo>
                        <a:pt x="359496" y="40493"/>
                        <a:pt x="357187" y="42195"/>
                        <a:pt x="354806" y="43783"/>
                      </a:cubicBezTo>
                      <a:cubicBezTo>
                        <a:pt x="353218" y="47752"/>
                        <a:pt x="351544" y="51687"/>
                        <a:pt x="350043" y="55689"/>
                      </a:cubicBezTo>
                      <a:cubicBezTo>
                        <a:pt x="347588" y="62235"/>
                        <a:pt x="347302" y="66196"/>
                        <a:pt x="342900" y="72358"/>
                      </a:cubicBezTo>
                      <a:cubicBezTo>
                        <a:pt x="340943" y="75098"/>
                        <a:pt x="337823" y="76843"/>
                        <a:pt x="335756" y="79501"/>
                      </a:cubicBezTo>
                      <a:cubicBezTo>
                        <a:pt x="332242" y="84019"/>
                        <a:pt x="329265" y="88935"/>
                        <a:pt x="326231" y="93789"/>
                      </a:cubicBezTo>
                      <a:cubicBezTo>
                        <a:pt x="322262" y="100139"/>
                        <a:pt x="317674" y="106142"/>
                        <a:pt x="314325" y="112839"/>
                      </a:cubicBezTo>
                      <a:cubicBezTo>
                        <a:pt x="312737" y="116014"/>
                        <a:pt x="311872" y="119669"/>
                        <a:pt x="309562" y="122364"/>
                      </a:cubicBezTo>
                      <a:cubicBezTo>
                        <a:pt x="304451" y="128327"/>
                        <a:pt x="295285" y="132069"/>
                        <a:pt x="288131" y="134270"/>
                      </a:cubicBezTo>
                      <a:cubicBezTo>
                        <a:pt x="281875" y="136195"/>
                        <a:pt x="269081" y="139033"/>
                        <a:pt x="269081" y="139033"/>
                      </a:cubicBezTo>
                      <a:cubicBezTo>
                        <a:pt x="265906" y="138239"/>
                        <a:pt x="262547" y="137980"/>
                        <a:pt x="259556" y="136651"/>
                      </a:cubicBezTo>
                      <a:cubicBezTo>
                        <a:pt x="253458" y="133941"/>
                        <a:pt x="246391" y="128424"/>
                        <a:pt x="240506" y="124745"/>
                      </a:cubicBezTo>
                      <a:cubicBezTo>
                        <a:pt x="236581" y="122292"/>
                        <a:pt x="233160" y="118394"/>
                        <a:pt x="228600" y="117601"/>
                      </a:cubicBezTo>
                      <a:cubicBezTo>
                        <a:pt x="214502" y="115149"/>
                        <a:pt x="200025" y="116014"/>
                        <a:pt x="185737" y="115220"/>
                      </a:cubicBezTo>
                      <a:cubicBezTo>
                        <a:pt x="183356" y="114426"/>
                        <a:pt x="181028" y="113448"/>
                        <a:pt x="178593" y="112839"/>
                      </a:cubicBezTo>
                      <a:cubicBezTo>
                        <a:pt x="174667" y="111857"/>
                        <a:pt x="170445" y="111961"/>
                        <a:pt x="166687" y="110458"/>
                      </a:cubicBezTo>
                      <a:cubicBezTo>
                        <a:pt x="162390" y="108739"/>
                        <a:pt x="158827" y="105562"/>
                        <a:pt x="154781" y="103314"/>
                      </a:cubicBezTo>
                      <a:cubicBezTo>
                        <a:pt x="145952" y="98408"/>
                        <a:pt x="146544" y="98980"/>
                        <a:pt x="138112" y="96170"/>
                      </a:cubicBezTo>
                      <a:cubicBezTo>
                        <a:pt x="134143" y="92995"/>
                        <a:pt x="130668" y="89079"/>
                        <a:pt x="126206" y="86645"/>
                      </a:cubicBezTo>
                      <a:cubicBezTo>
                        <a:pt x="115410" y="80756"/>
                        <a:pt x="102145" y="80797"/>
                        <a:pt x="90487" y="79501"/>
                      </a:cubicBezTo>
                      <a:cubicBezTo>
                        <a:pt x="82751" y="76923"/>
                        <a:pt x="71129" y="72846"/>
                        <a:pt x="64293" y="72358"/>
                      </a:cubicBezTo>
                      <a:lnTo>
                        <a:pt x="0" y="67595"/>
                      </a:lnTo>
                      <a:close/>
                    </a:path>
                  </a:pathLst>
                </a:cu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bg1"/>
                    </a:solidFill>
                  </a:endParaRPr>
                </a:p>
              </p:txBody>
            </p:sp>
            <p:sp>
              <p:nvSpPr>
                <p:cNvPr id="30" name="Freeform: Shape 19">
                  <a:extLst>
                    <a:ext uri="{FF2B5EF4-FFF2-40B4-BE49-F238E27FC236}">
                      <a16:creationId xmlns:a16="http://schemas.microsoft.com/office/drawing/2014/main" id="{5E7BD607-6E95-C311-F012-9C26E6353338}"/>
                    </a:ext>
                  </a:extLst>
                </p:cNvPr>
                <p:cNvSpPr/>
                <p:nvPr/>
              </p:nvSpPr>
              <p:spPr>
                <a:xfrm>
                  <a:off x="2035423" y="2678239"/>
                  <a:ext cx="695326" cy="612469"/>
                </a:xfrm>
                <a:custGeom>
                  <a:avLst/>
                  <a:gdLst>
                    <a:gd name="connsiteX0" fmla="*/ 40481 w 1069181"/>
                    <a:gd name="connsiteY0" fmla="*/ 516739 h 969176"/>
                    <a:gd name="connsiteX1" fmla="*/ 52387 w 1069181"/>
                    <a:gd name="connsiteY1" fmla="*/ 514358 h 969176"/>
                    <a:gd name="connsiteX2" fmla="*/ 59531 w 1069181"/>
                    <a:gd name="connsiteY2" fmla="*/ 511976 h 969176"/>
                    <a:gd name="connsiteX3" fmla="*/ 64293 w 1069181"/>
                    <a:gd name="connsiteY3" fmla="*/ 502451 h 969176"/>
                    <a:gd name="connsiteX4" fmla="*/ 88106 w 1069181"/>
                    <a:gd name="connsiteY4" fmla="*/ 481020 h 969176"/>
                    <a:gd name="connsiteX5" fmla="*/ 97631 w 1069181"/>
                    <a:gd name="connsiteY5" fmla="*/ 466733 h 969176"/>
                    <a:gd name="connsiteX6" fmla="*/ 111918 w 1069181"/>
                    <a:gd name="connsiteY6" fmla="*/ 447683 h 969176"/>
                    <a:gd name="connsiteX7" fmla="*/ 114300 w 1069181"/>
                    <a:gd name="connsiteY7" fmla="*/ 440539 h 969176"/>
                    <a:gd name="connsiteX8" fmla="*/ 123825 w 1069181"/>
                    <a:gd name="connsiteY8" fmla="*/ 421489 h 969176"/>
                    <a:gd name="connsiteX9" fmla="*/ 133350 w 1069181"/>
                    <a:gd name="connsiteY9" fmla="*/ 411964 h 969176"/>
                    <a:gd name="connsiteX10" fmla="*/ 154781 w 1069181"/>
                    <a:gd name="connsiteY10" fmla="*/ 402439 h 969176"/>
                    <a:gd name="connsiteX11" fmla="*/ 161925 w 1069181"/>
                    <a:gd name="connsiteY11" fmla="*/ 400058 h 969176"/>
                    <a:gd name="connsiteX12" fmla="*/ 173831 w 1069181"/>
                    <a:gd name="connsiteY12" fmla="*/ 392914 h 969176"/>
                    <a:gd name="connsiteX13" fmla="*/ 195262 w 1069181"/>
                    <a:gd name="connsiteY13" fmla="*/ 383389 h 969176"/>
                    <a:gd name="connsiteX14" fmla="*/ 219075 w 1069181"/>
                    <a:gd name="connsiteY14" fmla="*/ 373864 h 969176"/>
                    <a:gd name="connsiteX15" fmla="*/ 233362 w 1069181"/>
                    <a:gd name="connsiteY15" fmla="*/ 371483 h 969176"/>
                    <a:gd name="connsiteX16" fmla="*/ 240506 w 1069181"/>
                    <a:gd name="connsiteY16" fmla="*/ 369101 h 969176"/>
                    <a:gd name="connsiteX17" fmla="*/ 247650 w 1069181"/>
                    <a:gd name="connsiteY17" fmla="*/ 364339 h 969176"/>
                    <a:gd name="connsiteX18" fmla="*/ 259556 w 1069181"/>
                    <a:gd name="connsiteY18" fmla="*/ 361958 h 969176"/>
                    <a:gd name="connsiteX19" fmla="*/ 307181 w 1069181"/>
                    <a:gd name="connsiteY19" fmla="*/ 359576 h 969176"/>
                    <a:gd name="connsiteX20" fmla="*/ 333375 w 1069181"/>
                    <a:gd name="connsiteY20" fmla="*/ 361958 h 969176"/>
                    <a:gd name="connsiteX21" fmla="*/ 328612 w 1069181"/>
                    <a:gd name="connsiteY21" fmla="*/ 407201 h 969176"/>
                    <a:gd name="connsiteX22" fmla="*/ 326231 w 1069181"/>
                    <a:gd name="connsiteY22" fmla="*/ 419108 h 969176"/>
                    <a:gd name="connsiteX23" fmla="*/ 323850 w 1069181"/>
                    <a:gd name="connsiteY23" fmla="*/ 426251 h 969176"/>
                    <a:gd name="connsiteX24" fmla="*/ 326231 w 1069181"/>
                    <a:gd name="connsiteY24" fmla="*/ 585795 h 969176"/>
                    <a:gd name="connsiteX25" fmla="*/ 328612 w 1069181"/>
                    <a:gd name="connsiteY25" fmla="*/ 609608 h 969176"/>
                    <a:gd name="connsiteX26" fmla="*/ 330993 w 1069181"/>
                    <a:gd name="connsiteY26" fmla="*/ 645326 h 969176"/>
                    <a:gd name="connsiteX27" fmla="*/ 342900 w 1069181"/>
                    <a:gd name="connsiteY27" fmla="*/ 664376 h 969176"/>
                    <a:gd name="connsiteX28" fmla="*/ 347662 w 1069181"/>
                    <a:gd name="connsiteY28" fmla="*/ 681045 h 969176"/>
                    <a:gd name="connsiteX29" fmla="*/ 350043 w 1069181"/>
                    <a:gd name="connsiteY29" fmla="*/ 700095 h 969176"/>
                    <a:gd name="connsiteX30" fmla="*/ 352425 w 1069181"/>
                    <a:gd name="connsiteY30" fmla="*/ 707239 h 969176"/>
                    <a:gd name="connsiteX31" fmla="*/ 359568 w 1069181"/>
                    <a:gd name="connsiteY31" fmla="*/ 709620 h 969176"/>
                    <a:gd name="connsiteX32" fmla="*/ 366712 w 1069181"/>
                    <a:gd name="connsiteY32" fmla="*/ 714383 h 969176"/>
                    <a:gd name="connsiteX33" fmla="*/ 438150 w 1069181"/>
                    <a:gd name="connsiteY33" fmla="*/ 714383 h 969176"/>
                    <a:gd name="connsiteX34" fmla="*/ 554831 w 1069181"/>
                    <a:gd name="connsiteY34" fmla="*/ 716764 h 969176"/>
                    <a:gd name="connsiteX35" fmla="*/ 588168 w 1069181"/>
                    <a:gd name="connsiteY35" fmla="*/ 721526 h 969176"/>
                    <a:gd name="connsiteX36" fmla="*/ 595312 w 1069181"/>
                    <a:gd name="connsiteY36" fmla="*/ 731051 h 969176"/>
                    <a:gd name="connsiteX37" fmla="*/ 611981 w 1069181"/>
                    <a:gd name="connsiteY37" fmla="*/ 733433 h 969176"/>
                    <a:gd name="connsiteX38" fmla="*/ 631031 w 1069181"/>
                    <a:gd name="connsiteY38" fmla="*/ 738195 h 969176"/>
                    <a:gd name="connsiteX39" fmla="*/ 716756 w 1069181"/>
                    <a:gd name="connsiteY39" fmla="*/ 740576 h 969176"/>
                    <a:gd name="connsiteX40" fmla="*/ 721518 w 1069181"/>
                    <a:gd name="connsiteY40" fmla="*/ 747720 h 969176"/>
                    <a:gd name="connsiteX41" fmla="*/ 726281 w 1069181"/>
                    <a:gd name="connsiteY41" fmla="*/ 762008 h 969176"/>
                    <a:gd name="connsiteX42" fmla="*/ 733425 w 1069181"/>
                    <a:gd name="connsiteY42" fmla="*/ 766770 h 969176"/>
                    <a:gd name="connsiteX43" fmla="*/ 740568 w 1069181"/>
                    <a:gd name="connsiteY43" fmla="*/ 788201 h 969176"/>
                    <a:gd name="connsiteX44" fmla="*/ 742950 w 1069181"/>
                    <a:gd name="connsiteY44" fmla="*/ 804870 h 969176"/>
                    <a:gd name="connsiteX45" fmla="*/ 747712 w 1069181"/>
                    <a:gd name="connsiteY45" fmla="*/ 819158 h 969176"/>
                    <a:gd name="connsiteX46" fmla="*/ 750093 w 1069181"/>
                    <a:gd name="connsiteY46" fmla="*/ 826301 h 969176"/>
                    <a:gd name="connsiteX47" fmla="*/ 752475 w 1069181"/>
                    <a:gd name="connsiteY47" fmla="*/ 835826 h 969176"/>
                    <a:gd name="connsiteX48" fmla="*/ 757237 w 1069181"/>
                    <a:gd name="connsiteY48" fmla="*/ 845351 h 969176"/>
                    <a:gd name="connsiteX49" fmla="*/ 759618 w 1069181"/>
                    <a:gd name="connsiteY49" fmla="*/ 966795 h 969176"/>
                    <a:gd name="connsiteX50" fmla="*/ 766762 w 1069181"/>
                    <a:gd name="connsiteY50" fmla="*/ 969176 h 969176"/>
                    <a:gd name="connsiteX51" fmla="*/ 788193 w 1069181"/>
                    <a:gd name="connsiteY51" fmla="*/ 966795 h 969176"/>
                    <a:gd name="connsiteX52" fmla="*/ 795337 w 1069181"/>
                    <a:gd name="connsiteY52" fmla="*/ 964414 h 969176"/>
                    <a:gd name="connsiteX53" fmla="*/ 812006 w 1069181"/>
                    <a:gd name="connsiteY53" fmla="*/ 950126 h 969176"/>
                    <a:gd name="connsiteX54" fmla="*/ 831056 w 1069181"/>
                    <a:gd name="connsiteY54" fmla="*/ 938220 h 969176"/>
                    <a:gd name="connsiteX55" fmla="*/ 847725 w 1069181"/>
                    <a:gd name="connsiteY55" fmla="*/ 923933 h 969176"/>
                    <a:gd name="connsiteX56" fmla="*/ 854868 w 1069181"/>
                    <a:gd name="connsiteY56" fmla="*/ 914408 h 969176"/>
                    <a:gd name="connsiteX57" fmla="*/ 862012 w 1069181"/>
                    <a:gd name="connsiteY57" fmla="*/ 907264 h 969176"/>
                    <a:gd name="connsiteX58" fmla="*/ 876300 w 1069181"/>
                    <a:gd name="connsiteY58" fmla="*/ 883451 h 969176"/>
                    <a:gd name="connsiteX59" fmla="*/ 881062 w 1069181"/>
                    <a:gd name="connsiteY59" fmla="*/ 854876 h 969176"/>
                    <a:gd name="connsiteX60" fmla="*/ 888206 w 1069181"/>
                    <a:gd name="connsiteY60" fmla="*/ 840589 h 969176"/>
                    <a:gd name="connsiteX61" fmla="*/ 895350 w 1069181"/>
                    <a:gd name="connsiteY61" fmla="*/ 816776 h 969176"/>
                    <a:gd name="connsiteX62" fmla="*/ 900112 w 1069181"/>
                    <a:gd name="connsiteY62" fmla="*/ 807251 h 969176"/>
                    <a:gd name="connsiteX63" fmla="*/ 904875 w 1069181"/>
                    <a:gd name="connsiteY63" fmla="*/ 785820 h 969176"/>
                    <a:gd name="connsiteX64" fmla="*/ 909637 w 1069181"/>
                    <a:gd name="connsiteY64" fmla="*/ 776295 h 969176"/>
                    <a:gd name="connsiteX65" fmla="*/ 912018 w 1069181"/>
                    <a:gd name="connsiteY65" fmla="*/ 769151 h 969176"/>
                    <a:gd name="connsiteX66" fmla="*/ 921543 w 1069181"/>
                    <a:gd name="connsiteY66" fmla="*/ 752483 h 969176"/>
                    <a:gd name="connsiteX67" fmla="*/ 923925 w 1069181"/>
                    <a:gd name="connsiteY67" fmla="*/ 742958 h 969176"/>
                    <a:gd name="connsiteX68" fmla="*/ 931068 w 1069181"/>
                    <a:gd name="connsiteY68" fmla="*/ 740576 h 969176"/>
                    <a:gd name="connsiteX69" fmla="*/ 935831 w 1069181"/>
                    <a:gd name="connsiteY69" fmla="*/ 726289 h 969176"/>
                    <a:gd name="connsiteX70" fmla="*/ 940593 w 1069181"/>
                    <a:gd name="connsiteY70" fmla="*/ 719145 h 969176"/>
                    <a:gd name="connsiteX71" fmla="*/ 945356 w 1069181"/>
                    <a:gd name="connsiteY71" fmla="*/ 709620 h 969176"/>
                    <a:gd name="connsiteX72" fmla="*/ 950118 w 1069181"/>
                    <a:gd name="connsiteY72" fmla="*/ 695333 h 969176"/>
                    <a:gd name="connsiteX73" fmla="*/ 964406 w 1069181"/>
                    <a:gd name="connsiteY73" fmla="*/ 673901 h 969176"/>
                    <a:gd name="connsiteX74" fmla="*/ 973931 w 1069181"/>
                    <a:gd name="connsiteY74" fmla="*/ 654851 h 969176"/>
                    <a:gd name="connsiteX75" fmla="*/ 988218 w 1069181"/>
                    <a:gd name="connsiteY75" fmla="*/ 631039 h 969176"/>
                    <a:gd name="connsiteX76" fmla="*/ 992981 w 1069181"/>
                    <a:gd name="connsiteY76" fmla="*/ 616751 h 969176"/>
                    <a:gd name="connsiteX77" fmla="*/ 995362 w 1069181"/>
                    <a:gd name="connsiteY77" fmla="*/ 609608 h 969176"/>
                    <a:gd name="connsiteX78" fmla="*/ 1000125 w 1069181"/>
                    <a:gd name="connsiteY78" fmla="*/ 554839 h 969176"/>
                    <a:gd name="connsiteX79" fmla="*/ 1009650 w 1069181"/>
                    <a:gd name="connsiteY79" fmla="*/ 507214 h 969176"/>
                    <a:gd name="connsiteX80" fmla="*/ 1012031 w 1069181"/>
                    <a:gd name="connsiteY80" fmla="*/ 500070 h 969176"/>
                    <a:gd name="connsiteX81" fmla="*/ 1014412 w 1069181"/>
                    <a:gd name="connsiteY81" fmla="*/ 485783 h 969176"/>
                    <a:gd name="connsiteX82" fmla="*/ 1023937 w 1069181"/>
                    <a:gd name="connsiteY82" fmla="*/ 461970 h 969176"/>
                    <a:gd name="connsiteX83" fmla="*/ 1026318 w 1069181"/>
                    <a:gd name="connsiteY83" fmla="*/ 447683 h 969176"/>
                    <a:gd name="connsiteX84" fmla="*/ 1031081 w 1069181"/>
                    <a:gd name="connsiteY84" fmla="*/ 438158 h 969176"/>
                    <a:gd name="connsiteX85" fmla="*/ 1035843 w 1069181"/>
                    <a:gd name="connsiteY85" fmla="*/ 407201 h 969176"/>
                    <a:gd name="connsiteX86" fmla="*/ 1040606 w 1069181"/>
                    <a:gd name="connsiteY86" fmla="*/ 392914 h 969176"/>
                    <a:gd name="connsiteX87" fmla="*/ 1050131 w 1069181"/>
                    <a:gd name="connsiteY87" fmla="*/ 366720 h 969176"/>
                    <a:gd name="connsiteX88" fmla="*/ 1054893 w 1069181"/>
                    <a:gd name="connsiteY88" fmla="*/ 359576 h 969176"/>
                    <a:gd name="connsiteX89" fmla="*/ 1066800 w 1069181"/>
                    <a:gd name="connsiteY89" fmla="*/ 338145 h 969176"/>
                    <a:gd name="connsiteX90" fmla="*/ 1069181 w 1069181"/>
                    <a:gd name="connsiteY90" fmla="*/ 328620 h 969176"/>
                    <a:gd name="connsiteX91" fmla="*/ 1064418 w 1069181"/>
                    <a:gd name="connsiteY91" fmla="*/ 309570 h 969176"/>
                    <a:gd name="connsiteX92" fmla="*/ 1057275 w 1069181"/>
                    <a:gd name="connsiteY92" fmla="*/ 300045 h 969176"/>
                    <a:gd name="connsiteX93" fmla="*/ 1054893 w 1069181"/>
                    <a:gd name="connsiteY93" fmla="*/ 290520 h 969176"/>
                    <a:gd name="connsiteX94" fmla="*/ 1042987 w 1069181"/>
                    <a:gd name="connsiteY94" fmla="*/ 269089 h 969176"/>
                    <a:gd name="connsiteX95" fmla="*/ 1035843 w 1069181"/>
                    <a:gd name="connsiteY95" fmla="*/ 254801 h 969176"/>
                    <a:gd name="connsiteX96" fmla="*/ 1021556 w 1069181"/>
                    <a:gd name="connsiteY96" fmla="*/ 240514 h 969176"/>
                    <a:gd name="connsiteX97" fmla="*/ 1016793 w 1069181"/>
                    <a:gd name="connsiteY97" fmla="*/ 233370 h 969176"/>
                    <a:gd name="connsiteX98" fmla="*/ 997743 w 1069181"/>
                    <a:gd name="connsiteY98" fmla="*/ 223845 h 969176"/>
                    <a:gd name="connsiteX99" fmla="*/ 988218 w 1069181"/>
                    <a:gd name="connsiteY99" fmla="*/ 219083 h 969176"/>
                    <a:gd name="connsiteX100" fmla="*/ 981075 w 1069181"/>
                    <a:gd name="connsiteY100" fmla="*/ 214320 h 969176"/>
                    <a:gd name="connsiteX101" fmla="*/ 959643 w 1069181"/>
                    <a:gd name="connsiteY101" fmla="*/ 207176 h 969176"/>
                    <a:gd name="connsiteX102" fmla="*/ 940593 w 1069181"/>
                    <a:gd name="connsiteY102" fmla="*/ 200033 h 969176"/>
                    <a:gd name="connsiteX103" fmla="*/ 914400 w 1069181"/>
                    <a:gd name="connsiteY103" fmla="*/ 197651 h 969176"/>
                    <a:gd name="connsiteX104" fmla="*/ 688181 w 1069181"/>
                    <a:gd name="connsiteY104" fmla="*/ 197651 h 969176"/>
                    <a:gd name="connsiteX105" fmla="*/ 654843 w 1069181"/>
                    <a:gd name="connsiteY105" fmla="*/ 195270 h 969176"/>
                    <a:gd name="connsiteX106" fmla="*/ 638175 w 1069181"/>
                    <a:gd name="connsiteY106" fmla="*/ 185745 h 969176"/>
                    <a:gd name="connsiteX107" fmla="*/ 626268 w 1069181"/>
                    <a:gd name="connsiteY107" fmla="*/ 173839 h 969176"/>
                    <a:gd name="connsiteX108" fmla="*/ 623887 w 1069181"/>
                    <a:gd name="connsiteY108" fmla="*/ 166695 h 969176"/>
                    <a:gd name="connsiteX109" fmla="*/ 597693 w 1069181"/>
                    <a:gd name="connsiteY109" fmla="*/ 138120 h 969176"/>
                    <a:gd name="connsiteX110" fmla="*/ 590550 w 1069181"/>
                    <a:gd name="connsiteY110" fmla="*/ 119070 h 969176"/>
                    <a:gd name="connsiteX111" fmla="*/ 566737 w 1069181"/>
                    <a:gd name="connsiteY111" fmla="*/ 92876 h 969176"/>
                    <a:gd name="connsiteX112" fmla="*/ 538162 w 1069181"/>
                    <a:gd name="connsiteY112" fmla="*/ 95258 h 969176"/>
                    <a:gd name="connsiteX113" fmla="*/ 533400 w 1069181"/>
                    <a:gd name="connsiteY113" fmla="*/ 109545 h 969176"/>
                    <a:gd name="connsiteX114" fmla="*/ 521493 w 1069181"/>
                    <a:gd name="connsiteY114" fmla="*/ 119070 h 969176"/>
                    <a:gd name="connsiteX115" fmla="*/ 495300 w 1069181"/>
                    <a:gd name="connsiteY115" fmla="*/ 114308 h 969176"/>
                    <a:gd name="connsiteX116" fmla="*/ 481012 w 1069181"/>
                    <a:gd name="connsiteY116" fmla="*/ 104783 h 969176"/>
                    <a:gd name="connsiteX117" fmla="*/ 459581 w 1069181"/>
                    <a:gd name="connsiteY117" fmla="*/ 88114 h 969176"/>
                    <a:gd name="connsiteX118" fmla="*/ 452437 w 1069181"/>
                    <a:gd name="connsiteY118" fmla="*/ 78589 h 969176"/>
                    <a:gd name="connsiteX119" fmla="*/ 438150 w 1069181"/>
                    <a:gd name="connsiteY119" fmla="*/ 69064 h 969176"/>
                    <a:gd name="connsiteX120" fmla="*/ 428625 w 1069181"/>
                    <a:gd name="connsiteY120" fmla="*/ 59539 h 969176"/>
                    <a:gd name="connsiteX121" fmla="*/ 409575 w 1069181"/>
                    <a:gd name="connsiteY121" fmla="*/ 45251 h 969176"/>
                    <a:gd name="connsiteX122" fmla="*/ 381000 w 1069181"/>
                    <a:gd name="connsiteY122" fmla="*/ 26201 h 969176"/>
                    <a:gd name="connsiteX123" fmla="*/ 369093 w 1069181"/>
                    <a:gd name="connsiteY123" fmla="*/ 19058 h 969176"/>
                    <a:gd name="connsiteX124" fmla="*/ 347662 w 1069181"/>
                    <a:gd name="connsiteY124" fmla="*/ 16676 h 969176"/>
                    <a:gd name="connsiteX125" fmla="*/ 285750 w 1069181"/>
                    <a:gd name="connsiteY125" fmla="*/ 11914 h 969176"/>
                    <a:gd name="connsiteX126" fmla="*/ 257175 w 1069181"/>
                    <a:gd name="connsiteY126" fmla="*/ 9533 h 969176"/>
                    <a:gd name="connsiteX127" fmla="*/ 223837 w 1069181"/>
                    <a:gd name="connsiteY127" fmla="*/ 8 h 969176"/>
                    <a:gd name="connsiteX128" fmla="*/ 173831 w 1069181"/>
                    <a:gd name="connsiteY128" fmla="*/ 7151 h 969176"/>
                    <a:gd name="connsiteX129" fmla="*/ 152400 w 1069181"/>
                    <a:gd name="connsiteY129" fmla="*/ 14295 h 969176"/>
                    <a:gd name="connsiteX130" fmla="*/ 133350 w 1069181"/>
                    <a:gd name="connsiteY130" fmla="*/ 26201 h 969176"/>
                    <a:gd name="connsiteX131" fmla="*/ 123825 w 1069181"/>
                    <a:gd name="connsiteY131" fmla="*/ 33345 h 969176"/>
                    <a:gd name="connsiteX132" fmla="*/ 116681 w 1069181"/>
                    <a:gd name="connsiteY132" fmla="*/ 42870 h 969176"/>
                    <a:gd name="connsiteX133" fmla="*/ 111918 w 1069181"/>
                    <a:gd name="connsiteY133" fmla="*/ 50014 h 969176"/>
                    <a:gd name="connsiteX134" fmla="*/ 90487 w 1069181"/>
                    <a:gd name="connsiteY134" fmla="*/ 71445 h 969176"/>
                    <a:gd name="connsiteX135" fmla="*/ 85725 w 1069181"/>
                    <a:gd name="connsiteY135" fmla="*/ 80970 h 969176"/>
                    <a:gd name="connsiteX136" fmla="*/ 71437 w 1069181"/>
                    <a:gd name="connsiteY136" fmla="*/ 92876 h 969176"/>
                    <a:gd name="connsiteX137" fmla="*/ 69056 w 1069181"/>
                    <a:gd name="connsiteY137" fmla="*/ 100020 h 969176"/>
                    <a:gd name="connsiteX138" fmla="*/ 59531 w 1069181"/>
                    <a:gd name="connsiteY138" fmla="*/ 116689 h 969176"/>
                    <a:gd name="connsiteX139" fmla="*/ 57150 w 1069181"/>
                    <a:gd name="connsiteY139" fmla="*/ 126214 h 969176"/>
                    <a:gd name="connsiteX140" fmla="*/ 54768 w 1069181"/>
                    <a:gd name="connsiteY140" fmla="*/ 133358 h 969176"/>
                    <a:gd name="connsiteX141" fmla="*/ 47625 w 1069181"/>
                    <a:gd name="connsiteY141" fmla="*/ 171458 h 969176"/>
                    <a:gd name="connsiteX142" fmla="*/ 42862 w 1069181"/>
                    <a:gd name="connsiteY142" fmla="*/ 183364 h 969176"/>
                    <a:gd name="connsiteX143" fmla="*/ 40481 w 1069181"/>
                    <a:gd name="connsiteY143" fmla="*/ 192889 h 969176"/>
                    <a:gd name="connsiteX144" fmla="*/ 30956 w 1069181"/>
                    <a:gd name="connsiteY144" fmla="*/ 209558 h 969176"/>
                    <a:gd name="connsiteX145" fmla="*/ 28575 w 1069181"/>
                    <a:gd name="connsiteY145" fmla="*/ 228608 h 969176"/>
                    <a:gd name="connsiteX146" fmla="*/ 23812 w 1069181"/>
                    <a:gd name="connsiteY146" fmla="*/ 247658 h 969176"/>
                    <a:gd name="connsiteX147" fmla="*/ 21431 w 1069181"/>
                    <a:gd name="connsiteY147" fmla="*/ 297664 h 969176"/>
                    <a:gd name="connsiteX148" fmla="*/ 16668 w 1069181"/>
                    <a:gd name="connsiteY148" fmla="*/ 307189 h 969176"/>
                    <a:gd name="connsiteX149" fmla="*/ 9525 w 1069181"/>
                    <a:gd name="connsiteY149" fmla="*/ 321476 h 969176"/>
                    <a:gd name="connsiteX150" fmla="*/ 7143 w 1069181"/>
                    <a:gd name="connsiteY150" fmla="*/ 333383 h 969176"/>
                    <a:gd name="connsiteX151" fmla="*/ 4762 w 1069181"/>
                    <a:gd name="connsiteY151" fmla="*/ 347670 h 969176"/>
                    <a:gd name="connsiteX152" fmla="*/ 2381 w 1069181"/>
                    <a:gd name="connsiteY152" fmla="*/ 354814 h 969176"/>
                    <a:gd name="connsiteX153" fmla="*/ 0 w 1069181"/>
                    <a:gd name="connsiteY153" fmla="*/ 364339 h 969176"/>
                    <a:gd name="connsiteX154" fmla="*/ 2381 w 1069181"/>
                    <a:gd name="connsiteY154" fmla="*/ 450064 h 969176"/>
                    <a:gd name="connsiteX155" fmla="*/ 16668 w 1069181"/>
                    <a:gd name="connsiteY155" fmla="*/ 478639 h 969176"/>
                    <a:gd name="connsiteX156" fmla="*/ 28575 w 1069181"/>
                    <a:gd name="connsiteY156" fmla="*/ 495308 h 969176"/>
                    <a:gd name="connsiteX157" fmla="*/ 30956 w 1069181"/>
                    <a:gd name="connsiteY157" fmla="*/ 502451 h 969176"/>
                    <a:gd name="connsiteX158" fmla="*/ 35718 w 1069181"/>
                    <a:gd name="connsiteY158" fmla="*/ 514358 h 969176"/>
                    <a:gd name="connsiteX159" fmla="*/ 40481 w 1069181"/>
                    <a:gd name="connsiteY159" fmla="*/ 516739 h 96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069181" h="969176">
                      <a:moveTo>
                        <a:pt x="40481" y="516739"/>
                      </a:moveTo>
                      <a:cubicBezTo>
                        <a:pt x="43259" y="516739"/>
                        <a:pt x="48461" y="515340"/>
                        <a:pt x="52387" y="514358"/>
                      </a:cubicBezTo>
                      <a:cubicBezTo>
                        <a:pt x="54822" y="513749"/>
                        <a:pt x="57756" y="513751"/>
                        <a:pt x="59531" y="511976"/>
                      </a:cubicBezTo>
                      <a:cubicBezTo>
                        <a:pt x="62041" y="509466"/>
                        <a:pt x="62045" y="505198"/>
                        <a:pt x="64293" y="502451"/>
                      </a:cubicBezTo>
                      <a:cubicBezTo>
                        <a:pt x="75506" y="488746"/>
                        <a:pt x="77149" y="488326"/>
                        <a:pt x="88106" y="481020"/>
                      </a:cubicBezTo>
                      <a:cubicBezTo>
                        <a:pt x="91281" y="476258"/>
                        <a:pt x="93584" y="470780"/>
                        <a:pt x="97631" y="466733"/>
                      </a:cubicBezTo>
                      <a:cubicBezTo>
                        <a:pt x="105896" y="458468"/>
                        <a:pt x="106000" y="459520"/>
                        <a:pt x="111918" y="447683"/>
                      </a:cubicBezTo>
                      <a:cubicBezTo>
                        <a:pt x="113041" y="445438"/>
                        <a:pt x="113419" y="442889"/>
                        <a:pt x="114300" y="440539"/>
                      </a:cubicBezTo>
                      <a:cubicBezTo>
                        <a:pt x="117112" y="433042"/>
                        <a:pt x="118709" y="427458"/>
                        <a:pt x="123825" y="421489"/>
                      </a:cubicBezTo>
                      <a:cubicBezTo>
                        <a:pt x="126747" y="418080"/>
                        <a:pt x="129758" y="414658"/>
                        <a:pt x="133350" y="411964"/>
                      </a:cubicBezTo>
                      <a:cubicBezTo>
                        <a:pt x="136960" y="409256"/>
                        <a:pt x="151304" y="403743"/>
                        <a:pt x="154781" y="402439"/>
                      </a:cubicBezTo>
                      <a:cubicBezTo>
                        <a:pt x="157131" y="401558"/>
                        <a:pt x="159680" y="401181"/>
                        <a:pt x="161925" y="400058"/>
                      </a:cubicBezTo>
                      <a:cubicBezTo>
                        <a:pt x="166065" y="397988"/>
                        <a:pt x="169785" y="395162"/>
                        <a:pt x="173831" y="392914"/>
                      </a:cubicBezTo>
                      <a:cubicBezTo>
                        <a:pt x="185561" y="386397"/>
                        <a:pt x="182008" y="389280"/>
                        <a:pt x="195262" y="383389"/>
                      </a:cubicBezTo>
                      <a:cubicBezTo>
                        <a:pt x="207936" y="377756"/>
                        <a:pt x="203316" y="377803"/>
                        <a:pt x="219075" y="373864"/>
                      </a:cubicBezTo>
                      <a:cubicBezTo>
                        <a:pt x="223759" y="372693"/>
                        <a:pt x="228600" y="372277"/>
                        <a:pt x="233362" y="371483"/>
                      </a:cubicBezTo>
                      <a:cubicBezTo>
                        <a:pt x="235743" y="370689"/>
                        <a:pt x="238261" y="370224"/>
                        <a:pt x="240506" y="369101"/>
                      </a:cubicBezTo>
                      <a:cubicBezTo>
                        <a:pt x="243066" y="367821"/>
                        <a:pt x="244970" y="365344"/>
                        <a:pt x="247650" y="364339"/>
                      </a:cubicBezTo>
                      <a:cubicBezTo>
                        <a:pt x="251440" y="362918"/>
                        <a:pt x="255522" y="362281"/>
                        <a:pt x="259556" y="361958"/>
                      </a:cubicBezTo>
                      <a:cubicBezTo>
                        <a:pt x="275400" y="360690"/>
                        <a:pt x="291306" y="360370"/>
                        <a:pt x="307181" y="359576"/>
                      </a:cubicBezTo>
                      <a:cubicBezTo>
                        <a:pt x="315912" y="360370"/>
                        <a:pt x="328930" y="354401"/>
                        <a:pt x="333375" y="361958"/>
                      </a:cubicBezTo>
                      <a:cubicBezTo>
                        <a:pt x="344416" y="380728"/>
                        <a:pt x="332339" y="392293"/>
                        <a:pt x="328612" y="407201"/>
                      </a:cubicBezTo>
                      <a:cubicBezTo>
                        <a:pt x="327630" y="411128"/>
                        <a:pt x="327213" y="415181"/>
                        <a:pt x="326231" y="419108"/>
                      </a:cubicBezTo>
                      <a:cubicBezTo>
                        <a:pt x="325622" y="421543"/>
                        <a:pt x="324644" y="423870"/>
                        <a:pt x="323850" y="426251"/>
                      </a:cubicBezTo>
                      <a:cubicBezTo>
                        <a:pt x="324644" y="479432"/>
                        <a:pt x="324850" y="532626"/>
                        <a:pt x="326231" y="585795"/>
                      </a:cubicBezTo>
                      <a:cubicBezTo>
                        <a:pt x="326438" y="593770"/>
                        <a:pt x="327976" y="601656"/>
                        <a:pt x="328612" y="609608"/>
                      </a:cubicBezTo>
                      <a:cubicBezTo>
                        <a:pt x="329563" y="621502"/>
                        <a:pt x="329132" y="633540"/>
                        <a:pt x="330993" y="645326"/>
                      </a:cubicBezTo>
                      <a:cubicBezTo>
                        <a:pt x="331865" y="650846"/>
                        <a:pt x="339961" y="660458"/>
                        <a:pt x="342900" y="664376"/>
                      </a:cubicBezTo>
                      <a:cubicBezTo>
                        <a:pt x="344787" y="670038"/>
                        <a:pt x="346665" y="675065"/>
                        <a:pt x="347662" y="681045"/>
                      </a:cubicBezTo>
                      <a:cubicBezTo>
                        <a:pt x="348714" y="687357"/>
                        <a:pt x="348898" y="693799"/>
                        <a:pt x="350043" y="700095"/>
                      </a:cubicBezTo>
                      <a:cubicBezTo>
                        <a:pt x="350492" y="702565"/>
                        <a:pt x="350650" y="705464"/>
                        <a:pt x="352425" y="707239"/>
                      </a:cubicBezTo>
                      <a:cubicBezTo>
                        <a:pt x="354200" y="709014"/>
                        <a:pt x="357187" y="708826"/>
                        <a:pt x="359568" y="709620"/>
                      </a:cubicBezTo>
                      <a:cubicBezTo>
                        <a:pt x="361949" y="711208"/>
                        <a:pt x="363971" y="713561"/>
                        <a:pt x="366712" y="714383"/>
                      </a:cubicBezTo>
                      <a:cubicBezTo>
                        <a:pt x="385566" y="720039"/>
                        <a:pt x="429555" y="714757"/>
                        <a:pt x="438150" y="714383"/>
                      </a:cubicBezTo>
                      <a:lnTo>
                        <a:pt x="554831" y="716764"/>
                      </a:lnTo>
                      <a:cubicBezTo>
                        <a:pt x="573619" y="717401"/>
                        <a:pt x="574301" y="718060"/>
                        <a:pt x="588168" y="721526"/>
                      </a:cubicBezTo>
                      <a:cubicBezTo>
                        <a:pt x="590549" y="724701"/>
                        <a:pt x="591762" y="729276"/>
                        <a:pt x="595312" y="731051"/>
                      </a:cubicBezTo>
                      <a:cubicBezTo>
                        <a:pt x="600332" y="733561"/>
                        <a:pt x="606477" y="732332"/>
                        <a:pt x="611981" y="733433"/>
                      </a:cubicBezTo>
                      <a:cubicBezTo>
                        <a:pt x="618399" y="734717"/>
                        <a:pt x="624681" y="736608"/>
                        <a:pt x="631031" y="738195"/>
                      </a:cubicBezTo>
                      <a:cubicBezTo>
                        <a:pt x="658764" y="745127"/>
                        <a:pt x="688181" y="739782"/>
                        <a:pt x="716756" y="740576"/>
                      </a:cubicBezTo>
                      <a:cubicBezTo>
                        <a:pt x="718343" y="742957"/>
                        <a:pt x="720356" y="745105"/>
                        <a:pt x="721518" y="747720"/>
                      </a:cubicBezTo>
                      <a:cubicBezTo>
                        <a:pt x="723557" y="752308"/>
                        <a:pt x="722104" y="759223"/>
                        <a:pt x="726281" y="762008"/>
                      </a:cubicBezTo>
                      <a:lnTo>
                        <a:pt x="733425" y="766770"/>
                      </a:lnTo>
                      <a:cubicBezTo>
                        <a:pt x="737171" y="776137"/>
                        <a:pt x="738859" y="778800"/>
                        <a:pt x="740568" y="788201"/>
                      </a:cubicBezTo>
                      <a:cubicBezTo>
                        <a:pt x="741572" y="793723"/>
                        <a:pt x="741688" y="799401"/>
                        <a:pt x="742950" y="804870"/>
                      </a:cubicBezTo>
                      <a:cubicBezTo>
                        <a:pt x="744079" y="809762"/>
                        <a:pt x="746125" y="814395"/>
                        <a:pt x="747712" y="819158"/>
                      </a:cubicBezTo>
                      <a:cubicBezTo>
                        <a:pt x="748506" y="821539"/>
                        <a:pt x="749484" y="823866"/>
                        <a:pt x="750093" y="826301"/>
                      </a:cubicBezTo>
                      <a:cubicBezTo>
                        <a:pt x="750887" y="829476"/>
                        <a:pt x="751326" y="832762"/>
                        <a:pt x="752475" y="835826"/>
                      </a:cubicBezTo>
                      <a:cubicBezTo>
                        <a:pt x="753721" y="839150"/>
                        <a:pt x="755650" y="842176"/>
                        <a:pt x="757237" y="845351"/>
                      </a:cubicBezTo>
                      <a:cubicBezTo>
                        <a:pt x="758031" y="885832"/>
                        <a:pt x="756513" y="926425"/>
                        <a:pt x="759618" y="966795"/>
                      </a:cubicBezTo>
                      <a:cubicBezTo>
                        <a:pt x="759811" y="969298"/>
                        <a:pt x="764252" y="969176"/>
                        <a:pt x="766762" y="969176"/>
                      </a:cubicBezTo>
                      <a:cubicBezTo>
                        <a:pt x="773950" y="969176"/>
                        <a:pt x="781049" y="967589"/>
                        <a:pt x="788193" y="966795"/>
                      </a:cubicBezTo>
                      <a:cubicBezTo>
                        <a:pt x="790574" y="966001"/>
                        <a:pt x="793158" y="965659"/>
                        <a:pt x="795337" y="964414"/>
                      </a:cubicBezTo>
                      <a:cubicBezTo>
                        <a:pt x="805782" y="958445"/>
                        <a:pt x="803561" y="957364"/>
                        <a:pt x="812006" y="950126"/>
                      </a:cubicBezTo>
                      <a:cubicBezTo>
                        <a:pt x="820659" y="942709"/>
                        <a:pt x="821302" y="943098"/>
                        <a:pt x="831056" y="938220"/>
                      </a:cubicBezTo>
                      <a:cubicBezTo>
                        <a:pt x="842292" y="921364"/>
                        <a:pt x="827046" y="942026"/>
                        <a:pt x="847725" y="923933"/>
                      </a:cubicBezTo>
                      <a:cubicBezTo>
                        <a:pt x="850712" y="921320"/>
                        <a:pt x="852285" y="917421"/>
                        <a:pt x="854868" y="914408"/>
                      </a:cubicBezTo>
                      <a:cubicBezTo>
                        <a:pt x="857060" y="911851"/>
                        <a:pt x="859944" y="909922"/>
                        <a:pt x="862012" y="907264"/>
                      </a:cubicBezTo>
                      <a:cubicBezTo>
                        <a:pt x="870056" y="896921"/>
                        <a:pt x="871116" y="893817"/>
                        <a:pt x="876300" y="883451"/>
                      </a:cubicBezTo>
                      <a:cubicBezTo>
                        <a:pt x="882609" y="858213"/>
                        <a:pt x="873630" y="895758"/>
                        <a:pt x="881062" y="854876"/>
                      </a:cubicBezTo>
                      <a:cubicBezTo>
                        <a:pt x="882772" y="845471"/>
                        <a:pt x="883848" y="849305"/>
                        <a:pt x="888206" y="840589"/>
                      </a:cubicBezTo>
                      <a:cubicBezTo>
                        <a:pt x="898135" y="820732"/>
                        <a:pt x="888660" y="836845"/>
                        <a:pt x="895350" y="816776"/>
                      </a:cubicBezTo>
                      <a:cubicBezTo>
                        <a:pt x="896473" y="813408"/>
                        <a:pt x="898866" y="810575"/>
                        <a:pt x="900112" y="807251"/>
                      </a:cubicBezTo>
                      <a:cubicBezTo>
                        <a:pt x="904685" y="795055"/>
                        <a:pt x="900354" y="799382"/>
                        <a:pt x="904875" y="785820"/>
                      </a:cubicBezTo>
                      <a:cubicBezTo>
                        <a:pt x="905998" y="782452"/>
                        <a:pt x="908239" y="779558"/>
                        <a:pt x="909637" y="776295"/>
                      </a:cubicBezTo>
                      <a:cubicBezTo>
                        <a:pt x="910626" y="773988"/>
                        <a:pt x="911029" y="771458"/>
                        <a:pt x="912018" y="769151"/>
                      </a:cubicBezTo>
                      <a:cubicBezTo>
                        <a:pt x="915642" y="760694"/>
                        <a:pt x="916761" y="759655"/>
                        <a:pt x="921543" y="752483"/>
                      </a:cubicBezTo>
                      <a:cubicBezTo>
                        <a:pt x="922337" y="749308"/>
                        <a:pt x="921881" y="745514"/>
                        <a:pt x="923925" y="742958"/>
                      </a:cubicBezTo>
                      <a:cubicBezTo>
                        <a:pt x="925493" y="740998"/>
                        <a:pt x="929609" y="742618"/>
                        <a:pt x="931068" y="740576"/>
                      </a:cubicBezTo>
                      <a:cubicBezTo>
                        <a:pt x="933986" y="736491"/>
                        <a:pt x="933792" y="730876"/>
                        <a:pt x="935831" y="726289"/>
                      </a:cubicBezTo>
                      <a:cubicBezTo>
                        <a:pt x="936993" y="723674"/>
                        <a:pt x="939173" y="721630"/>
                        <a:pt x="940593" y="719145"/>
                      </a:cubicBezTo>
                      <a:cubicBezTo>
                        <a:pt x="942354" y="716063"/>
                        <a:pt x="944038" y="712916"/>
                        <a:pt x="945356" y="709620"/>
                      </a:cubicBezTo>
                      <a:cubicBezTo>
                        <a:pt x="947220" y="704959"/>
                        <a:pt x="947333" y="699510"/>
                        <a:pt x="950118" y="695333"/>
                      </a:cubicBezTo>
                      <a:cubicBezTo>
                        <a:pt x="954881" y="688189"/>
                        <a:pt x="960566" y="681581"/>
                        <a:pt x="964406" y="673901"/>
                      </a:cubicBezTo>
                      <a:cubicBezTo>
                        <a:pt x="967581" y="667551"/>
                        <a:pt x="970278" y="660939"/>
                        <a:pt x="973931" y="654851"/>
                      </a:cubicBezTo>
                      <a:cubicBezTo>
                        <a:pt x="978693" y="646914"/>
                        <a:pt x="985291" y="639820"/>
                        <a:pt x="988218" y="631039"/>
                      </a:cubicBezTo>
                      <a:lnTo>
                        <a:pt x="992981" y="616751"/>
                      </a:lnTo>
                      <a:lnTo>
                        <a:pt x="995362" y="609608"/>
                      </a:lnTo>
                      <a:cubicBezTo>
                        <a:pt x="1001869" y="570563"/>
                        <a:pt x="992130" y="632120"/>
                        <a:pt x="1000125" y="554839"/>
                      </a:cubicBezTo>
                      <a:cubicBezTo>
                        <a:pt x="1001814" y="538509"/>
                        <a:pt x="1005357" y="522955"/>
                        <a:pt x="1009650" y="507214"/>
                      </a:cubicBezTo>
                      <a:cubicBezTo>
                        <a:pt x="1010310" y="504792"/>
                        <a:pt x="1011487" y="502520"/>
                        <a:pt x="1012031" y="500070"/>
                      </a:cubicBezTo>
                      <a:cubicBezTo>
                        <a:pt x="1013078" y="495357"/>
                        <a:pt x="1012972" y="490391"/>
                        <a:pt x="1014412" y="485783"/>
                      </a:cubicBezTo>
                      <a:cubicBezTo>
                        <a:pt x="1016962" y="477623"/>
                        <a:pt x="1023937" y="461970"/>
                        <a:pt x="1023937" y="461970"/>
                      </a:cubicBezTo>
                      <a:cubicBezTo>
                        <a:pt x="1024731" y="457208"/>
                        <a:pt x="1024931" y="452307"/>
                        <a:pt x="1026318" y="447683"/>
                      </a:cubicBezTo>
                      <a:cubicBezTo>
                        <a:pt x="1027338" y="444283"/>
                        <a:pt x="1030061" y="441558"/>
                        <a:pt x="1031081" y="438158"/>
                      </a:cubicBezTo>
                      <a:cubicBezTo>
                        <a:pt x="1032603" y="433086"/>
                        <a:pt x="1034851" y="411501"/>
                        <a:pt x="1035843" y="407201"/>
                      </a:cubicBezTo>
                      <a:cubicBezTo>
                        <a:pt x="1036972" y="402310"/>
                        <a:pt x="1039019" y="397676"/>
                        <a:pt x="1040606" y="392914"/>
                      </a:cubicBezTo>
                      <a:cubicBezTo>
                        <a:pt x="1042833" y="386234"/>
                        <a:pt x="1046813" y="373356"/>
                        <a:pt x="1050131" y="366720"/>
                      </a:cubicBezTo>
                      <a:cubicBezTo>
                        <a:pt x="1051411" y="364160"/>
                        <a:pt x="1053376" y="362003"/>
                        <a:pt x="1054893" y="359576"/>
                      </a:cubicBezTo>
                      <a:cubicBezTo>
                        <a:pt x="1062370" y="347612"/>
                        <a:pt x="1061112" y="349519"/>
                        <a:pt x="1066800" y="338145"/>
                      </a:cubicBezTo>
                      <a:cubicBezTo>
                        <a:pt x="1067594" y="334970"/>
                        <a:pt x="1069181" y="331893"/>
                        <a:pt x="1069181" y="328620"/>
                      </a:cubicBezTo>
                      <a:cubicBezTo>
                        <a:pt x="1069181" y="326656"/>
                        <a:pt x="1066298" y="312860"/>
                        <a:pt x="1064418" y="309570"/>
                      </a:cubicBezTo>
                      <a:cubicBezTo>
                        <a:pt x="1062449" y="306124"/>
                        <a:pt x="1059656" y="303220"/>
                        <a:pt x="1057275" y="300045"/>
                      </a:cubicBezTo>
                      <a:cubicBezTo>
                        <a:pt x="1056481" y="296870"/>
                        <a:pt x="1056042" y="293584"/>
                        <a:pt x="1054893" y="290520"/>
                      </a:cubicBezTo>
                      <a:cubicBezTo>
                        <a:pt x="1052148" y="283200"/>
                        <a:pt x="1046629" y="275766"/>
                        <a:pt x="1042987" y="269089"/>
                      </a:cubicBezTo>
                      <a:cubicBezTo>
                        <a:pt x="1040437" y="264414"/>
                        <a:pt x="1039038" y="259061"/>
                        <a:pt x="1035843" y="254801"/>
                      </a:cubicBezTo>
                      <a:cubicBezTo>
                        <a:pt x="1031802" y="249413"/>
                        <a:pt x="1025292" y="246118"/>
                        <a:pt x="1021556" y="240514"/>
                      </a:cubicBezTo>
                      <a:cubicBezTo>
                        <a:pt x="1019968" y="238133"/>
                        <a:pt x="1019138" y="235011"/>
                        <a:pt x="1016793" y="233370"/>
                      </a:cubicBezTo>
                      <a:cubicBezTo>
                        <a:pt x="1010977" y="229299"/>
                        <a:pt x="1004093" y="227020"/>
                        <a:pt x="997743" y="223845"/>
                      </a:cubicBezTo>
                      <a:cubicBezTo>
                        <a:pt x="994568" y="222258"/>
                        <a:pt x="991171" y="221052"/>
                        <a:pt x="988218" y="219083"/>
                      </a:cubicBezTo>
                      <a:cubicBezTo>
                        <a:pt x="985837" y="217495"/>
                        <a:pt x="983690" y="215482"/>
                        <a:pt x="981075" y="214320"/>
                      </a:cubicBezTo>
                      <a:cubicBezTo>
                        <a:pt x="970443" y="209595"/>
                        <a:pt x="968530" y="210731"/>
                        <a:pt x="959643" y="207176"/>
                      </a:cubicBezTo>
                      <a:cubicBezTo>
                        <a:pt x="959531" y="207131"/>
                        <a:pt x="943498" y="200448"/>
                        <a:pt x="940593" y="200033"/>
                      </a:cubicBezTo>
                      <a:cubicBezTo>
                        <a:pt x="931914" y="198793"/>
                        <a:pt x="923131" y="198445"/>
                        <a:pt x="914400" y="197651"/>
                      </a:cubicBezTo>
                      <a:cubicBezTo>
                        <a:pt x="837725" y="172096"/>
                        <a:pt x="916992" y="197651"/>
                        <a:pt x="688181" y="197651"/>
                      </a:cubicBezTo>
                      <a:cubicBezTo>
                        <a:pt x="677040" y="197651"/>
                        <a:pt x="665956" y="196064"/>
                        <a:pt x="654843" y="195270"/>
                      </a:cubicBezTo>
                      <a:cubicBezTo>
                        <a:pt x="652297" y="193997"/>
                        <a:pt x="640581" y="188633"/>
                        <a:pt x="638175" y="185745"/>
                      </a:cubicBezTo>
                      <a:cubicBezTo>
                        <a:pt x="626859" y="172165"/>
                        <a:pt x="640620" y="178622"/>
                        <a:pt x="626268" y="173839"/>
                      </a:cubicBezTo>
                      <a:cubicBezTo>
                        <a:pt x="625474" y="171458"/>
                        <a:pt x="625494" y="168623"/>
                        <a:pt x="623887" y="166695"/>
                      </a:cubicBezTo>
                      <a:cubicBezTo>
                        <a:pt x="584787" y="119774"/>
                        <a:pt x="612493" y="160318"/>
                        <a:pt x="597693" y="138120"/>
                      </a:cubicBezTo>
                      <a:cubicBezTo>
                        <a:pt x="596147" y="133481"/>
                        <a:pt x="592521" y="122136"/>
                        <a:pt x="590550" y="119070"/>
                      </a:cubicBezTo>
                      <a:cubicBezTo>
                        <a:pt x="577718" y="99110"/>
                        <a:pt x="579642" y="101480"/>
                        <a:pt x="566737" y="92876"/>
                      </a:cubicBezTo>
                      <a:cubicBezTo>
                        <a:pt x="557212" y="93670"/>
                        <a:pt x="546711" y="90983"/>
                        <a:pt x="538162" y="95258"/>
                      </a:cubicBezTo>
                      <a:cubicBezTo>
                        <a:pt x="533672" y="97503"/>
                        <a:pt x="536185" y="105368"/>
                        <a:pt x="533400" y="109545"/>
                      </a:cubicBezTo>
                      <a:cubicBezTo>
                        <a:pt x="527245" y="118777"/>
                        <a:pt x="531352" y="115784"/>
                        <a:pt x="521493" y="119070"/>
                      </a:cubicBezTo>
                      <a:cubicBezTo>
                        <a:pt x="517342" y="118551"/>
                        <a:pt x="501694" y="117860"/>
                        <a:pt x="495300" y="114308"/>
                      </a:cubicBezTo>
                      <a:cubicBezTo>
                        <a:pt x="490296" y="111528"/>
                        <a:pt x="485775" y="107958"/>
                        <a:pt x="481012" y="104783"/>
                      </a:cubicBezTo>
                      <a:cubicBezTo>
                        <a:pt x="472517" y="99120"/>
                        <a:pt x="467821" y="96354"/>
                        <a:pt x="459581" y="88114"/>
                      </a:cubicBezTo>
                      <a:cubicBezTo>
                        <a:pt x="456775" y="85308"/>
                        <a:pt x="455403" y="81226"/>
                        <a:pt x="452437" y="78589"/>
                      </a:cubicBezTo>
                      <a:cubicBezTo>
                        <a:pt x="448159" y="74786"/>
                        <a:pt x="442619" y="72640"/>
                        <a:pt x="438150" y="69064"/>
                      </a:cubicBezTo>
                      <a:cubicBezTo>
                        <a:pt x="434644" y="66259"/>
                        <a:pt x="432074" y="62414"/>
                        <a:pt x="428625" y="59539"/>
                      </a:cubicBezTo>
                      <a:cubicBezTo>
                        <a:pt x="422527" y="54457"/>
                        <a:pt x="416078" y="49803"/>
                        <a:pt x="409575" y="45251"/>
                      </a:cubicBezTo>
                      <a:cubicBezTo>
                        <a:pt x="400197" y="38686"/>
                        <a:pt x="390817" y="32090"/>
                        <a:pt x="381000" y="26201"/>
                      </a:cubicBezTo>
                      <a:cubicBezTo>
                        <a:pt x="377031" y="23820"/>
                        <a:pt x="373543" y="20330"/>
                        <a:pt x="369093" y="19058"/>
                      </a:cubicBezTo>
                      <a:cubicBezTo>
                        <a:pt x="362182" y="17083"/>
                        <a:pt x="354823" y="17290"/>
                        <a:pt x="347662" y="16676"/>
                      </a:cubicBezTo>
                      <a:lnTo>
                        <a:pt x="285750" y="11914"/>
                      </a:lnTo>
                      <a:lnTo>
                        <a:pt x="257175" y="9533"/>
                      </a:lnTo>
                      <a:cubicBezTo>
                        <a:pt x="255310" y="8911"/>
                        <a:pt x="230548" y="-327"/>
                        <a:pt x="223837" y="8"/>
                      </a:cubicBezTo>
                      <a:cubicBezTo>
                        <a:pt x="212262" y="587"/>
                        <a:pt x="188338" y="4733"/>
                        <a:pt x="173831" y="7151"/>
                      </a:cubicBezTo>
                      <a:cubicBezTo>
                        <a:pt x="166687" y="9532"/>
                        <a:pt x="158857" y="10421"/>
                        <a:pt x="152400" y="14295"/>
                      </a:cubicBezTo>
                      <a:cubicBezTo>
                        <a:pt x="145449" y="18465"/>
                        <a:pt x="139763" y="21620"/>
                        <a:pt x="133350" y="26201"/>
                      </a:cubicBezTo>
                      <a:cubicBezTo>
                        <a:pt x="130120" y="28508"/>
                        <a:pt x="126631" y="30539"/>
                        <a:pt x="123825" y="33345"/>
                      </a:cubicBezTo>
                      <a:cubicBezTo>
                        <a:pt x="121019" y="36151"/>
                        <a:pt x="118988" y="39641"/>
                        <a:pt x="116681" y="42870"/>
                      </a:cubicBezTo>
                      <a:cubicBezTo>
                        <a:pt x="115017" y="45199"/>
                        <a:pt x="113852" y="47904"/>
                        <a:pt x="111918" y="50014"/>
                      </a:cubicBezTo>
                      <a:cubicBezTo>
                        <a:pt x="105091" y="57461"/>
                        <a:pt x="90487" y="71445"/>
                        <a:pt x="90487" y="71445"/>
                      </a:cubicBezTo>
                      <a:cubicBezTo>
                        <a:pt x="88900" y="74620"/>
                        <a:pt x="87788" y="78081"/>
                        <a:pt x="85725" y="80970"/>
                      </a:cubicBezTo>
                      <a:cubicBezTo>
                        <a:pt x="81558" y="86805"/>
                        <a:pt x="77134" y="89078"/>
                        <a:pt x="71437" y="92876"/>
                      </a:cubicBezTo>
                      <a:cubicBezTo>
                        <a:pt x="70643" y="95257"/>
                        <a:pt x="70179" y="97775"/>
                        <a:pt x="69056" y="100020"/>
                      </a:cubicBezTo>
                      <a:cubicBezTo>
                        <a:pt x="62146" y="113840"/>
                        <a:pt x="65794" y="99987"/>
                        <a:pt x="59531" y="116689"/>
                      </a:cubicBezTo>
                      <a:cubicBezTo>
                        <a:pt x="58382" y="119753"/>
                        <a:pt x="58049" y="123067"/>
                        <a:pt x="57150" y="126214"/>
                      </a:cubicBezTo>
                      <a:cubicBezTo>
                        <a:pt x="56460" y="128628"/>
                        <a:pt x="55562" y="130977"/>
                        <a:pt x="54768" y="133358"/>
                      </a:cubicBezTo>
                      <a:cubicBezTo>
                        <a:pt x="53489" y="141034"/>
                        <a:pt x="49255" y="167383"/>
                        <a:pt x="47625" y="171458"/>
                      </a:cubicBezTo>
                      <a:cubicBezTo>
                        <a:pt x="46037" y="175427"/>
                        <a:pt x="44214" y="179309"/>
                        <a:pt x="42862" y="183364"/>
                      </a:cubicBezTo>
                      <a:cubicBezTo>
                        <a:pt x="41827" y="186469"/>
                        <a:pt x="41630" y="189825"/>
                        <a:pt x="40481" y="192889"/>
                      </a:cubicBezTo>
                      <a:cubicBezTo>
                        <a:pt x="37893" y="199791"/>
                        <a:pt x="34902" y="203639"/>
                        <a:pt x="30956" y="209558"/>
                      </a:cubicBezTo>
                      <a:cubicBezTo>
                        <a:pt x="30162" y="215908"/>
                        <a:pt x="29754" y="222318"/>
                        <a:pt x="28575" y="228608"/>
                      </a:cubicBezTo>
                      <a:cubicBezTo>
                        <a:pt x="27369" y="235041"/>
                        <a:pt x="23812" y="247658"/>
                        <a:pt x="23812" y="247658"/>
                      </a:cubicBezTo>
                      <a:cubicBezTo>
                        <a:pt x="23018" y="264327"/>
                        <a:pt x="23419" y="281095"/>
                        <a:pt x="21431" y="297664"/>
                      </a:cubicBezTo>
                      <a:cubicBezTo>
                        <a:pt x="21008" y="301189"/>
                        <a:pt x="18066" y="303926"/>
                        <a:pt x="16668" y="307189"/>
                      </a:cubicBezTo>
                      <a:cubicBezTo>
                        <a:pt x="10752" y="320994"/>
                        <a:pt x="18678" y="307746"/>
                        <a:pt x="9525" y="321476"/>
                      </a:cubicBezTo>
                      <a:cubicBezTo>
                        <a:pt x="8731" y="325445"/>
                        <a:pt x="7867" y="329401"/>
                        <a:pt x="7143" y="333383"/>
                      </a:cubicBezTo>
                      <a:cubicBezTo>
                        <a:pt x="6279" y="338133"/>
                        <a:pt x="5809" y="342957"/>
                        <a:pt x="4762" y="347670"/>
                      </a:cubicBezTo>
                      <a:cubicBezTo>
                        <a:pt x="4218" y="350120"/>
                        <a:pt x="3071" y="352400"/>
                        <a:pt x="2381" y="354814"/>
                      </a:cubicBezTo>
                      <a:cubicBezTo>
                        <a:pt x="1482" y="357961"/>
                        <a:pt x="794" y="361164"/>
                        <a:pt x="0" y="364339"/>
                      </a:cubicBezTo>
                      <a:cubicBezTo>
                        <a:pt x="794" y="392914"/>
                        <a:pt x="345" y="421551"/>
                        <a:pt x="2381" y="450064"/>
                      </a:cubicBezTo>
                      <a:cubicBezTo>
                        <a:pt x="3170" y="461106"/>
                        <a:pt x="10953" y="470066"/>
                        <a:pt x="16668" y="478639"/>
                      </a:cubicBezTo>
                      <a:cubicBezTo>
                        <a:pt x="23628" y="489079"/>
                        <a:pt x="19720" y="483501"/>
                        <a:pt x="28575" y="495308"/>
                      </a:cubicBezTo>
                      <a:cubicBezTo>
                        <a:pt x="29369" y="497689"/>
                        <a:pt x="30075" y="500101"/>
                        <a:pt x="30956" y="502451"/>
                      </a:cubicBezTo>
                      <a:cubicBezTo>
                        <a:pt x="32457" y="506454"/>
                        <a:pt x="33233" y="510880"/>
                        <a:pt x="35718" y="514358"/>
                      </a:cubicBezTo>
                      <a:cubicBezTo>
                        <a:pt x="43207" y="524843"/>
                        <a:pt x="37703" y="516739"/>
                        <a:pt x="40481" y="516739"/>
                      </a:cubicBezTo>
                      <a:close/>
                    </a:path>
                  </a:pathLst>
                </a:custGeom>
                <a:noFill/>
                <a:ln w="190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bg1"/>
                    </a:solidFill>
                  </a:endParaRPr>
                </a:p>
              </p:txBody>
            </p:sp>
            <p:grpSp>
              <p:nvGrpSpPr>
                <p:cNvPr id="31" name="Group 30">
                  <a:extLst>
                    <a:ext uri="{FF2B5EF4-FFF2-40B4-BE49-F238E27FC236}">
                      <a16:creationId xmlns:a16="http://schemas.microsoft.com/office/drawing/2014/main" id="{A7E3C9CE-960E-B0DB-4D47-2CD28741AF8E}"/>
                    </a:ext>
                  </a:extLst>
                </p:cNvPr>
                <p:cNvGrpSpPr/>
                <p:nvPr/>
              </p:nvGrpSpPr>
              <p:grpSpPr>
                <a:xfrm>
                  <a:off x="4032043" y="2662009"/>
                  <a:ext cx="673702" cy="753935"/>
                  <a:chOff x="3859920" y="726255"/>
                  <a:chExt cx="1035930" cy="1193033"/>
                </a:xfrm>
              </p:grpSpPr>
              <p:cxnSp>
                <p:nvCxnSpPr>
                  <p:cNvPr id="36" name="Straight Connector 35">
                    <a:extLst>
                      <a:ext uri="{FF2B5EF4-FFF2-40B4-BE49-F238E27FC236}">
                        <a16:creationId xmlns:a16="http://schemas.microsoft.com/office/drawing/2014/main" id="{5B4E9769-1003-C09C-6AD8-BD1FD5CB75EB}"/>
                      </a:ext>
                    </a:extLst>
                  </p:cNvPr>
                  <p:cNvCxnSpPr/>
                  <p:nvPr/>
                </p:nvCxnSpPr>
                <p:spPr>
                  <a:xfrm>
                    <a:off x="4160044" y="906487"/>
                    <a:ext cx="259556" cy="626269"/>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76E799A-D8B9-F951-1382-9EE3A822B59E}"/>
                      </a:ext>
                    </a:extLst>
                  </p:cNvPr>
                  <p:cNvCxnSpPr>
                    <a:cxnSpLocks/>
                  </p:cNvCxnSpPr>
                  <p:nvPr/>
                </p:nvCxnSpPr>
                <p:spPr>
                  <a:xfrm flipV="1">
                    <a:off x="4160044" y="808856"/>
                    <a:ext cx="202406" cy="97631"/>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B50A94-79EE-F9F2-7041-1247701C6831}"/>
                      </a:ext>
                    </a:extLst>
                  </p:cNvPr>
                  <p:cNvCxnSpPr>
                    <a:cxnSpLocks/>
                  </p:cNvCxnSpPr>
                  <p:nvPr/>
                </p:nvCxnSpPr>
                <p:spPr>
                  <a:xfrm>
                    <a:off x="4362450" y="808856"/>
                    <a:ext cx="57150" cy="71437"/>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0910A94-DDC4-9A47-43B5-DD065BC0F392}"/>
                      </a:ext>
                    </a:extLst>
                  </p:cNvPr>
                  <p:cNvCxnSpPr>
                    <a:cxnSpLocks/>
                  </p:cNvCxnSpPr>
                  <p:nvPr/>
                </p:nvCxnSpPr>
                <p:spPr>
                  <a:xfrm>
                    <a:off x="4419600" y="880293"/>
                    <a:ext cx="0" cy="72976"/>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4B83A66-7CC0-A644-BFE9-563D11A0B0B9}"/>
                      </a:ext>
                    </a:extLst>
                  </p:cNvPr>
                  <p:cNvCxnSpPr/>
                  <p:nvPr/>
                </p:nvCxnSpPr>
                <p:spPr>
                  <a:xfrm>
                    <a:off x="4419600" y="953269"/>
                    <a:ext cx="90488" cy="38422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A7A1B3B-F1DF-D5C6-43AC-0059525EFD56}"/>
                      </a:ext>
                    </a:extLst>
                  </p:cNvPr>
                  <p:cNvCxnSpPr/>
                  <p:nvPr/>
                </p:nvCxnSpPr>
                <p:spPr>
                  <a:xfrm>
                    <a:off x="4498181" y="1389881"/>
                    <a:ext cx="133350" cy="6667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4CE67FD-F707-48DB-4B58-B539E54F52AF}"/>
                      </a:ext>
                    </a:extLst>
                  </p:cNvPr>
                  <p:cNvCxnSpPr>
                    <a:cxnSpLocks/>
                  </p:cNvCxnSpPr>
                  <p:nvPr/>
                </p:nvCxnSpPr>
                <p:spPr>
                  <a:xfrm flipV="1">
                    <a:off x="4498181" y="1337493"/>
                    <a:ext cx="11907"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38760C-E332-6E90-1EDF-AEC09A4BF167}"/>
                      </a:ext>
                    </a:extLst>
                  </p:cNvPr>
                  <p:cNvCxnSpPr>
                    <a:cxnSpLocks/>
                  </p:cNvCxnSpPr>
                  <p:nvPr/>
                </p:nvCxnSpPr>
                <p:spPr>
                  <a:xfrm>
                    <a:off x="4419600" y="1532756"/>
                    <a:ext cx="45244" cy="2619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9B022A7-7F37-65F7-CB54-C21FD55AF1D4}"/>
                      </a:ext>
                    </a:extLst>
                  </p:cNvPr>
                  <p:cNvCxnSpPr/>
                  <p:nvPr/>
                </p:nvCxnSpPr>
                <p:spPr>
                  <a:xfrm flipV="1">
                    <a:off x="4464844" y="1506562"/>
                    <a:ext cx="133350"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D7A39D9-1050-DBA0-0613-6E714BC233DA}"/>
                      </a:ext>
                    </a:extLst>
                  </p:cNvPr>
                  <p:cNvCxnSpPr/>
                  <p:nvPr/>
                </p:nvCxnSpPr>
                <p:spPr>
                  <a:xfrm flipV="1">
                    <a:off x="4605338" y="1456556"/>
                    <a:ext cx="26193" cy="52388"/>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6" name="Freeform: Shape 38">
                    <a:extLst>
                      <a:ext uri="{FF2B5EF4-FFF2-40B4-BE49-F238E27FC236}">
                        <a16:creationId xmlns:a16="http://schemas.microsoft.com/office/drawing/2014/main" id="{6BCB8A85-BDC1-F711-45F5-7C864A894051}"/>
                      </a:ext>
                    </a:extLst>
                  </p:cNvPr>
                  <p:cNvSpPr/>
                  <p:nvPr/>
                </p:nvSpPr>
                <p:spPr>
                  <a:xfrm>
                    <a:off x="3859920" y="726255"/>
                    <a:ext cx="1035930" cy="1193033"/>
                  </a:xfrm>
                  <a:custGeom>
                    <a:avLst/>
                    <a:gdLst>
                      <a:gd name="connsiteX0" fmla="*/ 35805 w 1035930"/>
                      <a:gd name="connsiteY0" fmla="*/ 140520 h 1193033"/>
                      <a:gd name="connsiteX1" fmla="*/ 31043 w 1035930"/>
                      <a:gd name="connsiteY1" fmla="*/ 128614 h 1193033"/>
                      <a:gd name="connsiteX2" fmla="*/ 26280 w 1035930"/>
                      <a:gd name="connsiteY2" fmla="*/ 109564 h 1193033"/>
                      <a:gd name="connsiteX3" fmla="*/ 11993 w 1035930"/>
                      <a:gd name="connsiteY3" fmla="*/ 90514 h 1193033"/>
                      <a:gd name="connsiteX4" fmla="*/ 9611 w 1035930"/>
                      <a:gd name="connsiteY4" fmla="*/ 80989 h 1193033"/>
                      <a:gd name="connsiteX5" fmla="*/ 16755 w 1035930"/>
                      <a:gd name="connsiteY5" fmla="*/ 11933 h 1193033"/>
                      <a:gd name="connsiteX6" fmla="*/ 42949 w 1035930"/>
                      <a:gd name="connsiteY6" fmla="*/ 9551 h 1193033"/>
                      <a:gd name="connsiteX7" fmla="*/ 76286 w 1035930"/>
                      <a:gd name="connsiteY7" fmla="*/ 26 h 1193033"/>
                      <a:gd name="connsiteX8" fmla="*/ 85811 w 1035930"/>
                      <a:gd name="connsiteY8" fmla="*/ 2408 h 1193033"/>
                      <a:gd name="connsiteX9" fmla="*/ 92955 w 1035930"/>
                      <a:gd name="connsiteY9" fmla="*/ 9551 h 1193033"/>
                      <a:gd name="connsiteX10" fmla="*/ 104861 w 1035930"/>
                      <a:gd name="connsiteY10" fmla="*/ 33364 h 1193033"/>
                      <a:gd name="connsiteX11" fmla="*/ 107243 w 1035930"/>
                      <a:gd name="connsiteY11" fmla="*/ 40508 h 1193033"/>
                      <a:gd name="connsiteX12" fmla="*/ 109624 w 1035930"/>
                      <a:gd name="connsiteY12" fmla="*/ 52414 h 1193033"/>
                      <a:gd name="connsiteX13" fmla="*/ 112005 w 1035930"/>
                      <a:gd name="connsiteY13" fmla="*/ 59558 h 1193033"/>
                      <a:gd name="connsiteX14" fmla="*/ 114386 w 1035930"/>
                      <a:gd name="connsiteY14" fmla="*/ 69083 h 1193033"/>
                      <a:gd name="connsiteX15" fmla="*/ 119149 w 1035930"/>
                      <a:gd name="connsiteY15" fmla="*/ 109564 h 1193033"/>
                      <a:gd name="connsiteX16" fmla="*/ 121530 w 1035930"/>
                      <a:gd name="connsiteY16" fmla="*/ 123851 h 1193033"/>
                      <a:gd name="connsiteX17" fmla="*/ 135818 w 1035930"/>
                      <a:gd name="connsiteY17" fmla="*/ 128614 h 1193033"/>
                      <a:gd name="connsiteX18" fmla="*/ 142961 w 1035930"/>
                      <a:gd name="connsiteY18" fmla="*/ 133376 h 1193033"/>
                      <a:gd name="connsiteX19" fmla="*/ 223924 w 1035930"/>
                      <a:gd name="connsiteY19" fmla="*/ 135758 h 1193033"/>
                      <a:gd name="connsiteX20" fmla="*/ 285836 w 1035930"/>
                      <a:gd name="connsiteY20" fmla="*/ 138139 h 1193033"/>
                      <a:gd name="connsiteX21" fmla="*/ 292980 w 1035930"/>
                      <a:gd name="connsiteY21" fmla="*/ 145283 h 1193033"/>
                      <a:gd name="connsiteX22" fmla="*/ 312030 w 1035930"/>
                      <a:gd name="connsiteY22" fmla="*/ 154808 h 1193033"/>
                      <a:gd name="connsiteX23" fmla="*/ 326318 w 1035930"/>
                      <a:gd name="connsiteY23" fmla="*/ 157189 h 1193033"/>
                      <a:gd name="connsiteX24" fmla="*/ 364418 w 1035930"/>
                      <a:gd name="connsiteY24" fmla="*/ 164333 h 1193033"/>
                      <a:gd name="connsiteX25" fmla="*/ 464430 w 1035930"/>
                      <a:gd name="connsiteY25" fmla="*/ 166714 h 1193033"/>
                      <a:gd name="connsiteX26" fmla="*/ 488243 w 1035930"/>
                      <a:gd name="connsiteY26" fmla="*/ 171476 h 1193033"/>
                      <a:gd name="connsiteX27" fmla="*/ 495386 w 1035930"/>
                      <a:gd name="connsiteY27" fmla="*/ 173858 h 1193033"/>
                      <a:gd name="connsiteX28" fmla="*/ 531105 w 1035930"/>
                      <a:gd name="connsiteY28" fmla="*/ 178620 h 1193033"/>
                      <a:gd name="connsiteX29" fmla="*/ 635880 w 1035930"/>
                      <a:gd name="connsiteY29" fmla="*/ 183383 h 1193033"/>
                      <a:gd name="connsiteX30" fmla="*/ 650168 w 1035930"/>
                      <a:gd name="connsiteY30" fmla="*/ 185764 h 1193033"/>
                      <a:gd name="connsiteX31" fmla="*/ 678743 w 1035930"/>
                      <a:gd name="connsiteY31" fmla="*/ 188145 h 1193033"/>
                      <a:gd name="connsiteX32" fmla="*/ 697793 w 1035930"/>
                      <a:gd name="connsiteY32" fmla="*/ 190526 h 1193033"/>
                      <a:gd name="connsiteX33" fmla="*/ 716843 w 1035930"/>
                      <a:gd name="connsiteY33" fmla="*/ 195289 h 1193033"/>
                      <a:gd name="connsiteX34" fmla="*/ 740655 w 1035930"/>
                      <a:gd name="connsiteY34" fmla="*/ 200051 h 1193033"/>
                      <a:gd name="connsiteX35" fmla="*/ 750180 w 1035930"/>
                      <a:gd name="connsiteY35" fmla="*/ 202433 h 1193033"/>
                      <a:gd name="connsiteX36" fmla="*/ 804949 w 1035930"/>
                      <a:gd name="connsiteY36" fmla="*/ 204814 h 1193033"/>
                      <a:gd name="connsiteX37" fmla="*/ 835905 w 1035930"/>
                      <a:gd name="connsiteY37" fmla="*/ 204814 h 1193033"/>
                      <a:gd name="connsiteX38" fmla="*/ 845430 w 1035930"/>
                      <a:gd name="connsiteY38" fmla="*/ 195289 h 1193033"/>
                      <a:gd name="connsiteX39" fmla="*/ 862099 w 1035930"/>
                      <a:gd name="connsiteY39" fmla="*/ 202433 h 1193033"/>
                      <a:gd name="connsiteX40" fmla="*/ 864480 w 1035930"/>
                      <a:gd name="connsiteY40" fmla="*/ 214339 h 1193033"/>
                      <a:gd name="connsiteX41" fmla="*/ 866861 w 1035930"/>
                      <a:gd name="connsiteY41" fmla="*/ 221483 h 1193033"/>
                      <a:gd name="connsiteX42" fmla="*/ 912105 w 1035930"/>
                      <a:gd name="connsiteY42" fmla="*/ 219101 h 1193033"/>
                      <a:gd name="connsiteX43" fmla="*/ 919249 w 1035930"/>
                      <a:gd name="connsiteY43" fmla="*/ 211958 h 1193033"/>
                      <a:gd name="connsiteX44" fmla="*/ 938299 w 1035930"/>
                      <a:gd name="connsiteY44" fmla="*/ 204814 h 1193033"/>
                      <a:gd name="connsiteX45" fmla="*/ 952586 w 1035930"/>
                      <a:gd name="connsiteY45" fmla="*/ 207195 h 1193033"/>
                      <a:gd name="connsiteX46" fmla="*/ 964493 w 1035930"/>
                      <a:gd name="connsiteY46" fmla="*/ 226245 h 1193033"/>
                      <a:gd name="connsiteX47" fmla="*/ 981161 w 1035930"/>
                      <a:gd name="connsiteY47" fmla="*/ 247676 h 1193033"/>
                      <a:gd name="connsiteX48" fmla="*/ 995449 w 1035930"/>
                      <a:gd name="connsiteY48" fmla="*/ 278633 h 1193033"/>
                      <a:gd name="connsiteX49" fmla="*/ 1002593 w 1035930"/>
                      <a:gd name="connsiteY49" fmla="*/ 288158 h 1193033"/>
                      <a:gd name="connsiteX50" fmla="*/ 1016880 w 1035930"/>
                      <a:gd name="connsiteY50" fmla="*/ 307208 h 1193033"/>
                      <a:gd name="connsiteX51" fmla="*/ 1024024 w 1035930"/>
                      <a:gd name="connsiteY51" fmla="*/ 350070 h 1193033"/>
                      <a:gd name="connsiteX52" fmla="*/ 1028786 w 1035930"/>
                      <a:gd name="connsiteY52" fmla="*/ 359595 h 1193033"/>
                      <a:gd name="connsiteX53" fmla="*/ 1035930 w 1035930"/>
                      <a:gd name="connsiteY53" fmla="*/ 378645 h 1193033"/>
                      <a:gd name="connsiteX54" fmla="*/ 1019261 w 1035930"/>
                      <a:gd name="connsiteY54" fmla="*/ 383408 h 1193033"/>
                      <a:gd name="connsiteX55" fmla="*/ 1009736 w 1035930"/>
                      <a:gd name="connsiteY55" fmla="*/ 381026 h 1193033"/>
                      <a:gd name="connsiteX56" fmla="*/ 1007355 w 1035930"/>
                      <a:gd name="connsiteY56" fmla="*/ 373883 h 1193033"/>
                      <a:gd name="connsiteX57" fmla="*/ 1002593 w 1035930"/>
                      <a:gd name="connsiteY57" fmla="*/ 364358 h 1193033"/>
                      <a:gd name="connsiteX58" fmla="*/ 993068 w 1035930"/>
                      <a:gd name="connsiteY58" fmla="*/ 331020 h 1193033"/>
                      <a:gd name="connsiteX59" fmla="*/ 983543 w 1035930"/>
                      <a:gd name="connsiteY59" fmla="*/ 333401 h 1193033"/>
                      <a:gd name="connsiteX60" fmla="*/ 964493 w 1035930"/>
                      <a:gd name="connsiteY60" fmla="*/ 342926 h 1193033"/>
                      <a:gd name="connsiteX61" fmla="*/ 952586 w 1035930"/>
                      <a:gd name="connsiteY61" fmla="*/ 345308 h 1193033"/>
                      <a:gd name="connsiteX62" fmla="*/ 947824 w 1035930"/>
                      <a:gd name="connsiteY62" fmla="*/ 404839 h 1193033"/>
                      <a:gd name="connsiteX63" fmla="*/ 943061 w 1035930"/>
                      <a:gd name="connsiteY63" fmla="*/ 414364 h 1193033"/>
                      <a:gd name="connsiteX64" fmla="*/ 933536 w 1035930"/>
                      <a:gd name="connsiteY64" fmla="*/ 435795 h 1193033"/>
                      <a:gd name="connsiteX65" fmla="*/ 924011 w 1035930"/>
                      <a:gd name="connsiteY65" fmla="*/ 440558 h 1193033"/>
                      <a:gd name="connsiteX66" fmla="*/ 916868 w 1035930"/>
                      <a:gd name="connsiteY66" fmla="*/ 445320 h 1193033"/>
                      <a:gd name="connsiteX67" fmla="*/ 914486 w 1035930"/>
                      <a:gd name="connsiteY67" fmla="*/ 483420 h 1193033"/>
                      <a:gd name="connsiteX68" fmla="*/ 900199 w 1035930"/>
                      <a:gd name="connsiteY68" fmla="*/ 509614 h 1193033"/>
                      <a:gd name="connsiteX69" fmla="*/ 890674 w 1035930"/>
                      <a:gd name="connsiteY69" fmla="*/ 538189 h 1193033"/>
                      <a:gd name="connsiteX70" fmla="*/ 888293 w 1035930"/>
                      <a:gd name="connsiteY70" fmla="*/ 545333 h 1193033"/>
                      <a:gd name="connsiteX71" fmla="*/ 883530 w 1035930"/>
                      <a:gd name="connsiteY71" fmla="*/ 585814 h 1193033"/>
                      <a:gd name="connsiteX72" fmla="*/ 874005 w 1035930"/>
                      <a:gd name="connsiteY72" fmla="*/ 607245 h 1193033"/>
                      <a:gd name="connsiteX73" fmla="*/ 871624 w 1035930"/>
                      <a:gd name="connsiteY73" fmla="*/ 619151 h 1193033"/>
                      <a:gd name="connsiteX74" fmla="*/ 869243 w 1035930"/>
                      <a:gd name="connsiteY74" fmla="*/ 626295 h 1193033"/>
                      <a:gd name="connsiteX75" fmla="*/ 866861 w 1035930"/>
                      <a:gd name="connsiteY75" fmla="*/ 640583 h 1193033"/>
                      <a:gd name="connsiteX76" fmla="*/ 862099 w 1035930"/>
                      <a:gd name="connsiteY76" fmla="*/ 659633 h 1193033"/>
                      <a:gd name="connsiteX77" fmla="*/ 854955 w 1035930"/>
                      <a:gd name="connsiteY77" fmla="*/ 688208 h 1193033"/>
                      <a:gd name="connsiteX78" fmla="*/ 843049 w 1035930"/>
                      <a:gd name="connsiteY78" fmla="*/ 709639 h 1193033"/>
                      <a:gd name="connsiteX79" fmla="*/ 838286 w 1035930"/>
                      <a:gd name="connsiteY79" fmla="*/ 723926 h 1193033"/>
                      <a:gd name="connsiteX80" fmla="*/ 833524 w 1035930"/>
                      <a:gd name="connsiteY80" fmla="*/ 742976 h 1193033"/>
                      <a:gd name="connsiteX81" fmla="*/ 828761 w 1035930"/>
                      <a:gd name="connsiteY81" fmla="*/ 750120 h 1193033"/>
                      <a:gd name="connsiteX82" fmla="*/ 823999 w 1035930"/>
                      <a:gd name="connsiteY82" fmla="*/ 762026 h 1193033"/>
                      <a:gd name="connsiteX83" fmla="*/ 819236 w 1035930"/>
                      <a:gd name="connsiteY83" fmla="*/ 771551 h 1193033"/>
                      <a:gd name="connsiteX84" fmla="*/ 814474 w 1035930"/>
                      <a:gd name="connsiteY84" fmla="*/ 792983 h 1193033"/>
                      <a:gd name="connsiteX85" fmla="*/ 809711 w 1035930"/>
                      <a:gd name="connsiteY85" fmla="*/ 804889 h 1193033"/>
                      <a:gd name="connsiteX86" fmla="*/ 804949 w 1035930"/>
                      <a:gd name="connsiteY86" fmla="*/ 826320 h 1193033"/>
                      <a:gd name="connsiteX87" fmla="*/ 800186 w 1035930"/>
                      <a:gd name="connsiteY87" fmla="*/ 838226 h 1193033"/>
                      <a:gd name="connsiteX88" fmla="*/ 795424 w 1035930"/>
                      <a:gd name="connsiteY88" fmla="*/ 854895 h 1193033"/>
                      <a:gd name="connsiteX89" fmla="*/ 785899 w 1035930"/>
                      <a:gd name="connsiteY89" fmla="*/ 873945 h 1193033"/>
                      <a:gd name="connsiteX90" fmla="*/ 783518 w 1035930"/>
                      <a:gd name="connsiteY90" fmla="*/ 888233 h 1193033"/>
                      <a:gd name="connsiteX91" fmla="*/ 776374 w 1035930"/>
                      <a:gd name="connsiteY91" fmla="*/ 902520 h 1193033"/>
                      <a:gd name="connsiteX92" fmla="*/ 773993 w 1035930"/>
                      <a:gd name="connsiteY92" fmla="*/ 914426 h 1193033"/>
                      <a:gd name="connsiteX93" fmla="*/ 762086 w 1035930"/>
                      <a:gd name="connsiteY93" fmla="*/ 938239 h 1193033"/>
                      <a:gd name="connsiteX94" fmla="*/ 752561 w 1035930"/>
                      <a:gd name="connsiteY94" fmla="*/ 966814 h 1193033"/>
                      <a:gd name="connsiteX95" fmla="*/ 747799 w 1035930"/>
                      <a:gd name="connsiteY95" fmla="*/ 981101 h 1193033"/>
                      <a:gd name="connsiteX96" fmla="*/ 743036 w 1035930"/>
                      <a:gd name="connsiteY96" fmla="*/ 990626 h 1193033"/>
                      <a:gd name="connsiteX97" fmla="*/ 733511 w 1035930"/>
                      <a:gd name="connsiteY97" fmla="*/ 1026345 h 1193033"/>
                      <a:gd name="connsiteX98" fmla="*/ 728749 w 1035930"/>
                      <a:gd name="connsiteY98" fmla="*/ 1050158 h 1193033"/>
                      <a:gd name="connsiteX99" fmla="*/ 719224 w 1035930"/>
                      <a:gd name="connsiteY99" fmla="*/ 1071589 h 1193033"/>
                      <a:gd name="connsiteX100" fmla="*/ 712080 w 1035930"/>
                      <a:gd name="connsiteY100" fmla="*/ 1090639 h 1193033"/>
                      <a:gd name="connsiteX101" fmla="*/ 707318 w 1035930"/>
                      <a:gd name="connsiteY101" fmla="*/ 1107308 h 1193033"/>
                      <a:gd name="connsiteX102" fmla="*/ 702555 w 1035930"/>
                      <a:gd name="connsiteY102" fmla="*/ 1119214 h 1193033"/>
                      <a:gd name="connsiteX103" fmla="*/ 700174 w 1035930"/>
                      <a:gd name="connsiteY103" fmla="*/ 1128739 h 1193033"/>
                      <a:gd name="connsiteX104" fmla="*/ 697793 w 1035930"/>
                      <a:gd name="connsiteY104" fmla="*/ 1140645 h 1193033"/>
                      <a:gd name="connsiteX105" fmla="*/ 693030 w 1035930"/>
                      <a:gd name="connsiteY105" fmla="*/ 1147789 h 1193033"/>
                      <a:gd name="connsiteX106" fmla="*/ 690649 w 1035930"/>
                      <a:gd name="connsiteY106" fmla="*/ 1154933 h 1193033"/>
                      <a:gd name="connsiteX107" fmla="*/ 688268 w 1035930"/>
                      <a:gd name="connsiteY107" fmla="*/ 1166839 h 1193033"/>
                      <a:gd name="connsiteX108" fmla="*/ 681124 w 1035930"/>
                      <a:gd name="connsiteY108" fmla="*/ 1176364 h 1193033"/>
                      <a:gd name="connsiteX109" fmla="*/ 669218 w 1035930"/>
                      <a:gd name="connsiteY109" fmla="*/ 1193033 h 1193033"/>
                      <a:gd name="connsiteX110" fmla="*/ 659693 w 1035930"/>
                      <a:gd name="connsiteY110" fmla="*/ 1190651 h 1193033"/>
                      <a:gd name="connsiteX111" fmla="*/ 652549 w 1035930"/>
                      <a:gd name="connsiteY111" fmla="*/ 1188270 h 1193033"/>
                      <a:gd name="connsiteX112" fmla="*/ 643024 w 1035930"/>
                      <a:gd name="connsiteY112" fmla="*/ 1169220 h 1193033"/>
                      <a:gd name="connsiteX113" fmla="*/ 640643 w 1035930"/>
                      <a:gd name="connsiteY113" fmla="*/ 1154933 h 1193033"/>
                      <a:gd name="connsiteX114" fmla="*/ 635880 w 1035930"/>
                      <a:gd name="connsiteY114" fmla="*/ 1147789 h 1193033"/>
                      <a:gd name="connsiteX115" fmla="*/ 623974 w 1035930"/>
                      <a:gd name="connsiteY115" fmla="*/ 1128739 h 1193033"/>
                      <a:gd name="connsiteX116" fmla="*/ 614449 w 1035930"/>
                      <a:gd name="connsiteY116" fmla="*/ 1109689 h 1193033"/>
                      <a:gd name="connsiteX117" fmla="*/ 600161 w 1035930"/>
                      <a:gd name="connsiteY117" fmla="*/ 1090639 h 1193033"/>
                      <a:gd name="connsiteX118" fmla="*/ 578730 w 1035930"/>
                      <a:gd name="connsiteY118" fmla="*/ 1073970 h 1193033"/>
                      <a:gd name="connsiteX119" fmla="*/ 571586 w 1035930"/>
                      <a:gd name="connsiteY119" fmla="*/ 1064445 h 1193033"/>
                      <a:gd name="connsiteX120" fmla="*/ 564443 w 1035930"/>
                      <a:gd name="connsiteY120" fmla="*/ 1057301 h 1193033"/>
                      <a:gd name="connsiteX121" fmla="*/ 552536 w 1035930"/>
                      <a:gd name="connsiteY121" fmla="*/ 1035870 h 1193033"/>
                      <a:gd name="connsiteX122" fmla="*/ 540630 w 1035930"/>
                      <a:gd name="connsiteY122" fmla="*/ 1019201 h 1193033"/>
                      <a:gd name="connsiteX123" fmla="*/ 538249 w 1035930"/>
                      <a:gd name="connsiteY123" fmla="*/ 1009676 h 1193033"/>
                      <a:gd name="connsiteX124" fmla="*/ 531105 w 1035930"/>
                      <a:gd name="connsiteY124" fmla="*/ 1000151 h 1193033"/>
                      <a:gd name="connsiteX125" fmla="*/ 526343 w 1035930"/>
                      <a:gd name="connsiteY125" fmla="*/ 993008 h 1193033"/>
                      <a:gd name="connsiteX126" fmla="*/ 504911 w 1035930"/>
                      <a:gd name="connsiteY126" fmla="*/ 966814 h 1193033"/>
                      <a:gd name="connsiteX127" fmla="*/ 495386 w 1035930"/>
                      <a:gd name="connsiteY127" fmla="*/ 959670 h 1193033"/>
                      <a:gd name="connsiteX128" fmla="*/ 488243 w 1035930"/>
                      <a:gd name="connsiteY128" fmla="*/ 957289 h 1193033"/>
                      <a:gd name="connsiteX129" fmla="*/ 481099 w 1035930"/>
                      <a:gd name="connsiteY129" fmla="*/ 952526 h 1193033"/>
                      <a:gd name="connsiteX130" fmla="*/ 471574 w 1035930"/>
                      <a:gd name="connsiteY130" fmla="*/ 943001 h 1193033"/>
                      <a:gd name="connsiteX131" fmla="*/ 454905 w 1035930"/>
                      <a:gd name="connsiteY131" fmla="*/ 923951 h 1193033"/>
                      <a:gd name="connsiteX132" fmla="*/ 445380 w 1035930"/>
                      <a:gd name="connsiteY132" fmla="*/ 907283 h 1193033"/>
                      <a:gd name="connsiteX133" fmla="*/ 435855 w 1035930"/>
                      <a:gd name="connsiteY133" fmla="*/ 890614 h 1193033"/>
                      <a:gd name="connsiteX134" fmla="*/ 419186 w 1035930"/>
                      <a:gd name="connsiteY134" fmla="*/ 854895 h 1193033"/>
                      <a:gd name="connsiteX135" fmla="*/ 412043 w 1035930"/>
                      <a:gd name="connsiteY135" fmla="*/ 842989 h 1193033"/>
                      <a:gd name="connsiteX136" fmla="*/ 402518 w 1035930"/>
                      <a:gd name="connsiteY136" fmla="*/ 828701 h 1193033"/>
                      <a:gd name="connsiteX137" fmla="*/ 395374 w 1035930"/>
                      <a:gd name="connsiteY137" fmla="*/ 816795 h 1193033"/>
                      <a:gd name="connsiteX138" fmla="*/ 390611 w 1035930"/>
                      <a:gd name="connsiteY138" fmla="*/ 809651 h 1193033"/>
                      <a:gd name="connsiteX139" fmla="*/ 383468 w 1035930"/>
                      <a:gd name="connsiteY139" fmla="*/ 797745 h 1193033"/>
                      <a:gd name="connsiteX140" fmla="*/ 373943 w 1035930"/>
                      <a:gd name="connsiteY140" fmla="*/ 769170 h 1193033"/>
                      <a:gd name="connsiteX141" fmla="*/ 359655 w 1035930"/>
                      <a:gd name="connsiteY141" fmla="*/ 750120 h 1193033"/>
                      <a:gd name="connsiteX142" fmla="*/ 345368 w 1035930"/>
                      <a:gd name="connsiteY142" fmla="*/ 731070 h 1193033"/>
                      <a:gd name="connsiteX143" fmla="*/ 331080 w 1035930"/>
                      <a:gd name="connsiteY143" fmla="*/ 702495 h 1193033"/>
                      <a:gd name="connsiteX144" fmla="*/ 323936 w 1035930"/>
                      <a:gd name="connsiteY144" fmla="*/ 673920 h 1193033"/>
                      <a:gd name="connsiteX145" fmla="*/ 321555 w 1035930"/>
                      <a:gd name="connsiteY145" fmla="*/ 666776 h 1193033"/>
                      <a:gd name="connsiteX146" fmla="*/ 302505 w 1035930"/>
                      <a:gd name="connsiteY146" fmla="*/ 638201 h 1193033"/>
                      <a:gd name="connsiteX147" fmla="*/ 297743 w 1035930"/>
                      <a:gd name="connsiteY147" fmla="*/ 628676 h 1193033"/>
                      <a:gd name="connsiteX148" fmla="*/ 278693 w 1035930"/>
                      <a:gd name="connsiteY148" fmla="*/ 609626 h 1193033"/>
                      <a:gd name="connsiteX149" fmla="*/ 264405 w 1035930"/>
                      <a:gd name="connsiteY149" fmla="*/ 588195 h 1193033"/>
                      <a:gd name="connsiteX150" fmla="*/ 257261 w 1035930"/>
                      <a:gd name="connsiteY150" fmla="*/ 583433 h 1193033"/>
                      <a:gd name="connsiteX151" fmla="*/ 252499 w 1035930"/>
                      <a:gd name="connsiteY151" fmla="*/ 576289 h 1193033"/>
                      <a:gd name="connsiteX152" fmla="*/ 242974 w 1035930"/>
                      <a:gd name="connsiteY152" fmla="*/ 569145 h 1193033"/>
                      <a:gd name="connsiteX153" fmla="*/ 238211 w 1035930"/>
                      <a:gd name="connsiteY153" fmla="*/ 557239 h 1193033"/>
                      <a:gd name="connsiteX154" fmla="*/ 231068 w 1035930"/>
                      <a:gd name="connsiteY154" fmla="*/ 545333 h 1193033"/>
                      <a:gd name="connsiteX155" fmla="*/ 226305 w 1035930"/>
                      <a:gd name="connsiteY155" fmla="*/ 535808 h 1193033"/>
                      <a:gd name="connsiteX156" fmla="*/ 219161 w 1035930"/>
                      <a:gd name="connsiteY156" fmla="*/ 514376 h 1193033"/>
                      <a:gd name="connsiteX157" fmla="*/ 214399 w 1035930"/>
                      <a:gd name="connsiteY157" fmla="*/ 507233 h 1193033"/>
                      <a:gd name="connsiteX158" fmla="*/ 202493 w 1035930"/>
                      <a:gd name="connsiteY158" fmla="*/ 481039 h 1193033"/>
                      <a:gd name="connsiteX159" fmla="*/ 195349 w 1035930"/>
                      <a:gd name="connsiteY159" fmla="*/ 471514 h 1193033"/>
                      <a:gd name="connsiteX160" fmla="*/ 192968 w 1035930"/>
                      <a:gd name="connsiteY160" fmla="*/ 464370 h 1193033"/>
                      <a:gd name="connsiteX161" fmla="*/ 183443 w 1035930"/>
                      <a:gd name="connsiteY161" fmla="*/ 447701 h 1193033"/>
                      <a:gd name="connsiteX162" fmla="*/ 181061 w 1035930"/>
                      <a:gd name="connsiteY162" fmla="*/ 438176 h 1193033"/>
                      <a:gd name="connsiteX163" fmla="*/ 176299 w 1035930"/>
                      <a:gd name="connsiteY163" fmla="*/ 428651 h 1193033"/>
                      <a:gd name="connsiteX164" fmla="*/ 173918 w 1035930"/>
                      <a:gd name="connsiteY164" fmla="*/ 421508 h 1193033"/>
                      <a:gd name="connsiteX165" fmla="*/ 164393 w 1035930"/>
                      <a:gd name="connsiteY165" fmla="*/ 407220 h 1193033"/>
                      <a:gd name="connsiteX166" fmla="*/ 154868 w 1035930"/>
                      <a:gd name="connsiteY166" fmla="*/ 390551 h 1193033"/>
                      <a:gd name="connsiteX167" fmla="*/ 147724 w 1035930"/>
                      <a:gd name="connsiteY167" fmla="*/ 376264 h 1193033"/>
                      <a:gd name="connsiteX168" fmla="*/ 142961 w 1035930"/>
                      <a:gd name="connsiteY168" fmla="*/ 366739 h 1193033"/>
                      <a:gd name="connsiteX169" fmla="*/ 126293 w 1035930"/>
                      <a:gd name="connsiteY169" fmla="*/ 345308 h 1193033"/>
                      <a:gd name="connsiteX170" fmla="*/ 119149 w 1035930"/>
                      <a:gd name="connsiteY170" fmla="*/ 331020 h 1193033"/>
                      <a:gd name="connsiteX171" fmla="*/ 112005 w 1035930"/>
                      <a:gd name="connsiteY171" fmla="*/ 321495 h 1193033"/>
                      <a:gd name="connsiteX172" fmla="*/ 107243 w 1035930"/>
                      <a:gd name="connsiteY172" fmla="*/ 311970 h 1193033"/>
                      <a:gd name="connsiteX173" fmla="*/ 95336 w 1035930"/>
                      <a:gd name="connsiteY173" fmla="*/ 292920 h 1193033"/>
                      <a:gd name="connsiteX174" fmla="*/ 88193 w 1035930"/>
                      <a:gd name="connsiteY174" fmla="*/ 278633 h 1193033"/>
                      <a:gd name="connsiteX175" fmla="*/ 81049 w 1035930"/>
                      <a:gd name="connsiteY175" fmla="*/ 257201 h 1193033"/>
                      <a:gd name="connsiteX176" fmla="*/ 73905 w 1035930"/>
                      <a:gd name="connsiteY176" fmla="*/ 242914 h 1193033"/>
                      <a:gd name="connsiteX177" fmla="*/ 66761 w 1035930"/>
                      <a:gd name="connsiteY177" fmla="*/ 235770 h 1193033"/>
                      <a:gd name="connsiteX178" fmla="*/ 61999 w 1035930"/>
                      <a:gd name="connsiteY178" fmla="*/ 216720 h 1193033"/>
                      <a:gd name="connsiteX179" fmla="*/ 59618 w 1035930"/>
                      <a:gd name="connsiteY179" fmla="*/ 209576 h 1193033"/>
                      <a:gd name="connsiteX180" fmla="*/ 52474 w 1035930"/>
                      <a:gd name="connsiteY180" fmla="*/ 200051 h 1193033"/>
                      <a:gd name="connsiteX181" fmla="*/ 42949 w 1035930"/>
                      <a:gd name="connsiteY181" fmla="*/ 183383 h 1193033"/>
                      <a:gd name="connsiteX182" fmla="*/ 40568 w 1035930"/>
                      <a:gd name="connsiteY182" fmla="*/ 176239 h 1193033"/>
                      <a:gd name="connsiteX183" fmla="*/ 35805 w 1035930"/>
                      <a:gd name="connsiteY183" fmla="*/ 169095 h 1193033"/>
                      <a:gd name="connsiteX184" fmla="*/ 21518 w 1035930"/>
                      <a:gd name="connsiteY184" fmla="*/ 135758 h 1193033"/>
                      <a:gd name="connsiteX185" fmla="*/ 19136 w 1035930"/>
                      <a:gd name="connsiteY185" fmla="*/ 126233 h 1193033"/>
                      <a:gd name="connsiteX186" fmla="*/ 14374 w 1035930"/>
                      <a:gd name="connsiteY186" fmla="*/ 111945 h 1193033"/>
                      <a:gd name="connsiteX187" fmla="*/ 11993 w 1035930"/>
                      <a:gd name="connsiteY187" fmla="*/ 85751 h 119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035930" h="1193033">
                        <a:moveTo>
                          <a:pt x="35805" y="140520"/>
                        </a:moveTo>
                        <a:cubicBezTo>
                          <a:pt x="34218" y="136551"/>
                          <a:pt x="32300" y="132699"/>
                          <a:pt x="31043" y="128614"/>
                        </a:cubicBezTo>
                        <a:cubicBezTo>
                          <a:pt x="29118" y="122358"/>
                          <a:pt x="30908" y="114192"/>
                          <a:pt x="26280" y="109564"/>
                        </a:cubicBezTo>
                        <a:cubicBezTo>
                          <a:pt x="15863" y="99147"/>
                          <a:pt x="20869" y="105308"/>
                          <a:pt x="11993" y="90514"/>
                        </a:cubicBezTo>
                        <a:cubicBezTo>
                          <a:pt x="11199" y="87339"/>
                          <a:pt x="9815" y="84255"/>
                          <a:pt x="9611" y="80989"/>
                        </a:cubicBezTo>
                        <a:cubicBezTo>
                          <a:pt x="6782" y="35735"/>
                          <a:pt x="-14297" y="16074"/>
                          <a:pt x="16755" y="11933"/>
                        </a:cubicBezTo>
                        <a:cubicBezTo>
                          <a:pt x="25445" y="10774"/>
                          <a:pt x="34218" y="10345"/>
                          <a:pt x="42949" y="9551"/>
                        </a:cubicBezTo>
                        <a:cubicBezTo>
                          <a:pt x="51212" y="6797"/>
                          <a:pt x="68317" y="690"/>
                          <a:pt x="76286" y="26"/>
                        </a:cubicBezTo>
                        <a:cubicBezTo>
                          <a:pt x="79547" y="-246"/>
                          <a:pt x="82636" y="1614"/>
                          <a:pt x="85811" y="2408"/>
                        </a:cubicBezTo>
                        <a:cubicBezTo>
                          <a:pt x="88192" y="4789"/>
                          <a:pt x="90934" y="6857"/>
                          <a:pt x="92955" y="9551"/>
                        </a:cubicBezTo>
                        <a:cubicBezTo>
                          <a:pt x="99086" y="17725"/>
                          <a:pt x="101346" y="23992"/>
                          <a:pt x="104861" y="33364"/>
                        </a:cubicBezTo>
                        <a:cubicBezTo>
                          <a:pt x="105742" y="35714"/>
                          <a:pt x="106634" y="38073"/>
                          <a:pt x="107243" y="40508"/>
                        </a:cubicBezTo>
                        <a:cubicBezTo>
                          <a:pt x="108225" y="44434"/>
                          <a:pt x="108642" y="48488"/>
                          <a:pt x="109624" y="52414"/>
                        </a:cubicBezTo>
                        <a:cubicBezTo>
                          <a:pt x="110233" y="54849"/>
                          <a:pt x="111315" y="57144"/>
                          <a:pt x="112005" y="59558"/>
                        </a:cubicBezTo>
                        <a:cubicBezTo>
                          <a:pt x="112904" y="62705"/>
                          <a:pt x="113592" y="65908"/>
                          <a:pt x="114386" y="69083"/>
                        </a:cubicBezTo>
                        <a:cubicBezTo>
                          <a:pt x="115633" y="80307"/>
                          <a:pt x="117516" y="98132"/>
                          <a:pt x="119149" y="109564"/>
                        </a:cubicBezTo>
                        <a:cubicBezTo>
                          <a:pt x="119832" y="114343"/>
                          <a:pt x="118351" y="120218"/>
                          <a:pt x="121530" y="123851"/>
                        </a:cubicBezTo>
                        <a:cubicBezTo>
                          <a:pt x="124836" y="127629"/>
                          <a:pt x="135818" y="128614"/>
                          <a:pt x="135818" y="128614"/>
                        </a:cubicBezTo>
                        <a:cubicBezTo>
                          <a:pt x="138199" y="130201"/>
                          <a:pt x="140109" y="133145"/>
                          <a:pt x="142961" y="133376"/>
                        </a:cubicBezTo>
                        <a:cubicBezTo>
                          <a:pt x="169872" y="135558"/>
                          <a:pt x="196940" y="134858"/>
                          <a:pt x="223924" y="135758"/>
                        </a:cubicBezTo>
                        <a:lnTo>
                          <a:pt x="285836" y="138139"/>
                        </a:lnTo>
                        <a:cubicBezTo>
                          <a:pt x="288217" y="140520"/>
                          <a:pt x="290286" y="143262"/>
                          <a:pt x="292980" y="145283"/>
                        </a:cubicBezTo>
                        <a:cubicBezTo>
                          <a:pt x="298561" y="149469"/>
                          <a:pt x="305093" y="153266"/>
                          <a:pt x="312030" y="154808"/>
                        </a:cubicBezTo>
                        <a:cubicBezTo>
                          <a:pt x="316743" y="155855"/>
                          <a:pt x="321583" y="156242"/>
                          <a:pt x="326318" y="157189"/>
                        </a:cubicBezTo>
                        <a:cubicBezTo>
                          <a:pt x="343458" y="160617"/>
                          <a:pt x="337787" y="162853"/>
                          <a:pt x="364418" y="164333"/>
                        </a:cubicBezTo>
                        <a:cubicBezTo>
                          <a:pt x="397713" y="166183"/>
                          <a:pt x="431093" y="165920"/>
                          <a:pt x="464430" y="166714"/>
                        </a:cubicBezTo>
                        <a:cubicBezTo>
                          <a:pt x="475648" y="168583"/>
                          <a:pt x="478302" y="168635"/>
                          <a:pt x="488243" y="171476"/>
                        </a:cubicBezTo>
                        <a:cubicBezTo>
                          <a:pt x="490656" y="172166"/>
                          <a:pt x="492925" y="173366"/>
                          <a:pt x="495386" y="173858"/>
                        </a:cubicBezTo>
                        <a:cubicBezTo>
                          <a:pt x="498939" y="174569"/>
                          <a:pt x="528663" y="178479"/>
                          <a:pt x="531105" y="178620"/>
                        </a:cubicBezTo>
                        <a:cubicBezTo>
                          <a:pt x="566008" y="180634"/>
                          <a:pt x="600955" y="181795"/>
                          <a:pt x="635880" y="183383"/>
                        </a:cubicBezTo>
                        <a:cubicBezTo>
                          <a:pt x="640643" y="184177"/>
                          <a:pt x="645369" y="185231"/>
                          <a:pt x="650168" y="185764"/>
                        </a:cubicBezTo>
                        <a:cubicBezTo>
                          <a:pt x="659668" y="186819"/>
                          <a:pt x="669232" y="187194"/>
                          <a:pt x="678743" y="188145"/>
                        </a:cubicBezTo>
                        <a:cubicBezTo>
                          <a:pt x="685111" y="188782"/>
                          <a:pt x="691443" y="189732"/>
                          <a:pt x="697793" y="190526"/>
                        </a:cubicBezTo>
                        <a:cubicBezTo>
                          <a:pt x="704143" y="192114"/>
                          <a:pt x="710425" y="194005"/>
                          <a:pt x="716843" y="195289"/>
                        </a:cubicBezTo>
                        <a:cubicBezTo>
                          <a:pt x="724780" y="196876"/>
                          <a:pt x="732802" y="198087"/>
                          <a:pt x="740655" y="200051"/>
                        </a:cubicBezTo>
                        <a:cubicBezTo>
                          <a:pt x="743830" y="200845"/>
                          <a:pt x="746916" y="202191"/>
                          <a:pt x="750180" y="202433"/>
                        </a:cubicBezTo>
                        <a:cubicBezTo>
                          <a:pt x="768404" y="203783"/>
                          <a:pt x="786693" y="204020"/>
                          <a:pt x="804949" y="204814"/>
                        </a:cubicBezTo>
                        <a:cubicBezTo>
                          <a:pt x="811173" y="205505"/>
                          <a:pt x="827812" y="209872"/>
                          <a:pt x="835905" y="204814"/>
                        </a:cubicBezTo>
                        <a:cubicBezTo>
                          <a:pt x="839713" y="202434"/>
                          <a:pt x="842255" y="198464"/>
                          <a:pt x="845430" y="195289"/>
                        </a:cubicBezTo>
                        <a:cubicBezTo>
                          <a:pt x="850986" y="197670"/>
                          <a:pt x="857824" y="198158"/>
                          <a:pt x="862099" y="202433"/>
                        </a:cubicBezTo>
                        <a:cubicBezTo>
                          <a:pt x="864961" y="205295"/>
                          <a:pt x="863498" y="210413"/>
                          <a:pt x="864480" y="214339"/>
                        </a:cubicBezTo>
                        <a:cubicBezTo>
                          <a:pt x="865089" y="216774"/>
                          <a:pt x="866067" y="219102"/>
                          <a:pt x="866861" y="221483"/>
                        </a:cubicBezTo>
                        <a:cubicBezTo>
                          <a:pt x="881942" y="220689"/>
                          <a:pt x="897246" y="221803"/>
                          <a:pt x="912105" y="219101"/>
                        </a:cubicBezTo>
                        <a:cubicBezTo>
                          <a:pt x="915418" y="218499"/>
                          <a:pt x="916662" y="214114"/>
                          <a:pt x="919249" y="211958"/>
                        </a:cubicBezTo>
                        <a:cubicBezTo>
                          <a:pt x="926996" y="205503"/>
                          <a:pt x="927496" y="206974"/>
                          <a:pt x="938299" y="204814"/>
                        </a:cubicBezTo>
                        <a:cubicBezTo>
                          <a:pt x="943061" y="205608"/>
                          <a:pt x="948174" y="205234"/>
                          <a:pt x="952586" y="207195"/>
                        </a:cubicBezTo>
                        <a:cubicBezTo>
                          <a:pt x="961695" y="211244"/>
                          <a:pt x="959821" y="218977"/>
                          <a:pt x="964493" y="226245"/>
                        </a:cubicBezTo>
                        <a:cubicBezTo>
                          <a:pt x="969387" y="233858"/>
                          <a:pt x="981161" y="247676"/>
                          <a:pt x="981161" y="247676"/>
                        </a:cubicBezTo>
                        <a:cubicBezTo>
                          <a:pt x="984875" y="258815"/>
                          <a:pt x="987635" y="268215"/>
                          <a:pt x="995449" y="278633"/>
                        </a:cubicBezTo>
                        <a:cubicBezTo>
                          <a:pt x="997830" y="281808"/>
                          <a:pt x="1000490" y="284792"/>
                          <a:pt x="1002593" y="288158"/>
                        </a:cubicBezTo>
                        <a:cubicBezTo>
                          <a:pt x="1013878" y="306214"/>
                          <a:pt x="999134" y="289462"/>
                          <a:pt x="1016880" y="307208"/>
                        </a:cubicBezTo>
                        <a:cubicBezTo>
                          <a:pt x="1028077" y="335198"/>
                          <a:pt x="1015043" y="299174"/>
                          <a:pt x="1024024" y="350070"/>
                        </a:cubicBezTo>
                        <a:cubicBezTo>
                          <a:pt x="1024641" y="353566"/>
                          <a:pt x="1027344" y="356351"/>
                          <a:pt x="1028786" y="359595"/>
                        </a:cubicBezTo>
                        <a:cubicBezTo>
                          <a:pt x="1032586" y="368145"/>
                          <a:pt x="1033310" y="370785"/>
                          <a:pt x="1035930" y="378645"/>
                        </a:cubicBezTo>
                        <a:cubicBezTo>
                          <a:pt x="1032564" y="379767"/>
                          <a:pt x="1022247" y="383408"/>
                          <a:pt x="1019261" y="383408"/>
                        </a:cubicBezTo>
                        <a:cubicBezTo>
                          <a:pt x="1015988" y="383408"/>
                          <a:pt x="1012911" y="381820"/>
                          <a:pt x="1009736" y="381026"/>
                        </a:cubicBezTo>
                        <a:cubicBezTo>
                          <a:pt x="1008942" y="378645"/>
                          <a:pt x="1008344" y="376190"/>
                          <a:pt x="1007355" y="373883"/>
                        </a:cubicBezTo>
                        <a:cubicBezTo>
                          <a:pt x="1005957" y="370620"/>
                          <a:pt x="1003247" y="367847"/>
                          <a:pt x="1002593" y="364358"/>
                        </a:cubicBezTo>
                        <a:cubicBezTo>
                          <a:pt x="996233" y="330437"/>
                          <a:pt x="1009283" y="341832"/>
                          <a:pt x="993068" y="331020"/>
                        </a:cubicBezTo>
                        <a:cubicBezTo>
                          <a:pt x="989893" y="331814"/>
                          <a:pt x="986564" y="332142"/>
                          <a:pt x="983543" y="333401"/>
                        </a:cubicBezTo>
                        <a:cubicBezTo>
                          <a:pt x="976990" y="336132"/>
                          <a:pt x="971455" y="341533"/>
                          <a:pt x="964493" y="342926"/>
                        </a:cubicBezTo>
                        <a:lnTo>
                          <a:pt x="952586" y="345308"/>
                        </a:lnTo>
                        <a:cubicBezTo>
                          <a:pt x="950999" y="365152"/>
                          <a:pt x="950544" y="385119"/>
                          <a:pt x="947824" y="404839"/>
                        </a:cubicBezTo>
                        <a:cubicBezTo>
                          <a:pt x="947339" y="408356"/>
                          <a:pt x="944379" y="411068"/>
                          <a:pt x="943061" y="414364"/>
                        </a:cubicBezTo>
                        <a:cubicBezTo>
                          <a:pt x="940987" y="419548"/>
                          <a:pt x="939035" y="431212"/>
                          <a:pt x="933536" y="435795"/>
                        </a:cubicBezTo>
                        <a:cubicBezTo>
                          <a:pt x="930809" y="438068"/>
                          <a:pt x="927093" y="438797"/>
                          <a:pt x="924011" y="440558"/>
                        </a:cubicBezTo>
                        <a:cubicBezTo>
                          <a:pt x="921526" y="441978"/>
                          <a:pt x="919249" y="443733"/>
                          <a:pt x="916868" y="445320"/>
                        </a:cubicBezTo>
                        <a:cubicBezTo>
                          <a:pt x="916074" y="458020"/>
                          <a:pt x="915818" y="470765"/>
                          <a:pt x="914486" y="483420"/>
                        </a:cubicBezTo>
                        <a:cubicBezTo>
                          <a:pt x="913576" y="492064"/>
                          <a:pt x="901984" y="505152"/>
                          <a:pt x="900199" y="509614"/>
                        </a:cubicBezTo>
                        <a:cubicBezTo>
                          <a:pt x="892412" y="529079"/>
                          <a:pt x="897796" y="514445"/>
                          <a:pt x="890674" y="538189"/>
                        </a:cubicBezTo>
                        <a:cubicBezTo>
                          <a:pt x="889953" y="540593"/>
                          <a:pt x="888838" y="542883"/>
                          <a:pt x="888293" y="545333"/>
                        </a:cubicBezTo>
                        <a:cubicBezTo>
                          <a:pt x="880796" y="579068"/>
                          <a:pt x="893019" y="535201"/>
                          <a:pt x="883530" y="585814"/>
                        </a:cubicBezTo>
                        <a:cubicBezTo>
                          <a:pt x="882617" y="590682"/>
                          <a:pt x="876388" y="602480"/>
                          <a:pt x="874005" y="607245"/>
                        </a:cubicBezTo>
                        <a:cubicBezTo>
                          <a:pt x="873211" y="611214"/>
                          <a:pt x="872606" y="615225"/>
                          <a:pt x="871624" y="619151"/>
                        </a:cubicBezTo>
                        <a:cubicBezTo>
                          <a:pt x="871015" y="621586"/>
                          <a:pt x="869788" y="623845"/>
                          <a:pt x="869243" y="626295"/>
                        </a:cubicBezTo>
                        <a:cubicBezTo>
                          <a:pt x="868196" y="631008"/>
                          <a:pt x="867873" y="635862"/>
                          <a:pt x="866861" y="640583"/>
                        </a:cubicBezTo>
                        <a:cubicBezTo>
                          <a:pt x="865490" y="646983"/>
                          <a:pt x="863686" y="653283"/>
                          <a:pt x="862099" y="659633"/>
                        </a:cubicBezTo>
                        <a:lnTo>
                          <a:pt x="854955" y="688208"/>
                        </a:lnTo>
                        <a:cubicBezTo>
                          <a:pt x="849251" y="696764"/>
                          <a:pt x="847730" y="698406"/>
                          <a:pt x="843049" y="709639"/>
                        </a:cubicBezTo>
                        <a:cubicBezTo>
                          <a:pt x="841118" y="714273"/>
                          <a:pt x="839270" y="719003"/>
                          <a:pt x="838286" y="723926"/>
                        </a:cubicBezTo>
                        <a:cubicBezTo>
                          <a:pt x="837381" y="728454"/>
                          <a:pt x="835965" y="738095"/>
                          <a:pt x="833524" y="742976"/>
                        </a:cubicBezTo>
                        <a:cubicBezTo>
                          <a:pt x="832244" y="745536"/>
                          <a:pt x="830041" y="747560"/>
                          <a:pt x="828761" y="750120"/>
                        </a:cubicBezTo>
                        <a:cubicBezTo>
                          <a:pt x="826849" y="753943"/>
                          <a:pt x="825735" y="758120"/>
                          <a:pt x="823999" y="762026"/>
                        </a:cubicBezTo>
                        <a:cubicBezTo>
                          <a:pt x="822557" y="765270"/>
                          <a:pt x="820824" y="768376"/>
                          <a:pt x="819236" y="771551"/>
                        </a:cubicBezTo>
                        <a:cubicBezTo>
                          <a:pt x="818293" y="776268"/>
                          <a:pt x="816155" y="787940"/>
                          <a:pt x="814474" y="792983"/>
                        </a:cubicBezTo>
                        <a:cubicBezTo>
                          <a:pt x="813122" y="797038"/>
                          <a:pt x="811299" y="800920"/>
                          <a:pt x="809711" y="804889"/>
                        </a:cubicBezTo>
                        <a:cubicBezTo>
                          <a:pt x="808768" y="809605"/>
                          <a:pt x="806630" y="821278"/>
                          <a:pt x="804949" y="826320"/>
                        </a:cubicBezTo>
                        <a:cubicBezTo>
                          <a:pt x="803597" y="830375"/>
                          <a:pt x="801538" y="834171"/>
                          <a:pt x="800186" y="838226"/>
                        </a:cubicBezTo>
                        <a:cubicBezTo>
                          <a:pt x="797913" y="845046"/>
                          <a:pt x="798290" y="848589"/>
                          <a:pt x="795424" y="854895"/>
                        </a:cubicBezTo>
                        <a:cubicBezTo>
                          <a:pt x="792486" y="861358"/>
                          <a:pt x="785899" y="873945"/>
                          <a:pt x="785899" y="873945"/>
                        </a:cubicBezTo>
                        <a:cubicBezTo>
                          <a:pt x="785105" y="878708"/>
                          <a:pt x="785045" y="883652"/>
                          <a:pt x="783518" y="888233"/>
                        </a:cubicBezTo>
                        <a:cubicBezTo>
                          <a:pt x="771877" y="923153"/>
                          <a:pt x="784471" y="870129"/>
                          <a:pt x="776374" y="902520"/>
                        </a:cubicBezTo>
                        <a:cubicBezTo>
                          <a:pt x="775392" y="906446"/>
                          <a:pt x="775496" y="910668"/>
                          <a:pt x="773993" y="914426"/>
                        </a:cubicBezTo>
                        <a:cubicBezTo>
                          <a:pt x="770697" y="922666"/>
                          <a:pt x="764892" y="929820"/>
                          <a:pt x="762086" y="938239"/>
                        </a:cubicBezTo>
                        <a:lnTo>
                          <a:pt x="752561" y="966814"/>
                        </a:lnTo>
                        <a:cubicBezTo>
                          <a:pt x="750974" y="971576"/>
                          <a:pt x="750044" y="976611"/>
                          <a:pt x="747799" y="981101"/>
                        </a:cubicBezTo>
                        <a:cubicBezTo>
                          <a:pt x="746211" y="984276"/>
                          <a:pt x="744249" y="987290"/>
                          <a:pt x="743036" y="990626"/>
                        </a:cubicBezTo>
                        <a:cubicBezTo>
                          <a:pt x="741341" y="995288"/>
                          <a:pt x="734165" y="1022418"/>
                          <a:pt x="733511" y="1026345"/>
                        </a:cubicBezTo>
                        <a:cubicBezTo>
                          <a:pt x="732339" y="1033377"/>
                          <a:pt x="731117" y="1043055"/>
                          <a:pt x="728749" y="1050158"/>
                        </a:cubicBezTo>
                        <a:cubicBezTo>
                          <a:pt x="722382" y="1069258"/>
                          <a:pt x="726135" y="1055003"/>
                          <a:pt x="719224" y="1071589"/>
                        </a:cubicBezTo>
                        <a:cubicBezTo>
                          <a:pt x="716616" y="1077849"/>
                          <a:pt x="714225" y="1084205"/>
                          <a:pt x="712080" y="1090639"/>
                        </a:cubicBezTo>
                        <a:cubicBezTo>
                          <a:pt x="704579" y="1113142"/>
                          <a:pt x="714194" y="1088973"/>
                          <a:pt x="707318" y="1107308"/>
                        </a:cubicBezTo>
                        <a:cubicBezTo>
                          <a:pt x="705817" y="1111310"/>
                          <a:pt x="703907" y="1115159"/>
                          <a:pt x="702555" y="1119214"/>
                        </a:cubicBezTo>
                        <a:cubicBezTo>
                          <a:pt x="701520" y="1122319"/>
                          <a:pt x="700884" y="1125544"/>
                          <a:pt x="700174" y="1128739"/>
                        </a:cubicBezTo>
                        <a:cubicBezTo>
                          <a:pt x="699296" y="1132690"/>
                          <a:pt x="699214" y="1136855"/>
                          <a:pt x="697793" y="1140645"/>
                        </a:cubicBezTo>
                        <a:cubicBezTo>
                          <a:pt x="696788" y="1143325"/>
                          <a:pt x="694618" y="1145408"/>
                          <a:pt x="693030" y="1147789"/>
                        </a:cubicBezTo>
                        <a:cubicBezTo>
                          <a:pt x="692236" y="1150170"/>
                          <a:pt x="691258" y="1152498"/>
                          <a:pt x="690649" y="1154933"/>
                        </a:cubicBezTo>
                        <a:cubicBezTo>
                          <a:pt x="689667" y="1158859"/>
                          <a:pt x="689912" y="1163141"/>
                          <a:pt x="688268" y="1166839"/>
                        </a:cubicBezTo>
                        <a:cubicBezTo>
                          <a:pt x="686656" y="1170466"/>
                          <a:pt x="683228" y="1172999"/>
                          <a:pt x="681124" y="1176364"/>
                        </a:cubicBezTo>
                        <a:cubicBezTo>
                          <a:pt x="670675" y="1193081"/>
                          <a:pt x="682836" y="1179413"/>
                          <a:pt x="669218" y="1193033"/>
                        </a:cubicBezTo>
                        <a:cubicBezTo>
                          <a:pt x="666043" y="1192239"/>
                          <a:pt x="662840" y="1191550"/>
                          <a:pt x="659693" y="1190651"/>
                        </a:cubicBezTo>
                        <a:cubicBezTo>
                          <a:pt x="657279" y="1189961"/>
                          <a:pt x="654090" y="1190251"/>
                          <a:pt x="652549" y="1188270"/>
                        </a:cubicBezTo>
                        <a:cubicBezTo>
                          <a:pt x="648190" y="1182666"/>
                          <a:pt x="643024" y="1169220"/>
                          <a:pt x="643024" y="1169220"/>
                        </a:cubicBezTo>
                        <a:cubicBezTo>
                          <a:pt x="642230" y="1164458"/>
                          <a:pt x="642170" y="1159513"/>
                          <a:pt x="640643" y="1154933"/>
                        </a:cubicBezTo>
                        <a:cubicBezTo>
                          <a:pt x="639738" y="1152218"/>
                          <a:pt x="637417" y="1150204"/>
                          <a:pt x="635880" y="1147789"/>
                        </a:cubicBezTo>
                        <a:cubicBezTo>
                          <a:pt x="631860" y="1141472"/>
                          <a:pt x="626755" y="1135691"/>
                          <a:pt x="623974" y="1128739"/>
                        </a:cubicBezTo>
                        <a:cubicBezTo>
                          <a:pt x="619334" y="1117140"/>
                          <a:pt x="620788" y="1118405"/>
                          <a:pt x="614449" y="1109689"/>
                        </a:cubicBezTo>
                        <a:cubicBezTo>
                          <a:pt x="609780" y="1103270"/>
                          <a:pt x="606765" y="1095043"/>
                          <a:pt x="600161" y="1090639"/>
                        </a:cubicBezTo>
                        <a:cubicBezTo>
                          <a:pt x="591667" y="1084975"/>
                          <a:pt x="586969" y="1082208"/>
                          <a:pt x="578730" y="1073970"/>
                        </a:cubicBezTo>
                        <a:cubicBezTo>
                          <a:pt x="575924" y="1071164"/>
                          <a:pt x="574169" y="1067458"/>
                          <a:pt x="571586" y="1064445"/>
                        </a:cubicBezTo>
                        <a:cubicBezTo>
                          <a:pt x="569395" y="1061888"/>
                          <a:pt x="566463" y="1059995"/>
                          <a:pt x="564443" y="1057301"/>
                        </a:cubicBezTo>
                        <a:cubicBezTo>
                          <a:pt x="557306" y="1047784"/>
                          <a:pt x="557963" y="1045367"/>
                          <a:pt x="552536" y="1035870"/>
                        </a:cubicBezTo>
                        <a:cubicBezTo>
                          <a:pt x="549747" y="1030989"/>
                          <a:pt x="543703" y="1023298"/>
                          <a:pt x="540630" y="1019201"/>
                        </a:cubicBezTo>
                        <a:cubicBezTo>
                          <a:pt x="539836" y="1016026"/>
                          <a:pt x="539713" y="1012603"/>
                          <a:pt x="538249" y="1009676"/>
                        </a:cubicBezTo>
                        <a:cubicBezTo>
                          <a:pt x="536474" y="1006126"/>
                          <a:pt x="533412" y="1003381"/>
                          <a:pt x="531105" y="1000151"/>
                        </a:cubicBezTo>
                        <a:cubicBezTo>
                          <a:pt x="529442" y="997822"/>
                          <a:pt x="528026" y="995322"/>
                          <a:pt x="526343" y="993008"/>
                        </a:cubicBezTo>
                        <a:cubicBezTo>
                          <a:pt x="519641" y="983793"/>
                          <a:pt x="513592" y="974255"/>
                          <a:pt x="504911" y="966814"/>
                        </a:cubicBezTo>
                        <a:cubicBezTo>
                          <a:pt x="501898" y="964231"/>
                          <a:pt x="498832" y="961639"/>
                          <a:pt x="495386" y="959670"/>
                        </a:cubicBezTo>
                        <a:cubicBezTo>
                          <a:pt x="493207" y="958425"/>
                          <a:pt x="490624" y="958083"/>
                          <a:pt x="488243" y="957289"/>
                        </a:cubicBezTo>
                        <a:cubicBezTo>
                          <a:pt x="485862" y="955701"/>
                          <a:pt x="482887" y="954761"/>
                          <a:pt x="481099" y="952526"/>
                        </a:cubicBezTo>
                        <a:cubicBezTo>
                          <a:pt x="471862" y="940980"/>
                          <a:pt x="487162" y="948198"/>
                          <a:pt x="471574" y="943001"/>
                        </a:cubicBezTo>
                        <a:cubicBezTo>
                          <a:pt x="460461" y="926333"/>
                          <a:pt x="466811" y="931889"/>
                          <a:pt x="454905" y="923951"/>
                        </a:cubicBezTo>
                        <a:cubicBezTo>
                          <a:pt x="445740" y="910204"/>
                          <a:pt x="454442" y="923896"/>
                          <a:pt x="445380" y="907283"/>
                        </a:cubicBezTo>
                        <a:cubicBezTo>
                          <a:pt x="442316" y="901665"/>
                          <a:pt x="438717" y="896338"/>
                          <a:pt x="435855" y="890614"/>
                        </a:cubicBezTo>
                        <a:cubicBezTo>
                          <a:pt x="422357" y="863617"/>
                          <a:pt x="444300" y="896755"/>
                          <a:pt x="419186" y="854895"/>
                        </a:cubicBezTo>
                        <a:cubicBezTo>
                          <a:pt x="416805" y="850926"/>
                          <a:pt x="414528" y="846894"/>
                          <a:pt x="412043" y="842989"/>
                        </a:cubicBezTo>
                        <a:cubicBezTo>
                          <a:pt x="408970" y="838160"/>
                          <a:pt x="405463" y="833609"/>
                          <a:pt x="402518" y="828701"/>
                        </a:cubicBezTo>
                        <a:cubicBezTo>
                          <a:pt x="400137" y="824732"/>
                          <a:pt x="397827" y="820720"/>
                          <a:pt x="395374" y="816795"/>
                        </a:cubicBezTo>
                        <a:cubicBezTo>
                          <a:pt x="393857" y="814368"/>
                          <a:pt x="392128" y="812078"/>
                          <a:pt x="390611" y="809651"/>
                        </a:cubicBezTo>
                        <a:cubicBezTo>
                          <a:pt x="388158" y="805726"/>
                          <a:pt x="385849" y="801714"/>
                          <a:pt x="383468" y="797745"/>
                        </a:cubicBezTo>
                        <a:cubicBezTo>
                          <a:pt x="381891" y="792225"/>
                          <a:pt x="377626" y="775155"/>
                          <a:pt x="373943" y="769170"/>
                        </a:cubicBezTo>
                        <a:cubicBezTo>
                          <a:pt x="369783" y="762410"/>
                          <a:pt x="363205" y="757220"/>
                          <a:pt x="359655" y="750120"/>
                        </a:cubicBezTo>
                        <a:cubicBezTo>
                          <a:pt x="352885" y="736579"/>
                          <a:pt x="357403" y="743105"/>
                          <a:pt x="345368" y="731070"/>
                        </a:cubicBezTo>
                        <a:cubicBezTo>
                          <a:pt x="337159" y="706444"/>
                          <a:pt x="343549" y="714964"/>
                          <a:pt x="331080" y="702495"/>
                        </a:cubicBezTo>
                        <a:cubicBezTo>
                          <a:pt x="328699" y="692970"/>
                          <a:pt x="327040" y="683234"/>
                          <a:pt x="323936" y="673920"/>
                        </a:cubicBezTo>
                        <a:cubicBezTo>
                          <a:pt x="323142" y="671539"/>
                          <a:pt x="322757" y="668980"/>
                          <a:pt x="321555" y="666776"/>
                        </a:cubicBezTo>
                        <a:cubicBezTo>
                          <a:pt x="296460" y="620766"/>
                          <a:pt x="320018" y="666222"/>
                          <a:pt x="302505" y="638201"/>
                        </a:cubicBezTo>
                        <a:cubicBezTo>
                          <a:pt x="300624" y="635191"/>
                          <a:pt x="299712" y="631630"/>
                          <a:pt x="297743" y="628676"/>
                        </a:cubicBezTo>
                        <a:cubicBezTo>
                          <a:pt x="289741" y="616673"/>
                          <a:pt x="289158" y="617475"/>
                          <a:pt x="278693" y="609626"/>
                        </a:cubicBezTo>
                        <a:cubicBezTo>
                          <a:pt x="275292" y="603959"/>
                          <a:pt x="269365" y="593155"/>
                          <a:pt x="264405" y="588195"/>
                        </a:cubicBezTo>
                        <a:cubicBezTo>
                          <a:pt x="262381" y="586171"/>
                          <a:pt x="259642" y="585020"/>
                          <a:pt x="257261" y="583433"/>
                        </a:cubicBezTo>
                        <a:cubicBezTo>
                          <a:pt x="255674" y="581052"/>
                          <a:pt x="254523" y="578313"/>
                          <a:pt x="252499" y="576289"/>
                        </a:cubicBezTo>
                        <a:cubicBezTo>
                          <a:pt x="249693" y="573483"/>
                          <a:pt x="245355" y="572320"/>
                          <a:pt x="242974" y="569145"/>
                        </a:cubicBezTo>
                        <a:cubicBezTo>
                          <a:pt x="240409" y="565725"/>
                          <a:pt x="240123" y="561062"/>
                          <a:pt x="238211" y="557239"/>
                        </a:cubicBezTo>
                        <a:cubicBezTo>
                          <a:pt x="236141" y="553099"/>
                          <a:pt x="233316" y="549379"/>
                          <a:pt x="231068" y="545333"/>
                        </a:cubicBezTo>
                        <a:cubicBezTo>
                          <a:pt x="229344" y="542230"/>
                          <a:pt x="227893" y="538983"/>
                          <a:pt x="226305" y="535808"/>
                        </a:cubicBezTo>
                        <a:cubicBezTo>
                          <a:pt x="224031" y="526711"/>
                          <a:pt x="223645" y="523345"/>
                          <a:pt x="219161" y="514376"/>
                        </a:cubicBezTo>
                        <a:cubicBezTo>
                          <a:pt x="217881" y="511817"/>
                          <a:pt x="215986" y="509614"/>
                          <a:pt x="214399" y="507233"/>
                        </a:cubicBezTo>
                        <a:cubicBezTo>
                          <a:pt x="211279" y="497871"/>
                          <a:pt x="208882" y="489558"/>
                          <a:pt x="202493" y="481039"/>
                        </a:cubicBezTo>
                        <a:lnTo>
                          <a:pt x="195349" y="471514"/>
                        </a:lnTo>
                        <a:cubicBezTo>
                          <a:pt x="194555" y="469133"/>
                          <a:pt x="194091" y="466615"/>
                          <a:pt x="192968" y="464370"/>
                        </a:cubicBezTo>
                        <a:cubicBezTo>
                          <a:pt x="186055" y="450544"/>
                          <a:pt x="189709" y="464410"/>
                          <a:pt x="183443" y="447701"/>
                        </a:cubicBezTo>
                        <a:cubicBezTo>
                          <a:pt x="182294" y="444637"/>
                          <a:pt x="182210" y="441240"/>
                          <a:pt x="181061" y="438176"/>
                        </a:cubicBezTo>
                        <a:cubicBezTo>
                          <a:pt x="179815" y="434852"/>
                          <a:pt x="177697" y="431914"/>
                          <a:pt x="176299" y="428651"/>
                        </a:cubicBezTo>
                        <a:cubicBezTo>
                          <a:pt x="175310" y="426344"/>
                          <a:pt x="175137" y="423702"/>
                          <a:pt x="173918" y="421508"/>
                        </a:cubicBezTo>
                        <a:cubicBezTo>
                          <a:pt x="171138" y="416504"/>
                          <a:pt x="166204" y="412650"/>
                          <a:pt x="164393" y="407220"/>
                        </a:cubicBezTo>
                        <a:cubicBezTo>
                          <a:pt x="160756" y="396311"/>
                          <a:pt x="163517" y="402084"/>
                          <a:pt x="154868" y="390551"/>
                        </a:cubicBezTo>
                        <a:cubicBezTo>
                          <a:pt x="150501" y="377455"/>
                          <a:pt x="155109" y="389188"/>
                          <a:pt x="147724" y="376264"/>
                        </a:cubicBezTo>
                        <a:cubicBezTo>
                          <a:pt x="145963" y="373182"/>
                          <a:pt x="145091" y="369579"/>
                          <a:pt x="142961" y="366739"/>
                        </a:cubicBezTo>
                        <a:cubicBezTo>
                          <a:pt x="124690" y="342379"/>
                          <a:pt x="141387" y="372982"/>
                          <a:pt x="126293" y="345308"/>
                        </a:cubicBezTo>
                        <a:cubicBezTo>
                          <a:pt x="123743" y="340633"/>
                          <a:pt x="121889" y="335586"/>
                          <a:pt x="119149" y="331020"/>
                        </a:cubicBezTo>
                        <a:cubicBezTo>
                          <a:pt x="117107" y="327617"/>
                          <a:pt x="114108" y="324861"/>
                          <a:pt x="112005" y="321495"/>
                        </a:cubicBezTo>
                        <a:cubicBezTo>
                          <a:pt x="110124" y="318485"/>
                          <a:pt x="109004" y="315052"/>
                          <a:pt x="107243" y="311970"/>
                        </a:cubicBezTo>
                        <a:cubicBezTo>
                          <a:pt x="99685" y="298743"/>
                          <a:pt x="104321" y="310890"/>
                          <a:pt x="95336" y="292920"/>
                        </a:cubicBezTo>
                        <a:cubicBezTo>
                          <a:pt x="85476" y="273200"/>
                          <a:pt x="101842" y="299107"/>
                          <a:pt x="88193" y="278633"/>
                        </a:cubicBezTo>
                        <a:cubicBezTo>
                          <a:pt x="85538" y="268017"/>
                          <a:pt x="86028" y="268156"/>
                          <a:pt x="81049" y="257201"/>
                        </a:cubicBezTo>
                        <a:cubicBezTo>
                          <a:pt x="78846" y="252354"/>
                          <a:pt x="76859" y="247344"/>
                          <a:pt x="73905" y="242914"/>
                        </a:cubicBezTo>
                        <a:cubicBezTo>
                          <a:pt x="72037" y="240112"/>
                          <a:pt x="69142" y="238151"/>
                          <a:pt x="66761" y="235770"/>
                        </a:cubicBezTo>
                        <a:cubicBezTo>
                          <a:pt x="65174" y="229420"/>
                          <a:pt x="64069" y="222930"/>
                          <a:pt x="61999" y="216720"/>
                        </a:cubicBezTo>
                        <a:cubicBezTo>
                          <a:pt x="61205" y="214339"/>
                          <a:pt x="60863" y="211755"/>
                          <a:pt x="59618" y="209576"/>
                        </a:cubicBezTo>
                        <a:cubicBezTo>
                          <a:pt x="57649" y="206130"/>
                          <a:pt x="54855" y="203226"/>
                          <a:pt x="52474" y="200051"/>
                        </a:cubicBezTo>
                        <a:cubicBezTo>
                          <a:pt x="47438" y="179905"/>
                          <a:pt x="54299" y="200407"/>
                          <a:pt x="42949" y="183383"/>
                        </a:cubicBezTo>
                        <a:cubicBezTo>
                          <a:pt x="41557" y="181294"/>
                          <a:pt x="41691" y="178484"/>
                          <a:pt x="40568" y="176239"/>
                        </a:cubicBezTo>
                        <a:cubicBezTo>
                          <a:pt x="39288" y="173679"/>
                          <a:pt x="37393" y="171476"/>
                          <a:pt x="35805" y="169095"/>
                        </a:cubicBezTo>
                        <a:cubicBezTo>
                          <a:pt x="27197" y="143273"/>
                          <a:pt x="32535" y="154121"/>
                          <a:pt x="21518" y="135758"/>
                        </a:cubicBezTo>
                        <a:cubicBezTo>
                          <a:pt x="20724" y="132583"/>
                          <a:pt x="20076" y="129368"/>
                          <a:pt x="19136" y="126233"/>
                        </a:cubicBezTo>
                        <a:cubicBezTo>
                          <a:pt x="17693" y="121425"/>
                          <a:pt x="14374" y="111945"/>
                          <a:pt x="14374" y="111945"/>
                        </a:cubicBezTo>
                        <a:cubicBezTo>
                          <a:pt x="11544" y="92133"/>
                          <a:pt x="11993" y="100889"/>
                          <a:pt x="11993" y="85751"/>
                        </a:cubicBezTo>
                      </a:path>
                    </a:pathLst>
                  </a:cu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bg1"/>
                      </a:solidFill>
                    </a:endParaRPr>
                  </a:p>
                </p:txBody>
              </p:sp>
            </p:grpSp>
            <p:sp>
              <p:nvSpPr>
                <p:cNvPr id="32" name="Freeform: Shape 21">
                  <a:extLst>
                    <a:ext uri="{FF2B5EF4-FFF2-40B4-BE49-F238E27FC236}">
                      <a16:creationId xmlns:a16="http://schemas.microsoft.com/office/drawing/2014/main" id="{E3DAFE98-F1D3-856E-5515-5DD82177603A}"/>
                    </a:ext>
                  </a:extLst>
                </p:cNvPr>
                <p:cNvSpPr/>
                <p:nvPr/>
              </p:nvSpPr>
              <p:spPr>
                <a:xfrm>
                  <a:off x="4160607" y="2925386"/>
                  <a:ext cx="246526" cy="89739"/>
                </a:xfrm>
                <a:custGeom>
                  <a:avLst/>
                  <a:gdLst>
                    <a:gd name="connsiteX0" fmla="*/ 0 w 379074"/>
                    <a:gd name="connsiteY0" fmla="*/ 67595 h 139033"/>
                    <a:gd name="connsiteX1" fmla="*/ 19050 w 379074"/>
                    <a:gd name="connsiteY1" fmla="*/ 53308 h 139033"/>
                    <a:gd name="connsiteX2" fmla="*/ 33337 w 379074"/>
                    <a:gd name="connsiteY2" fmla="*/ 55689 h 139033"/>
                    <a:gd name="connsiteX3" fmla="*/ 42862 w 379074"/>
                    <a:gd name="connsiteY3" fmla="*/ 62833 h 139033"/>
                    <a:gd name="connsiteX4" fmla="*/ 47625 w 379074"/>
                    <a:gd name="connsiteY4" fmla="*/ 69976 h 139033"/>
                    <a:gd name="connsiteX5" fmla="*/ 54768 w 379074"/>
                    <a:gd name="connsiteY5" fmla="*/ 77120 h 139033"/>
                    <a:gd name="connsiteX6" fmla="*/ 71437 w 379074"/>
                    <a:gd name="connsiteY6" fmla="*/ 72358 h 139033"/>
                    <a:gd name="connsiteX7" fmla="*/ 76200 w 379074"/>
                    <a:gd name="connsiteY7" fmla="*/ 65214 h 139033"/>
                    <a:gd name="connsiteX8" fmla="*/ 83343 w 379074"/>
                    <a:gd name="connsiteY8" fmla="*/ 62833 h 139033"/>
                    <a:gd name="connsiteX9" fmla="*/ 92868 w 379074"/>
                    <a:gd name="connsiteY9" fmla="*/ 58070 h 139033"/>
                    <a:gd name="connsiteX10" fmla="*/ 140493 w 379074"/>
                    <a:gd name="connsiteY10" fmla="*/ 55689 h 139033"/>
                    <a:gd name="connsiteX11" fmla="*/ 147637 w 379074"/>
                    <a:gd name="connsiteY11" fmla="*/ 53308 h 139033"/>
                    <a:gd name="connsiteX12" fmla="*/ 161925 w 379074"/>
                    <a:gd name="connsiteY12" fmla="*/ 41401 h 139033"/>
                    <a:gd name="connsiteX13" fmla="*/ 159543 w 379074"/>
                    <a:gd name="connsiteY13" fmla="*/ 22351 h 139033"/>
                    <a:gd name="connsiteX14" fmla="*/ 169068 w 379074"/>
                    <a:gd name="connsiteY14" fmla="*/ 19970 h 139033"/>
                    <a:gd name="connsiteX15" fmla="*/ 178593 w 379074"/>
                    <a:gd name="connsiteY15" fmla="*/ 24733 h 139033"/>
                    <a:gd name="connsiteX16" fmla="*/ 188118 w 379074"/>
                    <a:gd name="connsiteY16" fmla="*/ 27114 h 139033"/>
                    <a:gd name="connsiteX17" fmla="*/ 200025 w 379074"/>
                    <a:gd name="connsiteY17" fmla="*/ 22351 h 139033"/>
                    <a:gd name="connsiteX18" fmla="*/ 209550 w 379074"/>
                    <a:gd name="connsiteY18" fmla="*/ 17589 h 139033"/>
                    <a:gd name="connsiteX19" fmla="*/ 233362 w 379074"/>
                    <a:gd name="connsiteY19" fmla="*/ 15208 h 139033"/>
                    <a:gd name="connsiteX20" fmla="*/ 250031 w 379074"/>
                    <a:gd name="connsiteY20" fmla="*/ 10445 h 139033"/>
                    <a:gd name="connsiteX21" fmla="*/ 257175 w 379074"/>
                    <a:gd name="connsiteY21" fmla="*/ 8064 h 139033"/>
                    <a:gd name="connsiteX22" fmla="*/ 273843 w 379074"/>
                    <a:gd name="connsiteY22" fmla="*/ 5683 h 139033"/>
                    <a:gd name="connsiteX23" fmla="*/ 280987 w 379074"/>
                    <a:gd name="connsiteY23" fmla="*/ 3301 h 139033"/>
                    <a:gd name="connsiteX24" fmla="*/ 354806 w 379074"/>
                    <a:gd name="connsiteY24" fmla="*/ 3301 h 139033"/>
                    <a:gd name="connsiteX25" fmla="*/ 369093 w 379074"/>
                    <a:gd name="connsiteY25" fmla="*/ 17589 h 139033"/>
                    <a:gd name="connsiteX26" fmla="*/ 376237 w 379074"/>
                    <a:gd name="connsiteY26" fmla="*/ 22351 h 139033"/>
                    <a:gd name="connsiteX27" fmla="*/ 378618 w 379074"/>
                    <a:gd name="connsiteY27" fmla="*/ 29495 h 139033"/>
                    <a:gd name="connsiteX28" fmla="*/ 361950 w 379074"/>
                    <a:gd name="connsiteY28" fmla="*/ 39020 h 139033"/>
                    <a:gd name="connsiteX29" fmla="*/ 354806 w 379074"/>
                    <a:gd name="connsiteY29" fmla="*/ 43783 h 139033"/>
                    <a:gd name="connsiteX30" fmla="*/ 350043 w 379074"/>
                    <a:gd name="connsiteY30" fmla="*/ 55689 h 139033"/>
                    <a:gd name="connsiteX31" fmla="*/ 342900 w 379074"/>
                    <a:gd name="connsiteY31" fmla="*/ 72358 h 139033"/>
                    <a:gd name="connsiteX32" fmla="*/ 335756 w 379074"/>
                    <a:gd name="connsiteY32" fmla="*/ 79501 h 139033"/>
                    <a:gd name="connsiteX33" fmla="*/ 326231 w 379074"/>
                    <a:gd name="connsiteY33" fmla="*/ 93789 h 139033"/>
                    <a:gd name="connsiteX34" fmla="*/ 314325 w 379074"/>
                    <a:gd name="connsiteY34" fmla="*/ 112839 h 139033"/>
                    <a:gd name="connsiteX35" fmla="*/ 309562 w 379074"/>
                    <a:gd name="connsiteY35" fmla="*/ 122364 h 139033"/>
                    <a:gd name="connsiteX36" fmla="*/ 288131 w 379074"/>
                    <a:gd name="connsiteY36" fmla="*/ 134270 h 139033"/>
                    <a:gd name="connsiteX37" fmla="*/ 269081 w 379074"/>
                    <a:gd name="connsiteY37" fmla="*/ 139033 h 139033"/>
                    <a:gd name="connsiteX38" fmla="*/ 259556 w 379074"/>
                    <a:gd name="connsiteY38" fmla="*/ 136651 h 139033"/>
                    <a:gd name="connsiteX39" fmla="*/ 240506 w 379074"/>
                    <a:gd name="connsiteY39" fmla="*/ 124745 h 139033"/>
                    <a:gd name="connsiteX40" fmla="*/ 228600 w 379074"/>
                    <a:gd name="connsiteY40" fmla="*/ 117601 h 139033"/>
                    <a:gd name="connsiteX41" fmla="*/ 185737 w 379074"/>
                    <a:gd name="connsiteY41" fmla="*/ 115220 h 139033"/>
                    <a:gd name="connsiteX42" fmla="*/ 178593 w 379074"/>
                    <a:gd name="connsiteY42" fmla="*/ 112839 h 139033"/>
                    <a:gd name="connsiteX43" fmla="*/ 166687 w 379074"/>
                    <a:gd name="connsiteY43" fmla="*/ 110458 h 139033"/>
                    <a:gd name="connsiteX44" fmla="*/ 154781 w 379074"/>
                    <a:gd name="connsiteY44" fmla="*/ 103314 h 139033"/>
                    <a:gd name="connsiteX45" fmla="*/ 138112 w 379074"/>
                    <a:gd name="connsiteY45" fmla="*/ 96170 h 139033"/>
                    <a:gd name="connsiteX46" fmla="*/ 126206 w 379074"/>
                    <a:gd name="connsiteY46" fmla="*/ 86645 h 139033"/>
                    <a:gd name="connsiteX47" fmla="*/ 90487 w 379074"/>
                    <a:gd name="connsiteY47" fmla="*/ 79501 h 139033"/>
                    <a:gd name="connsiteX48" fmla="*/ 64293 w 379074"/>
                    <a:gd name="connsiteY48" fmla="*/ 72358 h 139033"/>
                    <a:gd name="connsiteX49" fmla="*/ 0 w 379074"/>
                    <a:gd name="connsiteY49" fmla="*/ 67595 h 13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79074" h="139033">
                      <a:moveTo>
                        <a:pt x="0" y="67595"/>
                      </a:moveTo>
                      <a:cubicBezTo>
                        <a:pt x="4389" y="63206"/>
                        <a:pt x="10737" y="53308"/>
                        <a:pt x="19050" y="53308"/>
                      </a:cubicBezTo>
                      <a:cubicBezTo>
                        <a:pt x="23878" y="53308"/>
                        <a:pt x="28575" y="54895"/>
                        <a:pt x="33337" y="55689"/>
                      </a:cubicBezTo>
                      <a:cubicBezTo>
                        <a:pt x="36512" y="58070"/>
                        <a:pt x="40056" y="60027"/>
                        <a:pt x="42862" y="62833"/>
                      </a:cubicBezTo>
                      <a:cubicBezTo>
                        <a:pt x="44886" y="64857"/>
                        <a:pt x="45793" y="67778"/>
                        <a:pt x="47625" y="69976"/>
                      </a:cubicBezTo>
                      <a:cubicBezTo>
                        <a:pt x="49781" y="72563"/>
                        <a:pt x="52387" y="74739"/>
                        <a:pt x="54768" y="77120"/>
                      </a:cubicBezTo>
                      <a:cubicBezTo>
                        <a:pt x="55390" y="76965"/>
                        <a:pt x="69884" y="73600"/>
                        <a:pt x="71437" y="72358"/>
                      </a:cubicBezTo>
                      <a:cubicBezTo>
                        <a:pt x="73672" y="70570"/>
                        <a:pt x="73965" y="67002"/>
                        <a:pt x="76200" y="65214"/>
                      </a:cubicBezTo>
                      <a:cubicBezTo>
                        <a:pt x="78160" y="63646"/>
                        <a:pt x="81036" y="63822"/>
                        <a:pt x="83343" y="62833"/>
                      </a:cubicBezTo>
                      <a:cubicBezTo>
                        <a:pt x="86606" y="61435"/>
                        <a:pt x="89346" y="58510"/>
                        <a:pt x="92868" y="58070"/>
                      </a:cubicBezTo>
                      <a:cubicBezTo>
                        <a:pt x="108640" y="56098"/>
                        <a:pt x="124618" y="56483"/>
                        <a:pt x="140493" y="55689"/>
                      </a:cubicBezTo>
                      <a:cubicBezTo>
                        <a:pt x="142874" y="54895"/>
                        <a:pt x="145392" y="54431"/>
                        <a:pt x="147637" y="53308"/>
                      </a:cubicBezTo>
                      <a:cubicBezTo>
                        <a:pt x="154267" y="49993"/>
                        <a:pt x="156659" y="46667"/>
                        <a:pt x="161925" y="41401"/>
                      </a:cubicBezTo>
                      <a:cubicBezTo>
                        <a:pt x="161131" y="35051"/>
                        <a:pt x="157519" y="28422"/>
                        <a:pt x="159543" y="22351"/>
                      </a:cubicBezTo>
                      <a:cubicBezTo>
                        <a:pt x="160578" y="19246"/>
                        <a:pt x="165821" y="19564"/>
                        <a:pt x="169068" y="19970"/>
                      </a:cubicBezTo>
                      <a:cubicBezTo>
                        <a:pt x="172590" y="20410"/>
                        <a:pt x="175269" y="23487"/>
                        <a:pt x="178593" y="24733"/>
                      </a:cubicBezTo>
                      <a:cubicBezTo>
                        <a:pt x="181657" y="25882"/>
                        <a:pt x="184943" y="26320"/>
                        <a:pt x="188118" y="27114"/>
                      </a:cubicBezTo>
                      <a:cubicBezTo>
                        <a:pt x="192087" y="25526"/>
                        <a:pt x="196119" y="24087"/>
                        <a:pt x="200025" y="22351"/>
                      </a:cubicBezTo>
                      <a:cubicBezTo>
                        <a:pt x="203269" y="20909"/>
                        <a:pt x="206079" y="18333"/>
                        <a:pt x="209550" y="17589"/>
                      </a:cubicBezTo>
                      <a:cubicBezTo>
                        <a:pt x="217350" y="15918"/>
                        <a:pt x="225425" y="16002"/>
                        <a:pt x="233362" y="15208"/>
                      </a:cubicBezTo>
                      <a:cubicBezTo>
                        <a:pt x="250471" y="9503"/>
                        <a:pt x="229126" y="16417"/>
                        <a:pt x="250031" y="10445"/>
                      </a:cubicBezTo>
                      <a:cubicBezTo>
                        <a:pt x="252445" y="9755"/>
                        <a:pt x="254714" y="8556"/>
                        <a:pt x="257175" y="8064"/>
                      </a:cubicBezTo>
                      <a:cubicBezTo>
                        <a:pt x="262678" y="6963"/>
                        <a:pt x="268287" y="6477"/>
                        <a:pt x="273843" y="5683"/>
                      </a:cubicBezTo>
                      <a:cubicBezTo>
                        <a:pt x="276224" y="4889"/>
                        <a:pt x="278552" y="3910"/>
                        <a:pt x="280987" y="3301"/>
                      </a:cubicBezTo>
                      <a:cubicBezTo>
                        <a:pt x="307567" y="-3345"/>
                        <a:pt x="317315" y="1859"/>
                        <a:pt x="354806" y="3301"/>
                      </a:cubicBezTo>
                      <a:cubicBezTo>
                        <a:pt x="371645" y="14528"/>
                        <a:pt x="351368" y="-136"/>
                        <a:pt x="369093" y="17589"/>
                      </a:cubicBezTo>
                      <a:cubicBezTo>
                        <a:pt x="371117" y="19613"/>
                        <a:pt x="373856" y="20764"/>
                        <a:pt x="376237" y="22351"/>
                      </a:cubicBezTo>
                      <a:cubicBezTo>
                        <a:pt x="377031" y="24732"/>
                        <a:pt x="380252" y="27589"/>
                        <a:pt x="378618" y="29495"/>
                      </a:cubicBezTo>
                      <a:cubicBezTo>
                        <a:pt x="374454" y="34354"/>
                        <a:pt x="367437" y="35728"/>
                        <a:pt x="361950" y="39020"/>
                      </a:cubicBezTo>
                      <a:cubicBezTo>
                        <a:pt x="359496" y="40493"/>
                        <a:pt x="357187" y="42195"/>
                        <a:pt x="354806" y="43783"/>
                      </a:cubicBezTo>
                      <a:cubicBezTo>
                        <a:pt x="353218" y="47752"/>
                        <a:pt x="351544" y="51687"/>
                        <a:pt x="350043" y="55689"/>
                      </a:cubicBezTo>
                      <a:cubicBezTo>
                        <a:pt x="347588" y="62235"/>
                        <a:pt x="347302" y="66196"/>
                        <a:pt x="342900" y="72358"/>
                      </a:cubicBezTo>
                      <a:cubicBezTo>
                        <a:pt x="340943" y="75098"/>
                        <a:pt x="337823" y="76843"/>
                        <a:pt x="335756" y="79501"/>
                      </a:cubicBezTo>
                      <a:cubicBezTo>
                        <a:pt x="332242" y="84019"/>
                        <a:pt x="329265" y="88935"/>
                        <a:pt x="326231" y="93789"/>
                      </a:cubicBezTo>
                      <a:cubicBezTo>
                        <a:pt x="322262" y="100139"/>
                        <a:pt x="317674" y="106142"/>
                        <a:pt x="314325" y="112839"/>
                      </a:cubicBezTo>
                      <a:cubicBezTo>
                        <a:pt x="312737" y="116014"/>
                        <a:pt x="311872" y="119669"/>
                        <a:pt x="309562" y="122364"/>
                      </a:cubicBezTo>
                      <a:cubicBezTo>
                        <a:pt x="304451" y="128327"/>
                        <a:pt x="295285" y="132069"/>
                        <a:pt x="288131" y="134270"/>
                      </a:cubicBezTo>
                      <a:cubicBezTo>
                        <a:pt x="281875" y="136195"/>
                        <a:pt x="269081" y="139033"/>
                        <a:pt x="269081" y="139033"/>
                      </a:cubicBezTo>
                      <a:cubicBezTo>
                        <a:pt x="265906" y="138239"/>
                        <a:pt x="262547" y="137980"/>
                        <a:pt x="259556" y="136651"/>
                      </a:cubicBezTo>
                      <a:cubicBezTo>
                        <a:pt x="253458" y="133941"/>
                        <a:pt x="246391" y="128424"/>
                        <a:pt x="240506" y="124745"/>
                      </a:cubicBezTo>
                      <a:cubicBezTo>
                        <a:pt x="236581" y="122292"/>
                        <a:pt x="233160" y="118394"/>
                        <a:pt x="228600" y="117601"/>
                      </a:cubicBezTo>
                      <a:cubicBezTo>
                        <a:pt x="214502" y="115149"/>
                        <a:pt x="200025" y="116014"/>
                        <a:pt x="185737" y="115220"/>
                      </a:cubicBezTo>
                      <a:cubicBezTo>
                        <a:pt x="183356" y="114426"/>
                        <a:pt x="181028" y="113448"/>
                        <a:pt x="178593" y="112839"/>
                      </a:cubicBezTo>
                      <a:cubicBezTo>
                        <a:pt x="174667" y="111857"/>
                        <a:pt x="170445" y="111961"/>
                        <a:pt x="166687" y="110458"/>
                      </a:cubicBezTo>
                      <a:cubicBezTo>
                        <a:pt x="162390" y="108739"/>
                        <a:pt x="158827" y="105562"/>
                        <a:pt x="154781" y="103314"/>
                      </a:cubicBezTo>
                      <a:cubicBezTo>
                        <a:pt x="145952" y="98408"/>
                        <a:pt x="146544" y="98980"/>
                        <a:pt x="138112" y="96170"/>
                      </a:cubicBezTo>
                      <a:cubicBezTo>
                        <a:pt x="134143" y="92995"/>
                        <a:pt x="130668" y="89079"/>
                        <a:pt x="126206" y="86645"/>
                      </a:cubicBezTo>
                      <a:cubicBezTo>
                        <a:pt x="115410" y="80756"/>
                        <a:pt x="102145" y="80797"/>
                        <a:pt x="90487" y="79501"/>
                      </a:cubicBezTo>
                      <a:cubicBezTo>
                        <a:pt x="82751" y="76923"/>
                        <a:pt x="71129" y="72846"/>
                        <a:pt x="64293" y="72358"/>
                      </a:cubicBezTo>
                      <a:lnTo>
                        <a:pt x="0" y="67595"/>
                      </a:lnTo>
                      <a:close/>
                    </a:path>
                  </a:pathLst>
                </a:cu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bg1"/>
                    </a:solidFill>
                  </a:endParaRPr>
                </a:p>
              </p:txBody>
            </p:sp>
            <p:sp>
              <p:nvSpPr>
                <p:cNvPr id="33" name="Freeform: Shape 22">
                  <a:extLst>
                    <a:ext uri="{FF2B5EF4-FFF2-40B4-BE49-F238E27FC236}">
                      <a16:creationId xmlns:a16="http://schemas.microsoft.com/office/drawing/2014/main" id="{BFAF367A-BA1A-CA96-F219-71776A27B2A1}"/>
                    </a:ext>
                  </a:extLst>
                </p:cNvPr>
                <p:cNvSpPr/>
                <p:nvPr/>
              </p:nvSpPr>
              <p:spPr>
                <a:xfrm>
                  <a:off x="3973224" y="2652457"/>
                  <a:ext cx="695326" cy="612469"/>
                </a:xfrm>
                <a:custGeom>
                  <a:avLst/>
                  <a:gdLst>
                    <a:gd name="connsiteX0" fmla="*/ 40481 w 1069181"/>
                    <a:gd name="connsiteY0" fmla="*/ 516739 h 969176"/>
                    <a:gd name="connsiteX1" fmla="*/ 52387 w 1069181"/>
                    <a:gd name="connsiteY1" fmla="*/ 514358 h 969176"/>
                    <a:gd name="connsiteX2" fmla="*/ 59531 w 1069181"/>
                    <a:gd name="connsiteY2" fmla="*/ 511976 h 969176"/>
                    <a:gd name="connsiteX3" fmla="*/ 64293 w 1069181"/>
                    <a:gd name="connsiteY3" fmla="*/ 502451 h 969176"/>
                    <a:gd name="connsiteX4" fmla="*/ 88106 w 1069181"/>
                    <a:gd name="connsiteY4" fmla="*/ 481020 h 969176"/>
                    <a:gd name="connsiteX5" fmla="*/ 97631 w 1069181"/>
                    <a:gd name="connsiteY5" fmla="*/ 466733 h 969176"/>
                    <a:gd name="connsiteX6" fmla="*/ 111918 w 1069181"/>
                    <a:gd name="connsiteY6" fmla="*/ 447683 h 969176"/>
                    <a:gd name="connsiteX7" fmla="*/ 114300 w 1069181"/>
                    <a:gd name="connsiteY7" fmla="*/ 440539 h 969176"/>
                    <a:gd name="connsiteX8" fmla="*/ 123825 w 1069181"/>
                    <a:gd name="connsiteY8" fmla="*/ 421489 h 969176"/>
                    <a:gd name="connsiteX9" fmla="*/ 133350 w 1069181"/>
                    <a:gd name="connsiteY9" fmla="*/ 411964 h 969176"/>
                    <a:gd name="connsiteX10" fmla="*/ 154781 w 1069181"/>
                    <a:gd name="connsiteY10" fmla="*/ 402439 h 969176"/>
                    <a:gd name="connsiteX11" fmla="*/ 161925 w 1069181"/>
                    <a:gd name="connsiteY11" fmla="*/ 400058 h 969176"/>
                    <a:gd name="connsiteX12" fmla="*/ 173831 w 1069181"/>
                    <a:gd name="connsiteY12" fmla="*/ 392914 h 969176"/>
                    <a:gd name="connsiteX13" fmla="*/ 195262 w 1069181"/>
                    <a:gd name="connsiteY13" fmla="*/ 383389 h 969176"/>
                    <a:gd name="connsiteX14" fmla="*/ 219075 w 1069181"/>
                    <a:gd name="connsiteY14" fmla="*/ 373864 h 969176"/>
                    <a:gd name="connsiteX15" fmla="*/ 233362 w 1069181"/>
                    <a:gd name="connsiteY15" fmla="*/ 371483 h 969176"/>
                    <a:gd name="connsiteX16" fmla="*/ 240506 w 1069181"/>
                    <a:gd name="connsiteY16" fmla="*/ 369101 h 969176"/>
                    <a:gd name="connsiteX17" fmla="*/ 247650 w 1069181"/>
                    <a:gd name="connsiteY17" fmla="*/ 364339 h 969176"/>
                    <a:gd name="connsiteX18" fmla="*/ 259556 w 1069181"/>
                    <a:gd name="connsiteY18" fmla="*/ 361958 h 969176"/>
                    <a:gd name="connsiteX19" fmla="*/ 307181 w 1069181"/>
                    <a:gd name="connsiteY19" fmla="*/ 359576 h 969176"/>
                    <a:gd name="connsiteX20" fmla="*/ 333375 w 1069181"/>
                    <a:gd name="connsiteY20" fmla="*/ 361958 h 969176"/>
                    <a:gd name="connsiteX21" fmla="*/ 328612 w 1069181"/>
                    <a:gd name="connsiteY21" fmla="*/ 407201 h 969176"/>
                    <a:gd name="connsiteX22" fmla="*/ 326231 w 1069181"/>
                    <a:gd name="connsiteY22" fmla="*/ 419108 h 969176"/>
                    <a:gd name="connsiteX23" fmla="*/ 323850 w 1069181"/>
                    <a:gd name="connsiteY23" fmla="*/ 426251 h 969176"/>
                    <a:gd name="connsiteX24" fmla="*/ 326231 w 1069181"/>
                    <a:gd name="connsiteY24" fmla="*/ 585795 h 969176"/>
                    <a:gd name="connsiteX25" fmla="*/ 328612 w 1069181"/>
                    <a:gd name="connsiteY25" fmla="*/ 609608 h 969176"/>
                    <a:gd name="connsiteX26" fmla="*/ 330993 w 1069181"/>
                    <a:gd name="connsiteY26" fmla="*/ 645326 h 969176"/>
                    <a:gd name="connsiteX27" fmla="*/ 342900 w 1069181"/>
                    <a:gd name="connsiteY27" fmla="*/ 664376 h 969176"/>
                    <a:gd name="connsiteX28" fmla="*/ 347662 w 1069181"/>
                    <a:gd name="connsiteY28" fmla="*/ 681045 h 969176"/>
                    <a:gd name="connsiteX29" fmla="*/ 350043 w 1069181"/>
                    <a:gd name="connsiteY29" fmla="*/ 700095 h 969176"/>
                    <a:gd name="connsiteX30" fmla="*/ 352425 w 1069181"/>
                    <a:gd name="connsiteY30" fmla="*/ 707239 h 969176"/>
                    <a:gd name="connsiteX31" fmla="*/ 359568 w 1069181"/>
                    <a:gd name="connsiteY31" fmla="*/ 709620 h 969176"/>
                    <a:gd name="connsiteX32" fmla="*/ 366712 w 1069181"/>
                    <a:gd name="connsiteY32" fmla="*/ 714383 h 969176"/>
                    <a:gd name="connsiteX33" fmla="*/ 438150 w 1069181"/>
                    <a:gd name="connsiteY33" fmla="*/ 714383 h 969176"/>
                    <a:gd name="connsiteX34" fmla="*/ 554831 w 1069181"/>
                    <a:gd name="connsiteY34" fmla="*/ 716764 h 969176"/>
                    <a:gd name="connsiteX35" fmla="*/ 588168 w 1069181"/>
                    <a:gd name="connsiteY35" fmla="*/ 721526 h 969176"/>
                    <a:gd name="connsiteX36" fmla="*/ 595312 w 1069181"/>
                    <a:gd name="connsiteY36" fmla="*/ 731051 h 969176"/>
                    <a:gd name="connsiteX37" fmla="*/ 611981 w 1069181"/>
                    <a:gd name="connsiteY37" fmla="*/ 733433 h 969176"/>
                    <a:gd name="connsiteX38" fmla="*/ 631031 w 1069181"/>
                    <a:gd name="connsiteY38" fmla="*/ 738195 h 969176"/>
                    <a:gd name="connsiteX39" fmla="*/ 716756 w 1069181"/>
                    <a:gd name="connsiteY39" fmla="*/ 740576 h 969176"/>
                    <a:gd name="connsiteX40" fmla="*/ 721518 w 1069181"/>
                    <a:gd name="connsiteY40" fmla="*/ 747720 h 969176"/>
                    <a:gd name="connsiteX41" fmla="*/ 726281 w 1069181"/>
                    <a:gd name="connsiteY41" fmla="*/ 762008 h 969176"/>
                    <a:gd name="connsiteX42" fmla="*/ 733425 w 1069181"/>
                    <a:gd name="connsiteY42" fmla="*/ 766770 h 969176"/>
                    <a:gd name="connsiteX43" fmla="*/ 740568 w 1069181"/>
                    <a:gd name="connsiteY43" fmla="*/ 788201 h 969176"/>
                    <a:gd name="connsiteX44" fmla="*/ 742950 w 1069181"/>
                    <a:gd name="connsiteY44" fmla="*/ 804870 h 969176"/>
                    <a:gd name="connsiteX45" fmla="*/ 747712 w 1069181"/>
                    <a:gd name="connsiteY45" fmla="*/ 819158 h 969176"/>
                    <a:gd name="connsiteX46" fmla="*/ 750093 w 1069181"/>
                    <a:gd name="connsiteY46" fmla="*/ 826301 h 969176"/>
                    <a:gd name="connsiteX47" fmla="*/ 752475 w 1069181"/>
                    <a:gd name="connsiteY47" fmla="*/ 835826 h 969176"/>
                    <a:gd name="connsiteX48" fmla="*/ 757237 w 1069181"/>
                    <a:gd name="connsiteY48" fmla="*/ 845351 h 969176"/>
                    <a:gd name="connsiteX49" fmla="*/ 759618 w 1069181"/>
                    <a:gd name="connsiteY49" fmla="*/ 966795 h 969176"/>
                    <a:gd name="connsiteX50" fmla="*/ 766762 w 1069181"/>
                    <a:gd name="connsiteY50" fmla="*/ 969176 h 969176"/>
                    <a:gd name="connsiteX51" fmla="*/ 788193 w 1069181"/>
                    <a:gd name="connsiteY51" fmla="*/ 966795 h 969176"/>
                    <a:gd name="connsiteX52" fmla="*/ 795337 w 1069181"/>
                    <a:gd name="connsiteY52" fmla="*/ 964414 h 969176"/>
                    <a:gd name="connsiteX53" fmla="*/ 812006 w 1069181"/>
                    <a:gd name="connsiteY53" fmla="*/ 950126 h 969176"/>
                    <a:gd name="connsiteX54" fmla="*/ 831056 w 1069181"/>
                    <a:gd name="connsiteY54" fmla="*/ 938220 h 969176"/>
                    <a:gd name="connsiteX55" fmla="*/ 847725 w 1069181"/>
                    <a:gd name="connsiteY55" fmla="*/ 923933 h 969176"/>
                    <a:gd name="connsiteX56" fmla="*/ 854868 w 1069181"/>
                    <a:gd name="connsiteY56" fmla="*/ 914408 h 969176"/>
                    <a:gd name="connsiteX57" fmla="*/ 862012 w 1069181"/>
                    <a:gd name="connsiteY57" fmla="*/ 907264 h 969176"/>
                    <a:gd name="connsiteX58" fmla="*/ 876300 w 1069181"/>
                    <a:gd name="connsiteY58" fmla="*/ 883451 h 969176"/>
                    <a:gd name="connsiteX59" fmla="*/ 881062 w 1069181"/>
                    <a:gd name="connsiteY59" fmla="*/ 854876 h 969176"/>
                    <a:gd name="connsiteX60" fmla="*/ 888206 w 1069181"/>
                    <a:gd name="connsiteY60" fmla="*/ 840589 h 969176"/>
                    <a:gd name="connsiteX61" fmla="*/ 895350 w 1069181"/>
                    <a:gd name="connsiteY61" fmla="*/ 816776 h 969176"/>
                    <a:gd name="connsiteX62" fmla="*/ 900112 w 1069181"/>
                    <a:gd name="connsiteY62" fmla="*/ 807251 h 969176"/>
                    <a:gd name="connsiteX63" fmla="*/ 904875 w 1069181"/>
                    <a:gd name="connsiteY63" fmla="*/ 785820 h 969176"/>
                    <a:gd name="connsiteX64" fmla="*/ 909637 w 1069181"/>
                    <a:gd name="connsiteY64" fmla="*/ 776295 h 969176"/>
                    <a:gd name="connsiteX65" fmla="*/ 912018 w 1069181"/>
                    <a:gd name="connsiteY65" fmla="*/ 769151 h 969176"/>
                    <a:gd name="connsiteX66" fmla="*/ 921543 w 1069181"/>
                    <a:gd name="connsiteY66" fmla="*/ 752483 h 969176"/>
                    <a:gd name="connsiteX67" fmla="*/ 923925 w 1069181"/>
                    <a:gd name="connsiteY67" fmla="*/ 742958 h 969176"/>
                    <a:gd name="connsiteX68" fmla="*/ 931068 w 1069181"/>
                    <a:gd name="connsiteY68" fmla="*/ 740576 h 969176"/>
                    <a:gd name="connsiteX69" fmla="*/ 935831 w 1069181"/>
                    <a:gd name="connsiteY69" fmla="*/ 726289 h 969176"/>
                    <a:gd name="connsiteX70" fmla="*/ 940593 w 1069181"/>
                    <a:gd name="connsiteY70" fmla="*/ 719145 h 969176"/>
                    <a:gd name="connsiteX71" fmla="*/ 945356 w 1069181"/>
                    <a:gd name="connsiteY71" fmla="*/ 709620 h 969176"/>
                    <a:gd name="connsiteX72" fmla="*/ 950118 w 1069181"/>
                    <a:gd name="connsiteY72" fmla="*/ 695333 h 969176"/>
                    <a:gd name="connsiteX73" fmla="*/ 964406 w 1069181"/>
                    <a:gd name="connsiteY73" fmla="*/ 673901 h 969176"/>
                    <a:gd name="connsiteX74" fmla="*/ 973931 w 1069181"/>
                    <a:gd name="connsiteY74" fmla="*/ 654851 h 969176"/>
                    <a:gd name="connsiteX75" fmla="*/ 988218 w 1069181"/>
                    <a:gd name="connsiteY75" fmla="*/ 631039 h 969176"/>
                    <a:gd name="connsiteX76" fmla="*/ 992981 w 1069181"/>
                    <a:gd name="connsiteY76" fmla="*/ 616751 h 969176"/>
                    <a:gd name="connsiteX77" fmla="*/ 995362 w 1069181"/>
                    <a:gd name="connsiteY77" fmla="*/ 609608 h 969176"/>
                    <a:gd name="connsiteX78" fmla="*/ 1000125 w 1069181"/>
                    <a:gd name="connsiteY78" fmla="*/ 554839 h 969176"/>
                    <a:gd name="connsiteX79" fmla="*/ 1009650 w 1069181"/>
                    <a:gd name="connsiteY79" fmla="*/ 507214 h 969176"/>
                    <a:gd name="connsiteX80" fmla="*/ 1012031 w 1069181"/>
                    <a:gd name="connsiteY80" fmla="*/ 500070 h 969176"/>
                    <a:gd name="connsiteX81" fmla="*/ 1014412 w 1069181"/>
                    <a:gd name="connsiteY81" fmla="*/ 485783 h 969176"/>
                    <a:gd name="connsiteX82" fmla="*/ 1023937 w 1069181"/>
                    <a:gd name="connsiteY82" fmla="*/ 461970 h 969176"/>
                    <a:gd name="connsiteX83" fmla="*/ 1026318 w 1069181"/>
                    <a:gd name="connsiteY83" fmla="*/ 447683 h 969176"/>
                    <a:gd name="connsiteX84" fmla="*/ 1031081 w 1069181"/>
                    <a:gd name="connsiteY84" fmla="*/ 438158 h 969176"/>
                    <a:gd name="connsiteX85" fmla="*/ 1035843 w 1069181"/>
                    <a:gd name="connsiteY85" fmla="*/ 407201 h 969176"/>
                    <a:gd name="connsiteX86" fmla="*/ 1040606 w 1069181"/>
                    <a:gd name="connsiteY86" fmla="*/ 392914 h 969176"/>
                    <a:gd name="connsiteX87" fmla="*/ 1050131 w 1069181"/>
                    <a:gd name="connsiteY87" fmla="*/ 366720 h 969176"/>
                    <a:gd name="connsiteX88" fmla="*/ 1054893 w 1069181"/>
                    <a:gd name="connsiteY88" fmla="*/ 359576 h 969176"/>
                    <a:gd name="connsiteX89" fmla="*/ 1066800 w 1069181"/>
                    <a:gd name="connsiteY89" fmla="*/ 338145 h 969176"/>
                    <a:gd name="connsiteX90" fmla="*/ 1069181 w 1069181"/>
                    <a:gd name="connsiteY90" fmla="*/ 328620 h 969176"/>
                    <a:gd name="connsiteX91" fmla="*/ 1064418 w 1069181"/>
                    <a:gd name="connsiteY91" fmla="*/ 309570 h 969176"/>
                    <a:gd name="connsiteX92" fmla="*/ 1057275 w 1069181"/>
                    <a:gd name="connsiteY92" fmla="*/ 300045 h 969176"/>
                    <a:gd name="connsiteX93" fmla="*/ 1054893 w 1069181"/>
                    <a:gd name="connsiteY93" fmla="*/ 290520 h 969176"/>
                    <a:gd name="connsiteX94" fmla="*/ 1042987 w 1069181"/>
                    <a:gd name="connsiteY94" fmla="*/ 269089 h 969176"/>
                    <a:gd name="connsiteX95" fmla="*/ 1035843 w 1069181"/>
                    <a:gd name="connsiteY95" fmla="*/ 254801 h 969176"/>
                    <a:gd name="connsiteX96" fmla="*/ 1021556 w 1069181"/>
                    <a:gd name="connsiteY96" fmla="*/ 240514 h 969176"/>
                    <a:gd name="connsiteX97" fmla="*/ 1016793 w 1069181"/>
                    <a:gd name="connsiteY97" fmla="*/ 233370 h 969176"/>
                    <a:gd name="connsiteX98" fmla="*/ 997743 w 1069181"/>
                    <a:gd name="connsiteY98" fmla="*/ 223845 h 969176"/>
                    <a:gd name="connsiteX99" fmla="*/ 988218 w 1069181"/>
                    <a:gd name="connsiteY99" fmla="*/ 219083 h 969176"/>
                    <a:gd name="connsiteX100" fmla="*/ 981075 w 1069181"/>
                    <a:gd name="connsiteY100" fmla="*/ 214320 h 969176"/>
                    <a:gd name="connsiteX101" fmla="*/ 959643 w 1069181"/>
                    <a:gd name="connsiteY101" fmla="*/ 207176 h 969176"/>
                    <a:gd name="connsiteX102" fmla="*/ 940593 w 1069181"/>
                    <a:gd name="connsiteY102" fmla="*/ 200033 h 969176"/>
                    <a:gd name="connsiteX103" fmla="*/ 914400 w 1069181"/>
                    <a:gd name="connsiteY103" fmla="*/ 197651 h 969176"/>
                    <a:gd name="connsiteX104" fmla="*/ 688181 w 1069181"/>
                    <a:gd name="connsiteY104" fmla="*/ 197651 h 969176"/>
                    <a:gd name="connsiteX105" fmla="*/ 654843 w 1069181"/>
                    <a:gd name="connsiteY105" fmla="*/ 195270 h 969176"/>
                    <a:gd name="connsiteX106" fmla="*/ 638175 w 1069181"/>
                    <a:gd name="connsiteY106" fmla="*/ 185745 h 969176"/>
                    <a:gd name="connsiteX107" fmla="*/ 626268 w 1069181"/>
                    <a:gd name="connsiteY107" fmla="*/ 173839 h 969176"/>
                    <a:gd name="connsiteX108" fmla="*/ 623887 w 1069181"/>
                    <a:gd name="connsiteY108" fmla="*/ 166695 h 969176"/>
                    <a:gd name="connsiteX109" fmla="*/ 597693 w 1069181"/>
                    <a:gd name="connsiteY109" fmla="*/ 138120 h 969176"/>
                    <a:gd name="connsiteX110" fmla="*/ 590550 w 1069181"/>
                    <a:gd name="connsiteY110" fmla="*/ 119070 h 969176"/>
                    <a:gd name="connsiteX111" fmla="*/ 566737 w 1069181"/>
                    <a:gd name="connsiteY111" fmla="*/ 92876 h 969176"/>
                    <a:gd name="connsiteX112" fmla="*/ 538162 w 1069181"/>
                    <a:gd name="connsiteY112" fmla="*/ 95258 h 969176"/>
                    <a:gd name="connsiteX113" fmla="*/ 533400 w 1069181"/>
                    <a:gd name="connsiteY113" fmla="*/ 109545 h 969176"/>
                    <a:gd name="connsiteX114" fmla="*/ 521493 w 1069181"/>
                    <a:gd name="connsiteY114" fmla="*/ 119070 h 969176"/>
                    <a:gd name="connsiteX115" fmla="*/ 495300 w 1069181"/>
                    <a:gd name="connsiteY115" fmla="*/ 114308 h 969176"/>
                    <a:gd name="connsiteX116" fmla="*/ 481012 w 1069181"/>
                    <a:gd name="connsiteY116" fmla="*/ 104783 h 969176"/>
                    <a:gd name="connsiteX117" fmla="*/ 459581 w 1069181"/>
                    <a:gd name="connsiteY117" fmla="*/ 88114 h 969176"/>
                    <a:gd name="connsiteX118" fmla="*/ 452437 w 1069181"/>
                    <a:gd name="connsiteY118" fmla="*/ 78589 h 969176"/>
                    <a:gd name="connsiteX119" fmla="*/ 438150 w 1069181"/>
                    <a:gd name="connsiteY119" fmla="*/ 69064 h 969176"/>
                    <a:gd name="connsiteX120" fmla="*/ 428625 w 1069181"/>
                    <a:gd name="connsiteY120" fmla="*/ 59539 h 969176"/>
                    <a:gd name="connsiteX121" fmla="*/ 409575 w 1069181"/>
                    <a:gd name="connsiteY121" fmla="*/ 45251 h 969176"/>
                    <a:gd name="connsiteX122" fmla="*/ 381000 w 1069181"/>
                    <a:gd name="connsiteY122" fmla="*/ 26201 h 969176"/>
                    <a:gd name="connsiteX123" fmla="*/ 369093 w 1069181"/>
                    <a:gd name="connsiteY123" fmla="*/ 19058 h 969176"/>
                    <a:gd name="connsiteX124" fmla="*/ 347662 w 1069181"/>
                    <a:gd name="connsiteY124" fmla="*/ 16676 h 969176"/>
                    <a:gd name="connsiteX125" fmla="*/ 285750 w 1069181"/>
                    <a:gd name="connsiteY125" fmla="*/ 11914 h 969176"/>
                    <a:gd name="connsiteX126" fmla="*/ 257175 w 1069181"/>
                    <a:gd name="connsiteY126" fmla="*/ 9533 h 969176"/>
                    <a:gd name="connsiteX127" fmla="*/ 223837 w 1069181"/>
                    <a:gd name="connsiteY127" fmla="*/ 8 h 969176"/>
                    <a:gd name="connsiteX128" fmla="*/ 173831 w 1069181"/>
                    <a:gd name="connsiteY128" fmla="*/ 7151 h 969176"/>
                    <a:gd name="connsiteX129" fmla="*/ 152400 w 1069181"/>
                    <a:gd name="connsiteY129" fmla="*/ 14295 h 969176"/>
                    <a:gd name="connsiteX130" fmla="*/ 133350 w 1069181"/>
                    <a:gd name="connsiteY130" fmla="*/ 26201 h 969176"/>
                    <a:gd name="connsiteX131" fmla="*/ 123825 w 1069181"/>
                    <a:gd name="connsiteY131" fmla="*/ 33345 h 969176"/>
                    <a:gd name="connsiteX132" fmla="*/ 116681 w 1069181"/>
                    <a:gd name="connsiteY132" fmla="*/ 42870 h 969176"/>
                    <a:gd name="connsiteX133" fmla="*/ 111918 w 1069181"/>
                    <a:gd name="connsiteY133" fmla="*/ 50014 h 969176"/>
                    <a:gd name="connsiteX134" fmla="*/ 90487 w 1069181"/>
                    <a:gd name="connsiteY134" fmla="*/ 71445 h 969176"/>
                    <a:gd name="connsiteX135" fmla="*/ 85725 w 1069181"/>
                    <a:gd name="connsiteY135" fmla="*/ 80970 h 969176"/>
                    <a:gd name="connsiteX136" fmla="*/ 71437 w 1069181"/>
                    <a:gd name="connsiteY136" fmla="*/ 92876 h 969176"/>
                    <a:gd name="connsiteX137" fmla="*/ 69056 w 1069181"/>
                    <a:gd name="connsiteY137" fmla="*/ 100020 h 969176"/>
                    <a:gd name="connsiteX138" fmla="*/ 59531 w 1069181"/>
                    <a:gd name="connsiteY138" fmla="*/ 116689 h 969176"/>
                    <a:gd name="connsiteX139" fmla="*/ 57150 w 1069181"/>
                    <a:gd name="connsiteY139" fmla="*/ 126214 h 969176"/>
                    <a:gd name="connsiteX140" fmla="*/ 54768 w 1069181"/>
                    <a:gd name="connsiteY140" fmla="*/ 133358 h 969176"/>
                    <a:gd name="connsiteX141" fmla="*/ 47625 w 1069181"/>
                    <a:gd name="connsiteY141" fmla="*/ 171458 h 969176"/>
                    <a:gd name="connsiteX142" fmla="*/ 42862 w 1069181"/>
                    <a:gd name="connsiteY142" fmla="*/ 183364 h 969176"/>
                    <a:gd name="connsiteX143" fmla="*/ 40481 w 1069181"/>
                    <a:gd name="connsiteY143" fmla="*/ 192889 h 969176"/>
                    <a:gd name="connsiteX144" fmla="*/ 30956 w 1069181"/>
                    <a:gd name="connsiteY144" fmla="*/ 209558 h 969176"/>
                    <a:gd name="connsiteX145" fmla="*/ 28575 w 1069181"/>
                    <a:gd name="connsiteY145" fmla="*/ 228608 h 969176"/>
                    <a:gd name="connsiteX146" fmla="*/ 23812 w 1069181"/>
                    <a:gd name="connsiteY146" fmla="*/ 247658 h 969176"/>
                    <a:gd name="connsiteX147" fmla="*/ 21431 w 1069181"/>
                    <a:gd name="connsiteY147" fmla="*/ 297664 h 969176"/>
                    <a:gd name="connsiteX148" fmla="*/ 16668 w 1069181"/>
                    <a:gd name="connsiteY148" fmla="*/ 307189 h 969176"/>
                    <a:gd name="connsiteX149" fmla="*/ 9525 w 1069181"/>
                    <a:gd name="connsiteY149" fmla="*/ 321476 h 969176"/>
                    <a:gd name="connsiteX150" fmla="*/ 7143 w 1069181"/>
                    <a:gd name="connsiteY150" fmla="*/ 333383 h 969176"/>
                    <a:gd name="connsiteX151" fmla="*/ 4762 w 1069181"/>
                    <a:gd name="connsiteY151" fmla="*/ 347670 h 969176"/>
                    <a:gd name="connsiteX152" fmla="*/ 2381 w 1069181"/>
                    <a:gd name="connsiteY152" fmla="*/ 354814 h 969176"/>
                    <a:gd name="connsiteX153" fmla="*/ 0 w 1069181"/>
                    <a:gd name="connsiteY153" fmla="*/ 364339 h 969176"/>
                    <a:gd name="connsiteX154" fmla="*/ 2381 w 1069181"/>
                    <a:gd name="connsiteY154" fmla="*/ 450064 h 969176"/>
                    <a:gd name="connsiteX155" fmla="*/ 16668 w 1069181"/>
                    <a:gd name="connsiteY155" fmla="*/ 478639 h 969176"/>
                    <a:gd name="connsiteX156" fmla="*/ 28575 w 1069181"/>
                    <a:gd name="connsiteY156" fmla="*/ 495308 h 969176"/>
                    <a:gd name="connsiteX157" fmla="*/ 30956 w 1069181"/>
                    <a:gd name="connsiteY157" fmla="*/ 502451 h 969176"/>
                    <a:gd name="connsiteX158" fmla="*/ 35718 w 1069181"/>
                    <a:gd name="connsiteY158" fmla="*/ 514358 h 969176"/>
                    <a:gd name="connsiteX159" fmla="*/ 40481 w 1069181"/>
                    <a:gd name="connsiteY159" fmla="*/ 516739 h 96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069181" h="969176">
                      <a:moveTo>
                        <a:pt x="40481" y="516739"/>
                      </a:moveTo>
                      <a:cubicBezTo>
                        <a:pt x="43259" y="516739"/>
                        <a:pt x="48461" y="515340"/>
                        <a:pt x="52387" y="514358"/>
                      </a:cubicBezTo>
                      <a:cubicBezTo>
                        <a:pt x="54822" y="513749"/>
                        <a:pt x="57756" y="513751"/>
                        <a:pt x="59531" y="511976"/>
                      </a:cubicBezTo>
                      <a:cubicBezTo>
                        <a:pt x="62041" y="509466"/>
                        <a:pt x="62045" y="505198"/>
                        <a:pt x="64293" y="502451"/>
                      </a:cubicBezTo>
                      <a:cubicBezTo>
                        <a:pt x="75506" y="488746"/>
                        <a:pt x="77149" y="488326"/>
                        <a:pt x="88106" y="481020"/>
                      </a:cubicBezTo>
                      <a:cubicBezTo>
                        <a:pt x="91281" y="476258"/>
                        <a:pt x="93584" y="470780"/>
                        <a:pt x="97631" y="466733"/>
                      </a:cubicBezTo>
                      <a:cubicBezTo>
                        <a:pt x="105896" y="458468"/>
                        <a:pt x="106000" y="459520"/>
                        <a:pt x="111918" y="447683"/>
                      </a:cubicBezTo>
                      <a:cubicBezTo>
                        <a:pt x="113041" y="445438"/>
                        <a:pt x="113419" y="442889"/>
                        <a:pt x="114300" y="440539"/>
                      </a:cubicBezTo>
                      <a:cubicBezTo>
                        <a:pt x="117112" y="433042"/>
                        <a:pt x="118709" y="427458"/>
                        <a:pt x="123825" y="421489"/>
                      </a:cubicBezTo>
                      <a:cubicBezTo>
                        <a:pt x="126747" y="418080"/>
                        <a:pt x="129758" y="414658"/>
                        <a:pt x="133350" y="411964"/>
                      </a:cubicBezTo>
                      <a:cubicBezTo>
                        <a:pt x="136960" y="409256"/>
                        <a:pt x="151304" y="403743"/>
                        <a:pt x="154781" y="402439"/>
                      </a:cubicBezTo>
                      <a:cubicBezTo>
                        <a:pt x="157131" y="401558"/>
                        <a:pt x="159680" y="401181"/>
                        <a:pt x="161925" y="400058"/>
                      </a:cubicBezTo>
                      <a:cubicBezTo>
                        <a:pt x="166065" y="397988"/>
                        <a:pt x="169785" y="395162"/>
                        <a:pt x="173831" y="392914"/>
                      </a:cubicBezTo>
                      <a:cubicBezTo>
                        <a:pt x="185561" y="386397"/>
                        <a:pt x="182008" y="389280"/>
                        <a:pt x="195262" y="383389"/>
                      </a:cubicBezTo>
                      <a:cubicBezTo>
                        <a:pt x="207936" y="377756"/>
                        <a:pt x="203316" y="377803"/>
                        <a:pt x="219075" y="373864"/>
                      </a:cubicBezTo>
                      <a:cubicBezTo>
                        <a:pt x="223759" y="372693"/>
                        <a:pt x="228600" y="372277"/>
                        <a:pt x="233362" y="371483"/>
                      </a:cubicBezTo>
                      <a:cubicBezTo>
                        <a:pt x="235743" y="370689"/>
                        <a:pt x="238261" y="370224"/>
                        <a:pt x="240506" y="369101"/>
                      </a:cubicBezTo>
                      <a:cubicBezTo>
                        <a:pt x="243066" y="367821"/>
                        <a:pt x="244970" y="365344"/>
                        <a:pt x="247650" y="364339"/>
                      </a:cubicBezTo>
                      <a:cubicBezTo>
                        <a:pt x="251440" y="362918"/>
                        <a:pt x="255522" y="362281"/>
                        <a:pt x="259556" y="361958"/>
                      </a:cubicBezTo>
                      <a:cubicBezTo>
                        <a:pt x="275400" y="360690"/>
                        <a:pt x="291306" y="360370"/>
                        <a:pt x="307181" y="359576"/>
                      </a:cubicBezTo>
                      <a:cubicBezTo>
                        <a:pt x="315912" y="360370"/>
                        <a:pt x="328930" y="354401"/>
                        <a:pt x="333375" y="361958"/>
                      </a:cubicBezTo>
                      <a:cubicBezTo>
                        <a:pt x="344416" y="380728"/>
                        <a:pt x="332339" y="392293"/>
                        <a:pt x="328612" y="407201"/>
                      </a:cubicBezTo>
                      <a:cubicBezTo>
                        <a:pt x="327630" y="411128"/>
                        <a:pt x="327213" y="415181"/>
                        <a:pt x="326231" y="419108"/>
                      </a:cubicBezTo>
                      <a:cubicBezTo>
                        <a:pt x="325622" y="421543"/>
                        <a:pt x="324644" y="423870"/>
                        <a:pt x="323850" y="426251"/>
                      </a:cubicBezTo>
                      <a:cubicBezTo>
                        <a:pt x="324644" y="479432"/>
                        <a:pt x="324850" y="532626"/>
                        <a:pt x="326231" y="585795"/>
                      </a:cubicBezTo>
                      <a:cubicBezTo>
                        <a:pt x="326438" y="593770"/>
                        <a:pt x="327976" y="601656"/>
                        <a:pt x="328612" y="609608"/>
                      </a:cubicBezTo>
                      <a:cubicBezTo>
                        <a:pt x="329563" y="621502"/>
                        <a:pt x="329132" y="633540"/>
                        <a:pt x="330993" y="645326"/>
                      </a:cubicBezTo>
                      <a:cubicBezTo>
                        <a:pt x="331865" y="650846"/>
                        <a:pt x="339961" y="660458"/>
                        <a:pt x="342900" y="664376"/>
                      </a:cubicBezTo>
                      <a:cubicBezTo>
                        <a:pt x="344787" y="670038"/>
                        <a:pt x="346665" y="675065"/>
                        <a:pt x="347662" y="681045"/>
                      </a:cubicBezTo>
                      <a:cubicBezTo>
                        <a:pt x="348714" y="687357"/>
                        <a:pt x="348898" y="693799"/>
                        <a:pt x="350043" y="700095"/>
                      </a:cubicBezTo>
                      <a:cubicBezTo>
                        <a:pt x="350492" y="702565"/>
                        <a:pt x="350650" y="705464"/>
                        <a:pt x="352425" y="707239"/>
                      </a:cubicBezTo>
                      <a:cubicBezTo>
                        <a:pt x="354200" y="709014"/>
                        <a:pt x="357187" y="708826"/>
                        <a:pt x="359568" y="709620"/>
                      </a:cubicBezTo>
                      <a:cubicBezTo>
                        <a:pt x="361949" y="711208"/>
                        <a:pt x="363971" y="713561"/>
                        <a:pt x="366712" y="714383"/>
                      </a:cubicBezTo>
                      <a:cubicBezTo>
                        <a:pt x="385566" y="720039"/>
                        <a:pt x="429555" y="714757"/>
                        <a:pt x="438150" y="714383"/>
                      </a:cubicBezTo>
                      <a:lnTo>
                        <a:pt x="554831" y="716764"/>
                      </a:lnTo>
                      <a:cubicBezTo>
                        <a:pt x="573619" y="717401"/>
                        <a:pt x="574301" y="718060"/>
                        <a:pt x="588168" y="721526"/>
                      </a:cubicBezTo>
                      <a:cubicBezTo>
                        <a:pt x="590549" y="724701"/>
                        <a:pt x="591762" y="729276"/>
                        <a:pt x="595312" y="731051"/>
                      </a:cubicBezTo>
                      <a:cubicBezTo>
                        <a:pt x="600332" y="733561"/>
                        <a:pt x="606477" y="732332"/>
                        <a:pt x="611981" y="733433"/>
                      </a:cubicBezTo>
                      <a:cubicBezTo>
                        <a:pt x="618399" y="734717"/>
                        <a:pt x="624681" y="736608"/>
                        <a:pt x="631031" y="738195"/>
                      </a:cubicBezTo>
                      <a:cubicBezTo>
                        <a:pt x="658764" y="745127"/>
                        <a:pt x="688181" y="739782"/>
                        <a:pt x="716756" y="740576"/>
                      </a:cubicBezTo>
                      <a:cubicBezTo>
                        <a:pt x="718343" y="742957"/>
                        <a:pt x="720356" y="745105"/>
                        <a:pt x="721518" y="747720"/>
                      </a:cubicBezTo>
                      <a:cubicBezTo>
                        <a:pt x="723557" y="752308"/>
                        <a:pt x="722104" y="759223"/>
                        <a:pt x="726281" y="762008"/>
                      </a:cubicBezTo>
                      <a:lnTo>
                        <a:pt x="733425" y="766770"/>
                      </a:lnTo>
                      <a:cubicBezTo>
                        <a:pt x="737171" y="776137"/>
                        <a:pt x="738859" y="778800"/>
                        <a:pt x="740568" y="788201"/>
                      </a:cubicBezTo>
                      <a:cubicBezTo>
                        <a:pt x="741572" y="793723"/>
                        <a:pt x="741688" y="799401"/>
                        <a:pt x="742950" y="804870"/>
                      </a:cubicBezTo>
                      <a:cubicBezTo>
                        <a:pt x="744079" y="809762"/>
                        <a:pt x="746125" y="814395"/>
                        <a:pt x="747712" y="819158"/>
                      </a:cubicBezTo>
                      <a:cubicBezTo>
                        <a:pt x="748506" y="821539"/>
                        <a:pt x="749484" y="823866"/>
                        <a:pt x="750093" y="826301"/>
                      </a:cubicBezTo>
                      <a:cubicBezTo>
                        <a:pt x="750887" y="829476"/>
                        <a:pt x="751326" y="832762"/>
                        <a:pt x="752475" y="835826"/>
                      </a:cubicBezTo>
                      <a:cubicBezTo>
                        <a:pt x="753721" y="839150"/>
                        <a:pt x="755650" y="842176"/>
                        <a:pt x="757237" y="845351"/>
                      </a:cubicBezTo>
                      <a:cubicBezTo>
                        <a:pt x="758031" y="885832"/>
                        <a:pt x="756513" y="926425"/>
                        <a:pt x="759618" y="966795"/>
                      </a:cubicBezTo>
                      <a:cubicBezTo>
                        <a:pt x="759811" y="969298"/>
                        <a:pt x="764252" y="969176"/>
                        <a:pt x="766762" y="969176"/>
                      </a:cubicBezTo>
                      <a:cubicBezTo>
                        <a:pt x="773950" y="969176"/>
                        <a:pt x="781049" y="967589"/>
                        <a:pt x="788193" y="966795"/>
                      </a:cubicBezTo>
                      <a:cubicBezTo>
                        <a:pt x="790574" y="966001"/>
                        <a:pt x="793158" y="965659"/>
                        <a:pt x="795337" y="964414"/>
                      </a:cubicBezTo>
                      <a:cubicBezTo>
                        <a:pt x="805782" y="958445"/>
                        <a:pt x="803561" y="957364"/>
                        <a:pt x="812006" y="950126"/>
                      </a:cubicBezTo>
                      <a:cubicBezTo>
                        <a:pt x="820659" y="942709"/>
                        <a:pt x="821302" y="943098"/>
                        <a:pt x="831056" y="938220"/>
                      </a:cubicBezTo>
                      <a:cubicBezTo>
                        <a:pt x="842292" y="921364"/>
                        <a:pt x="827046" y="942026"/>
                        <a:pt x="847725" y="923933"/>
                      </a:cubicBezTo>
                      <a:cubicBezTo>
                        <a:pt x="850712" y="921320"/>
                        <a:pt x="852285" y="917421"/>
                        <a:pt x="854868" y="914408"/>
                      </a:cubicBezTo>
                      <a:cubicBezTo>
                        <a:pt x="857060" y="911851"/>
                        <a:pt x="859944" y="909922"/>
                        <a:pt x="862012" y="907264"/>
                      </a:cubicBezTo>
                      <a:cubicBezTo>
                        <a:pt x="870056" y="896921"/>
                        <a:pt x="871116" y="893817"/>
                        <a:pt x="876300" y="883451"/>
                      </a:cubicBezTo>
                      <a:cubicBezTo>
                        <a:pt x="882609" y="858213"/>
                        <a:pt x="873630" y="895758"/>
                        <a:pt x="881062" y="854876"/>
                      </a:cubicBezTo>
                      <a:cubicBezTo>
                        <a:pt x="882772" y="845471"/>
                        <a:pt x="883848" y="849305"/>
                        <a:pt x="888206" y="840589"/>
                      </a:cubicBezTo>
                      <a:cubicBezTo>
                        <a:pt x="898135" y="820732"/>
                        <a:pt x="888660" y="836845"/>
                        <a:pt x="895350" y="816776"/>
                      </a:cubicBezTo>
                      <a:cubicBezTo>
                        <a:pt x="896473" y="813408"/>
                        <a:pt x="898866" y="810575"/>
                        <a:pt x="900112" y="807251"/>
                      </a:cubicBezTo>
                      <a:cubicBezTo>
                        <a:pt x="904685" y="795055"/>
                        <a:pt x="900354" y="799382"/>
                        <a:pt x="904875" y="785820"/>
                      </a:cubicBezTo>
                      <a:cubicBezTo>
                        <a:pt x="905998" y="782452"/>
                        <a:pt x="908239" y="779558"/>
                        <a:pt x="909637" y="776295"/>
                      </a:cubicBezTo>
                      <a:cubicBezTo>
                        <a:pt x="910626" y="773988"/>
                        <a:pt x="911029" y="771458"/>
                        <a:pt x="912018" y="769151"/>
                      </a:cubicBezTo>
                      <a:cubicBezTo>
                        <a:pt x="915642" y="760694"/>
                        <a:pt x="916761" y="759655"/>
                        <a:pt x="921543" y="752483"/>
                      </a:cubicBezTo>
                      <a:cubicBezTo>
                        <a:pt x="922337" y="749308"/>
                        <a:pt x="921881" y="745514"/>
                        <a:pt x="923925" y="742958"/>
                      </a:cubicBezTo>
                      <a:cubicBezTo>
                        <a:pt x="925493" y="740998"/>
                        <a:pt x="929609" y="742618"/>
                        <a:pt x="931068" y="740576"/>
                      </a:cubicBezTo>
                      <a:cubicBezTo>
                        <a:pt x="933986" y="736491"/>
                        <a:pt x="933792" y="730876"/>
                        <a:pt x="935831" y="726289"/>
                      </a:cubicBezTo>
                      <a:cubicBezTo>
                        <a:pt x="936993" y="723674"/>
                        <a:pt x="939173" y="721630"/>
                        <a:pt x="940593" y="719145"/>
                      </a:cubicBezTo>
                      <a:cubicBezTo>
                        <a:pt x="942354" y="716063"/>
                        <a:pt x="944038" y="712916"/>
                        <a:pt x="945356" y="709620"/>
                      </a:cubicBezTo>
                      <a:cubicBezTo>
                        <a:pt x="947220" y="704959"/>
                        <a:pt x="947333" y="699510"/>
                        <a:pt x="950118" y="695333"/>
                      </a:cubicBezTo>
                      <a:cubicBezTo>
                        <a:pt x="954881" y="688189"/>
                        <a:pt x="960566" y="681581"/>
                        <a:pt x="964406" y="673901"/>
                      </a:cubicBezTo>
                      <a:cubicBezTo>
                        <a:pt x="967581" y="667551"/>
                        <a:pt x="970278" y="660939"/>
                        <a:pt x="973931" y="654851"/>
                      </a:cubicBezTo>
                      <a:cubicBezTo>
                        <a:pt x="978693" y="646914"/>
                        <a:pt x="985291" y="639820"/>
                        <a:pt x="988218" y="631039"/>
                      </a:cubicBezTo>
                      <a:lnTo>
                        <a:pt x="992981" y="616751"/>
                      </a:lnTo>
                      <a:lnTo>
                        <a:pt x="995362" y="609608"/>
                      </a:lnTo>
                      <a:cubicBezTo>
                        <a:pt x="1001869" y="570563"/>
                        <a:pt x="992130" y="632120"/>
                        <a:pt x="1000125" y="554839"/>
                      </a:cubicBezTo>
                      <a:cubicBezTo>
                        <a:pt x="1001814" y="538509"/>
                        <a:pt x="1005357" y="522955"/>
                        <a:pt x="1009650" y="507214"/>
                      </a:cubicBezTo>
                      <a:cubicBezTo>
                        <a:pt x="1010310" y="504792"/>
                        <a:pt x="1011487" y="502520"/>
                        <a:pt x="1012031" y="500070"/>
                      </a:cubicBezTo>
                      <a:cubicBezTo>
                        <a:pt x="1013078" y="495357"/>
                        <a:pt x="1012972" y="490391"/>
                        <a:pt x="1014412" y="485783"/>
                      </a:cubicBezTo>
                      <a:cubicBezTo>
                        <a:pt x="1016962" y="477623"/>
                        <a:pt x="1023937" y="461970"/>
                        <a:pt x="1023937" y="461970"/>
                      </a:cubicBezTo>
                      <a:cubicBezTo>
                        <a:pt x="1024731" y="457208"/>
                        <a:pt x="1024931" y="452307"/>
                        <a:pt x="1026318" y="447683"/>
                      </a:cubicBezTo>
                      <a:cubicBezTo>
                        <a:pt x="1027338" y="444283"/>
                        <a:pt x="1030061" y="441558"/>
                        <a:pt x="1031081" y="438158"/>
                      </a:cubicBezTo>
                      <a:cubicBezTo>
                        <a:pt x="1032603" y="433086"/>
                        <a:pt x="1034851" y="411501"/>
                        <a:pt x="1035843" y="407201"/>
                      </a:cubicBezTo>
                      <a:cubicBezTo>
                        <a:pt x="1036972" y="402310"/>
                        <a:pt x="1039019" y="397676"/>
                        <a:pt x="1040606" y="392914"/>
                      </a:cubicBezTo>
                      <a:cubicBezTo>
                        <a:pt x="1042833" y="386234"/>
                        <a:pt x="1046813" y="373356"/>
                        <a:pt x="1050131" y="366720"/>
                      </a:cubicBezTo>
                      <a:cubicBezTo>
                        <a:pt x="1051411" y="364160"/>
                        <a:pt x="1053376" y="362003"/>
                        <a:pt x="1054893" y="359576"/>
                      </a:cubicBezTo>
                      <a:cubicBezTo>
                        <a:pt x="1062370" y="347612"/>
                        <a:pt x="1061112" y="349519"/>
                        <a:pt x="1066800" y="338145"/>
                      </a:cubicBezTo>
                      <a:cubicBezTo>
                        <a:pt x="1067594" y="334970"/>
                        <a:pt x="1069181" y="331893"/>
                        <a:pt x="1069181" y="328620"/>
                      </a:cubicBezTo>
                      <a:cubicBezTo>
                        <a:pt x="1069181" y="326656"/>
                        <a:pt x="1066298" y="312860"/>
                        <a:pt x="1064418" y="309570"/>
                      </a:cubicBezTo>
                      <a:cubicBezTo>
                        <a:pt x="1062449" y="306124"/>
                        <a:pt x="1059656" y="303220"/>
                        <a:pt x="1057275" y="300045"/>
                      </a:cubicBezTo>
                      <a:cubicBezTo>
                        <a:pt x="1056481" y="296870"/>
                        <a:pt x="1056042" y="293584"/>
                        <a:pt x="1054893" y="290520"/>
                      </a:cubicBezTo>
                      <a:cubicBezTo>
                        <a:pt x="1052148" y="283200"/>
                        <a:pt x="1046629" y="275766"/>
                        <a:pt x="1042987" y="269089"/>
                      </a:cubicBezTo>
                      <a:cubicBezTo>
                        <a:pt x="1040437" y="264414"/>
                        <a:pt x="1039038" y="259061"/>
                        <a:pt x="1035843" y="254801"/>
                      </a:cubicBezTo>
                      <a:cubicBezTo>
                        <a:pt x="1031802" y="249413"/>
                        <a:pt x="1025292" y="246118"/>
                        <a:pt x="1021556" y="240514"/>
                      </a:cubicBezTo>
                      <a:cubicBezTo>
                        <a:pt x="1019968" y="238133"/>
                        <a:pt x="1019138" y="235011"/>
                        <a:pt x="1016793" y="233370"/>
                      </a:cubicBezTo>
                      <a:cubicBezTo>
                        <a:pt x="1010977" y="229299"/>
                        <a:pt x="1004093" y="227020"/>
                        <a:pt x="997743" y="223845"/>
                      </a:cubicBezTo>
                      <a:cubicBezTo>
                        <a:pt x="994568" y="222258"/>
                        <a:pt x="991171" y="221052"/>
                        <a:pt x="988218" y="219083"/>
                      </a:cubicBezTo>
                      <a:cubicBezTo>
                        <a:pt x="985837" y="217495"/>
                        <a:pt x="983690" y="215482"/>
                        <a:pt x="981075" y="214320"/>
                      </a:cubicBezTo>
                      <a:cubicBezTo>
                        <a:pt x="970443" y="209595"/>
                        <a:pt x="968530" y="210731"/>
                        <a:pt x="959643" y="207176"/>
                      </a:cubicBezTo>
                      <a:cubicBezTo>
                        <a:pt x="959531" y="207131"/>
                        <a:pt x="943498" y="200448"/>
                        <a:pt x="940593" y="200033"/>
                      </a:cubicBezTo>
                      <a:cubicBezTo>
                        <a:pt x="931914" y="198793"/>
                        <a:pt x="923131" y="198445"/>
                        <a:pt x="914400" y="197651"/>
                      </a:cubicBezTo>
                      <a:cubicBezTo>
                        <a:pt x="837725" y="172096"/>
                        <a:pt x="916992" y="197651"/>
                        <a:pt x="688181" y="197651"/>
                      </a:cubicBezTo>
                      <a:cubicBezTo>
                        <a:pt x="677040" y="197651"/>
                        <a:pt x="665956" y="196064"/>
                        <a:pt x="654843" y="195270"/>
                      </a:cubicBezTo>
                      <a:cubicBezTo>
                        <a:pt x="652297" y="193997"/>
                        <a:pt x="640581" y="188633"/>
                        <a:pt x="638175" y="185745"/>
                      </a:cubicBezTo>
                      <a:cubicBezTo>
                        <a:pt x="626859" y="172165"/>
                        <a:pt x="640620" y="178622"/>
                        <a:pt x="626268" y="173839"/>
                      </a:cubicBezTo>
                      <a:cubicBezTo>
                        <a:pt x="625474" y="171458"/>
                        <a:pt x="625494" y="168623"/>
                        <a:pt x="623887" y="166695"/>
                      </a:cubicBezTo>
                      <a:cubicBezTo>
                        <a:pt x="584787" y="119774"/>
                        <a:pt x="612493" y="160318"/>
                        <a:pt x="597693" y="138120"/>
                      </a:cubicBezTo>
                      <a:cubicBezTo>
                        <a:pt x="596147" y="133481"/>
                        <a:pt x="592521" y="122136"/>
                        <a:pt x="590550" y="119070"/>
                      </a:cubicBezTo>
                      <a:cubicBezTo>
                        <a:pt x="577718" y="99110"/>
                        <a:pt x="579642" y="101480"/>
                        <a:pt x="566737" y="92876"/>
                      </a:cubicBezTo>
                      <a:cubicBezTo>
                        <a:pt x="557212" y="93670"/>
                        <a:pt x="546711" y="90983"/>
                        <a:pt x="538162" y="95258"/>
                      </a:cubicBezTo>
                      <a:cubicBezTo>
                        <a:pt x="533672" y="97503"/>
                        <a:pt x="536185" y="105368"/>
                        <a:pt x="533400" y="109545"/>
                      </a:cubicBezTo>
                      <a:cubicBezTo>
                        <a:pt x="527245" y="118777"/>
                        <a:pt x="531352" y="115784"/>
                        <a:pt x="521493" y="119070"/>
                      </a:cubicBezTo>
                      <a:cubicBezTo>
                        <a:pt x="517342" y="118551"/>
                        <a:pt x="501694" y="117860"/>
                        <a:pt x="495300" y="114308"/>
                      </a:cubicBezTo>
                      <a:cubicBezTo>
                        <a:pt x="490296" y="111528"/>
                        <a:pt x="485775" y="107958"/>
                        <a:pt x="481012" y="104783"/>
                      </a:cubicBezTo>
                      <a:cubicBezTo>
                        <a:pt x="472517" y="99120"/>
                        <a:pt x="467821" y="96354"/>
                        <a:pt x="459581" y="88114"/>
                      </a:cubicBezTo>
                      <a:cubicBezTo>
                        <a:pt x="456775" y="85308"/>
                        <a:pt x="455403" y="81226"/>
                        <a:pt x="452437" y="78589"/>
                      </a:cubicBezTo>
                      <a:cubicBezTo>
                        <a:pt x="448159" y="74786"/>
                        <a:pt x="442619" y="72640"/>
                        <a:pt x="438150" y="69064"/>
                      </a:cubicBezTo>
                      <a:cubicBezTo>
                        <a:pt x="434644" y="66259"/>
                        <a:pt x="432074" y="62414"/>
                        <a:pt x="428625" y="59539"/>
                      </a:cubicBezTo>
                      <a:cubicBezTo>
                        <a:pt x="422527" y="54457"/>
                        <a:pt x="416078" y="49803"/>
                        <a:pt x="409575" y="45251"/>
                      </a:cubicBezTo>
                      <a:cubicBezTo>
                        <a:pt x="400197" y="38686"/>
                        <a:pt x="390817" y="32090"/>
                        <a:pt x="381000" y="26201"/>
                      </a:cubicBezTo>
                      <a:cubicBezTo>
                        <a:pt x="377031" y="23820"/>
                        <a:pt x="373543" y="20330"/>
                        <a:pt x="369093" y="19058"/>
                      </a:cubicBezTo>
                      <a:cubicBezTo>
                        <a:pt x="362182" y="17083"/>
                        <a:pt x="354823" y="17290"/>
                        <a:pt x="347662" y="16676"/>
                      </a:cubicBezTo>
                      <a:lnTo>
                        <a:pt x="285750" y="11914"/>
                      </a:lnTo>
                      <a:lnTo>
                        <a:pt x="257175" y="9533"/>
                      </a:lnTo>
                      <a:cubicBezTo>
                        <a:pt x="255310" y="8911"/>
                        <a:pt x="230548" y="-327"/>
                        <a:pt x="223837" y="8"/>
                      </a:cubicBezTo>
                      <a:cubicBezTo>
                        <a:pt x="212262" y="587"/>
                        <a:pt x="188338" y="4733"/>
                        <a:pt x="173831" y="7151"/>
                      </a:cubicBezTo>
                      <a:cubicBezTo>
                        <a:pt x="166687" y="9532"/>
                        <a:pt x="158857" y="10421"/>
                        <a:pt x="152400" y="14295"/>
                      </a:cubicBezTo>
                      <a:cubicBezTo>
                        <a:pt x="145449" y="18465"/>
                        <a:pt x="139763" y="21620"/>
                        <a:pt x="133350" y="26201"/>
                      </a:cubicBezTo>
                      <a:cubicBezTo>
                        <a:pt x="130120" y="28508"/>
                        <a:pt x="126631" y="30539"/>
                        <a:pt x="123825" y="33345"/>
                      </a:cubicBezTo>
                      <a:cubicBezTo>
                        <a:pt x="121019" y="36151"/>
                        <a:pt x="118988" y="39641"/>
                        <a:pt x="116681" y="42870"/>
                      </a:cubicBezTo>
                      <a:cubicBezTo>
                        <a:pt x="115017" y="45199"/>
                        <a:pt x="113852" y="47904"/>
                        <a:pt x="111918" y="50014"/>
                      </a:cubicBezTo>
                      <a:cubicBezTo>
                        <a:pt x="105091" y="57461"/>
                        <a:pt x="90487" y="71445"/>
                        <a:pt x="90487" y="71445"/>
                      </a:cubicBezTo>
                      <a:cubicBezTo>
                        <a:pt x="88900" y="74620"/>
                        <a:pt x="87788" y="78081"/>
                        <a:pt x="85725" y="80970"/>
                      </a:cubicBezTo>
                      <a:cubicBezTo>
                        <a:pt x="81558" y="86805"/>
                        <a:pt x="77134" y="89078"/>
                        <a:pt x="71437" y="92876"/>
                      </a:cubicBezTo>
                      <a:cubicBezTo>
                        <a:pt x="70643" y="95257"/>
                        <a:pt x="70179" y="97775"/>
                        <a:pt x="69056" y="100020"/>
                      </a:cubicBezTo>
                      <a:cubicBezTo>
                        <a:pt x="62146" y="113840"/>
                        <a:pt x="65794" y="99987"/>
                        <a:pt x="59531" y="116689"/>
                      </a:cubicBezTo>
                      <a:cubicBezTo>
                        <a:pt x="58382" y="119753"/>
                        <a:pt x="58049" y="123067"/>
                        <a:pt x="57150" y="126214"/>
                      </a:cubicBezTo>
                      <a:cubicBezTo>
                        <a:pt x="56460" y="128628"/>
                        <a:pt x="55562" y="130977"/>
                        <a:pt x="54768" y="133358"/>
                      </a:cubicBezTo>
                      <a:cubicBezTo>
                        <a:pt x="53489" y="141034"/>
                        <a:pt x="49255" y="167383"/>
                        <a:pt x="47625" y="171458"/>
                      </a:cubicBezTo>
                      <a:cubicBezTo>
                        <a:pt x="46037" y="175427"/>
                        <a:pt x="44214" y="179309"/>
                        <a:pt x="42862" y="183364"/>
                      </a:cubicBezTo>
                      <a:cubicBezTo>
                        <a:pt x="41827" y="186469"/>
                        <a:pt x="41630" y="189825"/>
                        <a:pt x="40481" y="192889"/>
                      </a:cubicBezTo>
                      <a:cubicBezTo>
                        <a:pt x="37893" y="199791"/>
                        <a:pt x="34902" y="203639"/>
                        <a:pt x="30956" y="209558"/>
                      </a:cubicBezTo>
                      <a:cubicBezTo>
                        <a:pt x="30162" y="215908"/>
                        <a:pt x="29754" y="222318"/>
                        <a:pt x="28575" y="228608"/>
                      </a:cubicBezTo>
                      <a:cubicBezTo>
                        <a:pt x="27369" y="235041"/>
                        <a:pt x="23812" y="247658"/>
                        <a:pt x="23812" y="247658"/>
                      </a:cubicBezTo>
                      <a:cubicBezTo>
                        <a:pt x="23018" y="264327"/>
                        <a:pt x="23419" y="281095"/>
                        <a:pt x="21431" y="297664"/>
                      </a:cubicBezTo>
                      <a:cubicBezTo>
                        <a:pt x="21008" y="301189"/>
                        <a:pt x="18066" y="303926"/>
                        <a:pt x="16668" y="307189"/>
                      </a:cubicBezTo>
                      <a:cubicBezTo>
                        <a:pt x="10752" y="320994"/>
                        <a:pt x="18678" y="307746"/>
                        <a:pt x="9525" y="321476"/>
                      </a:cubicBezTo>
                      <a:cubicBezTo>
                        <a:pt x="8731" y="325445"/>
                        <a:pt x="7867" y="329401"/>
                        <a:pt x="7143" y="333383"/>
                      </a:cubicBezTo>
                      <a:cubicBezTo>
                        <a:pt x="6279" y="338133"/>
                        <a:pt x="5809" y="342957"/>
                        <a:pt x="4762" y="347670"/>
                      </a:cubicBezTo>
                      <a:cubicBezTo>
                        <a:pt x="4218" y="350120"/>
                        <a:pt x="3071" y="352400"/>
                        <a:pt x="2381" y="354814"/>
                      </a:cubicBezTo>
                      <a:cubicBezTo>
                        <a:pt x="1482" y="357961"/>
                        <a:pt x="794" y="361164"/>
                        <a:pt x="0" y="364339"/>
                      </a:cubicBezTo>
                      <a:cubicBezTo>
                        <a:pt x="794" y="392914"/>
                        <a:pt x="345" y="421551"/>
                        <a:pt x="2381" y="450064"/>
                      </a:cubicBezTo>
                      <a:cubicBezTo>
                        <a:pt x="3170" y="461106"/>
                        <a:pt x="10953" y="470066"/>
                        <a:pt x="16668" y="478639"/>
                      </a:cubicBezTo>
                      <a:cubicBezTo>
                        <a:pt x="23628" y="489079"/>
                        <a:pt x="19720" y="483501"/>
                        <a:pt x="28575" y="495308"/>
                      </a:cubicBezTo>
                      <a:cubicBezTo>
                        <a:pt x="29369" y="497689"/>
                        <a:pt x="30075" y="500101"/>
                        <a:pt x="30956" y="502451"/>
                      </a:cubicBezTo>
                      <a:cubicBezTo>
                        <a:pt x="32457" y="506454"/>
                        <a:pt x="33233" y="510880"/>
                        <a:pt x="35718" y="514358"/>
                      </a:cubicBezTo>
                      <a:cubicBezTo>
                        <a:pt x="43207" y="524843"/>
                        <a:pt x="37703" y="516739"/>
                        <a:pt x="40481" y="516739"/>
                      </a:cubicBezTo>
                      <a:close/>
                    </a:path>
                  </a:pathLst>
                </a:custGeom>
                <a:noFill/>
                <a:ln w="190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bg1"/>
                    </a:solidFill>
                  </a:endParaRPr>
                </a:p>
              </p:txBody>
            </p:sp>
            <p:sp>
              <p:nvSpPr>
                <p:cNvPr id="34" name="Freeform: Shape 23">
                  <a:extLst>
                    <a:ext uri="{FF2B5EF4-FFF2-40B4-BE49-F238E27FC236}">
                      <a16:creationId xmlns:a16="http://schemas.microsoft.com/office/drawing/2014/main" id="{1E24DA27-2810-5106-11F9-E3582FBA710D}"/>
                    </a:ext>
                  </a:extLst>
                </p:cNvPr>
                <p:cNvSpPr/>
                <p:nvPr/>
              </p:nvSpPr>
              <p:spPr>
                <a:xfrm>
                  <a:off x="4065652" y="2613536"/>
                  <a:ext cx="551415" cy="635045"/>
                </a:xfrm>
                <a:custGeom>
                  <a:avLst/>
                  <a:gdLst>
                    <a:gd name="connsiteX0" fmla="*/ 826294 w 847893"/>
                    <a:gd name="connsiteY0" fmla="*/ 742950 h 1004901"/>
                    <a:gd name="connsiteX1" fmla="*/ 831057 w 847893"/>
                    <a:gd name="connsiteY1" fmla="*/ 754856 h 1004901"/>
                    <a:gd name="connsiteX2" fmla="*/ 833438 w 847893"/>
                    <a:gd name="connsiteY2" fmla="*/ 785812 h 1004901"/>
                    <a:gd name="connsiteX3" fmla="*/ 835819 w 847893"/>
                    <a:gd name="connsiteY3" fmla="*/ 795337 h 1004901"/>
                    <a:gd name="connsiteX4" fmla="*/ 842963 w 847893"/>
                    <a:gd name="connsiteY4" fmla="*/ 800100 h 1004901"/>
                    <a:gd name="connsiteX5" fmla="*/ 847725 w 847893"/>
                    <a:gd name="connsiteY5" fmla="*/ 807244 h 1004901"/>
                    <a:gd name="connsiteX6" fmla="*/ 838200 w 847893"/>
                    <a:gd name="connsiteY6" fmla="*/ 812006 h 1004901"/>
                    <a:gd name="connsiteX7" fmla="*/ 833438 w 847893"/>
                    <a:gd name="connsiteY7" fmla="*/ 819150 h 1004901"/>
                    <a:gd name="connsiteX8" fmla="*/ 831057 w 847893"/>
                    <a:gd name="connsiteY8" fmla="*/ 826294 h 1004901"/>
                    <a:gd name="connsiteX9" fmla="*/ 826294 w 847893"/>
                    <a:gd name="connsiteY9" fmla="*/ 833437 h 1004901"/>
                    <a:gd name="connsiteX10" fmla="*/ 816769 w 847893"/>
                    <a:gd name="connsiteY10" fmla="*/ 852487 h 1004901"/>
                    <a:gd name="connsiteX11" fmla="*/ 783432 w 847893"/>
                    <a:gd name="connsiteY11" fmla="*/ 873919 h 1004901"/>
                    <a:gd name="connsiteX12" fmla="*/ 773907 w 847893"/>
                    <a:gd name="connsiteY12" fmla="*/ 881062 h 1004901"/>
                    <a:gd name="connsiteX13" fmla="*/ 771525 w 847893"/>
                    <a:gd name="connsiteY13" fmla="*/ 907256 h 1004901"/>
                    <a:gd name="connsiteX14" fmla="*/ 769144 w 847893"/>
                    <a:gd name="connsiteY14" fmla="*/ 914400 h 1004901"/>
                    <a:gd name="connsiteX15" fmla="*/ 757238 w 847893"/>
                    <a:gd name="connsiteY15" fmla="*/ 928687 h 1004901"/>
                    <a:gd name="connsiteX16" fmla="*/ 752475 w 847893"/>
                    <a:gd name="connsiteY16" fmla="*/ 940594 h 1004901"/>
                    <a:gd name="connsiteX17" fmla="*/ 735807 w 847893"/>
                    <a:gd name="connsiteY17" fmla="*/ 957262 h 1004901"/>
                    <a:gd name="connsiteX18" fmla="*/ 726282 w 847893"/>
                    <a:gd name="connsiteY18" fmla="*/ 971550 h 1004901"/>
                    <a:gd name="connsiteX19" fmla="*/ 721519 w 847893"/>
                    <a:gd name="connsiteY19" fmla="*/ 978694 h 1004901"/>
                    <a:gd name="connsiteX20" fmla="*/ 714375 w 847893"/>
                    <a:gd name="connsiteY20" fmla="*/ 983456 h 1004901"/>
                    <a:gd name="connsiteX21" fmla="*/ 704850 w 847893"/>
                    <a:gd name="connsiteY21" fmla="*/ 988219 h 1004901"/>
                    <a:gd name="connsiteX22" fmla="*/ 685800 w 847893"/>
                    <a:gd name="connsiteY22" fmla="*/ 997744 h 1004901"/>
                    <a:gd name="connsiteX23" fmla="*/ 678657 w 847893"/>
                    <a:gd name="connsiteY23" fmla="*/ 1002506 h 1004901"/>
                    <a:gd name="connsiteX24" fmla="*/ 607219 w 847893"/>
                    <a:gd name="connsiteY24" fmla="*/ 1002506 h 1004901"/>
                    <a:gd name="connsiteX25" fmla="*/ 597694 w 847893"/>
                    <a:gd name="connsiteY25" fmla="*/ 995362 h 1004901"/>
                    <a:gd name="connsiteX26" fmla="*/ 573882 w 847893"/>
                    <a:gd name="connsiteY26" fmla="*/ 969169 h 1004901"/>
                    <a:gd name="connsiteX27" fmla="*/ 559594 w 847893"/>
                    <a:gd name="connsiteY27" fmla="*/ 952500 h 1004901"/>
                    <a:gd name="connsiteX28" fmla="*/ 550069 w 847893"/>
                    <a:gd name="connsiteY28" fmla="*/ 950119 h 1004901"/>
                    <a:gd name="connsiteX29" fmla="*/ 528638 w 847893"/>
                    <a:gd name="connsiteY29" fmla="*/ 945356 h 1004901"/>
                    <a:gd name="connsiteX30" fmla="*/ 471488 w 847893"/>
                    <a:gd name="connsiteY30" fmla="*/ 902494 h 1004901"/>
                    <a:gd name="connsiteX31" fmla="*/ 452438 w 847893"/>
                    <a:gd name="connsiteY31" fmla="*/ 890587 h 1004901"/>
                    <a:gd name="connsiteX32" fmla="*/ 438150 w 847893"/>
                    <a:gd name="connsiteY32" fmla="*/ 881062 h 1004901"/>
                    <a:gd name="connsiteX33" fmla="*/ 419100 w 847893"/>
                    <a:gd name="connsiteY33" fmla="*/ 866775 h 1004901"/>
                    <a:gd name="connsiteX34" fmla="*/ 402432 w 847893"/>
                    <a:gd name="connsiteY34" fmla="*/ 854869 h 1004901"/>
                    <a:gd name="connsiteX35" fmla="*/ 395288 w 847893"/>
                    <a:gd name="connsiteY35" fmla="*/ 845344 h 1004901"/>
                    <a:gd name="connsiteX36" fmla="*/ 390525 w 847893"/>
                    <a:gd name="connsiteY36" fmla="*/ 831056 h 1004901"/>
                    <a:gd name="connsiteX37" fmla="*/ 383382 w 847893"/>
                    <a:gd name="connsiteY37" fmla="*/ 823912 h 1004901"/>
                    <a:gd name="connsiteX38" fmla="*/ 378619 w 847893"/>
                    <a:gd name="connsiteY38" fmla="*/ 816769 h 1004901"/>
                    <a:gd name="connsiteX39" fmla="*/ 369094 w 847893"/>
                    <a:gd name="connsiteY39" fmla="*/ 809625 h 1004901"/>
                    <a:gd name="connsiteX40" fmla="*/ 359569 w 847893"/>
                    <a:gd name="connsiteY40" fmla="*/ 800100 h 1004901"/>
                    <a:gd name="connsiteX41" fmla="*/ 352425 w 847893"/>
                    <a:gd name="connsiteY41" fmla="*/ 795337 h 1004901"/>
                    <a:gd name="connsiteX42" fmla="*/ 333375 w 847893"/>
                    <a:gd name="connsiteY42" fmla="*/ 783431 h 1004901"/>
                    <a:gd name="connsiteX43" fmla="*/ 321469 w 847893"/>
                    <a:gd name="connsiteY43" fmla="*/ 771525 h 1004901"/>
                    <a:gd name="connsiteX44" fmla="*/ 314325 w 847893"/>
                    <a:gd name="connsiteY44" fmla="*/ 762000 h 1004901"/>
                    <a:gd name="connsiteX45" fmla="*/ 295275 w 847893"/>
                    <a:gd name="connsiteY45" fmla="*/ 754856 h 1004901"/>
                    <a:gd name="connsiteX46" fmla="*/ 219075 w 847893"/>
                    <a:gd name="connsiteY46" fmla="*/ 750094 h 1004901"/>
                    <a:gd name="connsiteX47" fmla="*/ 202407 w 847893"/>
                    <a:gd name="connsiteY47" fmla="*/ 745331 h 1004901"/>
                    <a:gd name="connsiteX48" fmla="*/ 192882 w 847893"/>
                    <a:gd name="connsiteY48" fmla="*/ 742950 h 1004901"/>
                    <a:gd name="connsiteX49" fmla="*/ 183357 w 847893"/>
                    <a:gd name="connsiteY49" fmla="*/ 738187 h 1004901"/>
                    <a:gd name="connsiteX50" fmla="*/ 176213 w 847893"/>
                    <a:gd name="connsiteY50" fmla="*/ 735806 h 1004901"/>
                    <a:gd name="connsiteX51" fmla="*/ 171450 w 847893"/>
                    <a:gd name="connsiteY51" fmla="*/ 719137 h 1004901"/>
                    <a:gd name="connsiteX52" fmla="*/ 169069 w 847893"/>
                    <a:gd name="connsiteY52" fmla="*/ 623887 h 1004901"/>
                    <a:gd name="connsiteX53" fmla="*/ 166688 w 847893"/>
                    <a:gd name="connsiteY53" fmla="*/ 564356 h 1004901"/>
                    <a:gd name="connsiteX54" fmla="*/ 157163 w 847893"/>
                    <a:gd name="connsiteY54" fmla="*/ 545306 h 1004901"/>
                    <a:gd name="connsiteX55" fmla="*/ 150019 w 847893"/>
                    <a:gd name="connsiteY55" fmla="*/ 535781 h 1004901"/>
                    <a:gd name="connsiteX56" fmla="*/ 145257 w 847893"/>
                    <a:gd name="connsiteY56" fmla="*/ 528637 h 1004901"/>
                    <a:gd name="connsiteX57" fmla="*/ 135732 w 847893"/>
                    <a:gd name="connsiteY57" fmla="*/ 519112 h 1004901"/>
                    <a:gd name="connsiteX58" fmla="*/ 126207 w 847893"/>
                    <a:gd name="connsiteY58" fmla="*/ 511969 h 1004901"/>
                    <a:gd name="connsiteX59" fmla="*/ 114300 w 847893"/>
                    <a:gd name="connsiteY59" fmla="*/ 495300 h 1004901"/>
                    <a:gd name="connsiteX60" fmla="*/ 109538 w 847893"/>
                    <a:gd name="connsiteY60" fmla="*/ 485775 h 1004901"/>
                    <a:gd name="connsiteX61" fmla="*/ 104775 w 847893"/>
                    <a:gd name="connsiteY61" fmla="*/ 478631 h 1004901"/>
                    <a:gd name="connsiteX62" fmla="*/ 95250 w 847893"/>
                    <a:gd name="connsiteY62" fmla="*/ 459581 h 1004901"/>
                    <a:gd name="connsiteX63" fmla="*/ 92869 w 847893"/>
                    <a:gd name="connsiteY63" fmla="*/ 452437 h 1004901"/>
                    <a:gd name="connsiteX64" fmla="*/ 73819 w 847893"/>
                    <a:gd name="connsiteY64" fmla="*/ 431006 h 1004901"/>
                    <a:gd name="connsiteX65" fmla="*/ 64294 w 847893"/>
                    <a:gd name="connsiteY65" fmla="*/ 426244 h 1004901"/>
                    <a:gd name="connsiteX66" fmla="*/ 50007 w 847893"/>
                    <a:gd name="connsiteY66" fmla="*/ 416719 h 1004901"/>
                    <a:gd name="connsiteX67" fmla="*/ 30957 w 847893"/>
                    <a:gd name="connsiteY67" fmla="*/ 411956 h 1004901"/>
                    <a:gd name="connsiteX68" fmla="*/ 28575 w 847893"/>
                    <a:gd name="connsiteY68" fmla="*/ 404812 h 1004901"/>
                    <a:gd name="connsiteX69" fmla="*/ 26194 w 847893"/>
                    <a:gd name="connsiteY69" fmla="*/ 307181 h 1004901"/>
                    <a:gd name="connsiteX70" fmla="*/ 38100 w 847893"/>
                    <a:gd name="connsiteY70" fmla="*/ 300037 h 1004901"/>
                    <a:gd name="connsiteX71" fmla="*/ 61913 w 847893"/>
                    <a:gd name="connsiteY71" fmla="*/ 283369 h 1004901"/>
                    <a:gd name="connsiteX72" fmla="*/ 76200 w 847893"/>
                    <a:gd name="connsiteY72" fmla="*/ 273844 h 1004901"/>
                    <a:gd name="connsiteX73" fmla="*/ 83344 w 847893"/>
                    <a:gd name="connsiteY73" fmla="*/ 269081 h 1004901"/>
                    <a:gd name="connsiteX74" fmla="*/ 95250 w 847893"/>
                    <a:gd name="connsiteY74" fmla="*/ 254794 h 1004901"/>
                    <a:gd name="connsiteX75" fmla="*/ 114300 w 847893"/>
                    <a:gd name="connsiteY75" fmla="*/ 238125 h 1004901"/>
                    <a:gd name="connsiteX76" fmla="*/ 123825 w 847893"/>
                    <a:gd name="connsiteY76" fmla="*/ 226219 h 1004901"/>
                    <a:gd name="connsiteX77" fmla="*/ 138113 w 847893"/>
                    <a:gd name="connsiteY77" fmla="*/ 216694 h 1004901"/>
                    <a:gd name="connsiteX78" fmla="*/ 135732 w 847893"/>
                    <a:gd name="connsiteY78" fmla="*/ 204787 h 1004901"/>
                    <a:gd name="connsiteX79" fmla="*/ 114300 w 847893"/>
                    <a:gd name="connsiteY79" fmla="*/ 190500 h 1004901"/>
                    <a:gd name="connsiteX80" fmla="*/ 92869 w 847893"/>
                    <a:gd name="connsiteY80" fmla="*/ 166687 h 1004901"/>
                    <a:gd name="connsiteX81" fmla="*/ 78582 w 847893"/>
                    <a:gd name="connsiteY81" fmla="*/ 140494 h 1004901"/>
                    <a:gd name="connsiteX82" fmla="*/ 59532 w 847893"/>
                    <a:gd name="connsiteY82" fmla="*/ 107156 h 1004901"/>
                    <a:gd name="connsiteX83" fmla="*/ 54769 w 847893"/>
                    <a:gd name="connsiteY83" fmla="*/ 100012 h 1004901"/>
                    <a:gd name="connsiteX84" fmla="*/ 30957 w 847893"/>
                    <a:gd name="connsiteY84" fmla="*/ 88106 h 1004901"/>
                    <a:gd name="connsiteX85" fmla="*/ 14288 w 847893"/>
                    <a:gd name="connsiteY85" fmla="*/ 80962 h 1004901"/>
                    <a:gd name="connsiteX86" fmla="*/ 7144 w 847893"/>
                    <a:gd name="connsiteY86" fmla="*/ 71437 h 1004901"/>
                    <a:gd name="connsiteX87" fmla="*/ 2382 w 847893"/>
                    <a:gd name="connsiteY87" fmla="*/ 50006 h 1004901"/>
                    <a:gd name="connsiteX88" fmla="*/ 0 w 847893"/>
                    <a:gd name="connsiteY88" fmla="*/ 42862 h 1004901"/>
                    <a:gd name="connsiteX89" fmla="*/ 4763 w 847893"/>
                    <a:gd name="connsiteY89" fmla="*/ 28575 h 1004901"/>
                    <a:gd name="connsiteX90" fmla="*/ 14288 w 847893"/>
                    <a:gd name="connsiteY90" fmla="*/ 21431 h 1004901"/>
                    <a:gd name="connsiteX91" fmla="*/ 38100 w 847893"/>
                    <a:gd name="connsiteY91" fmla="*/ 7144 h 1004901"/>
                    <a:gd name="connsiteX92" fmla="*/ 50007 w 847893"/>
                    <a:gd name="connsiteY92" fmla="*/ 2381 h 1004901"/>
                    <a:gd name="connsiteX93" fmla="*/ 64294 w 847893"/>
                    <a:gd name="connsiteY93" fmla="*/ 0 h 1004901"/>
                    <a:gd name="connsiteX94" fmla="*/ 164307 w 847893"/>
                    <a:gd name="connsiteY94" fmla="*/ 2381 h 1004901"/>
                    <a:gd name="connsiteX95" fmla="*/ 178594 w 847893"/>
                    <a:gd name="connsiteY95" fmla="*/ 7144 h 1004901"/>
                    <a:gd name="connsiteX96" fmla="*/ 197644 w 847893"/>
                    <a:gd name="connsiteY96" fmla="*/ 11906 h 1004901"/>
                    <a:gd name="connsiteX97" fmla="*/ 209550 w 847893"/>
                    <a:gd name="connsiteY97" fmla="*/ 19050 h 1004901"/>
                    <a:gd name="connsiteX98" fmla="*/ 221457 w 847893"/>
                    <a:gd name="connsiteY98" fmla="*/ 28575 h 1004901"/>
                    <a:gd name="connsiteX99" fmla="*/ 226219 w 847893"/>
                    <a:gd name="connsiteY99" fmla="*/ 35719 h 1004901"/>
                    <a:gd name="connsiteX100" fmla="*/ 235744 w 847893"/>
                    <a:gd name="connsiteY100" fmla="*/ 40481 h 1004901"/>
                    <a:gd name="connsiteX101" fmla="*/ 245269 w 847893"/>
                    <a:gd name="connsiteY101" fmla="*/ 50006 h 1004901"/>
                    <a:gd name="connsiteX102" fmla="*/ 259557 w 847893"/>
                    <a:gd name="connsiteY102" fmla="*/ 54769 h 1004901"/>
                    <a:gd name="connsiteX103" fmla="*/ 271463 w 847893"/>
                    <a:gd name="connsiteY103" fmla="*/ 69056 h 1004901"/>
                    <a:gd name="connsiteX104" fmla="*/ 278607 w 847893"/>
                    <a:gd name="connsiteY104" fmla="*/ 76200 h 1004901"/>
                    <a:gd name="connsiteX105" fmla="*/ 288132 w 847893"/>
                    <a:gd name="connsiteY105" fmla="*/ 90487 h 1004901"/>
                    <a:gd name="connsiteX106" fmla="*/ 292894 w 847893"/>
                    <a:gd name="connsiteY106" fmla="*/ 97631 h 1004901"/>
                    <a:gd name="connsiteX107" fmla="*/ 330994 w 847893"/>
                    <a:gd name="connsiteY107" fmla="*/ 107156 h 1004901"/>
                    <a:gd name="connsiteX108" fmla="*/ 352425 w 847893"/>
                    <a:gd name="connsiteY108" fmla="*/ 111919 h 1004901"/>
                    <a:gd name="connsiteX109" fmla="*/ 359569 w 847893"/>
                    <a:gd name="connsiteY109" fmla="*/ 121444 h 1004901"/>
                    <a:gd name="connsiteX110" fmla="*/ 366713 w 847893"/>
                    <a:gd name="connsiteY110" fmla="*/ 123825 h 1004901"/>
                    <a:gd name="connsiteX111" fmla="*/ 369094 w 847893"/>
                    <a:gd name="connsiteY111" fmla="*/ 130969 h 1004901"/>
                    <a:gd name="connsiteX112" fmla="*/ 383382 w 847893"/>
                    <a:gd name="connsiteY112" fmla="*/ 145256 h 1004901"/>
                    <a:gd name="connsiteX113" fmla="*/ 390525 w 847893"/>
                    <a:gd name="connsiteY113" fmla="*/ 154781 h 1004901"/>
                    <a:gd name="connsiteX114" fmla="*/ 416719 w 847893"/>
                    <a:gd name="connsiteY114" fmla="*/ 173831 h 1004901"/>
                    <a:gd name="connsiteX115" fmla="*/ 431007 w 847893"/>
                    <a:gd name="connsiteY115" fmla="*/ 185737 h 1004901"/>
                    <a:gd name="connsiteX116" fmla="*/ 435769 w 847893"/>
                    <a:gd name="connsiteY116" fmla="*/ 192881 h 1004901"/>
                    <a:gd name="connsiteX117" fmla="*/ 447675 w 847893"/>
                    <a:gd name="connsiteY117" fmla="*/ 204787 h 1004901"/>
                    <a:gd name="connsiteX118" fmla="*/ 457200 w 847893"/>
                    <a:gd name="connsiteY118" fmla="*/ 216694 h 1004901"/>
                    <a:gd name="connsiteX119" fmla="*/ 464344 w 847893"/>
                    <a:gd name="connsiteY119" fmla="*/ 233362 h 1004901"/>
                    <a:gd name="connsiteX120" fmla="*/ 473869 w 847893"/>
                    <a:gd name="connsiteY120" fmla="*/ 247650 h 1004901"/>
                    <a:gd name="connsiteX121" fmla="*/ 478632 w 847893"/>
                    <a:gd name="connsiteY121" fmla="*/ 269081 h 1004901"/>
                    <a:gd name="connsiteX122" fmla="*/ 483394 w 847893"/>
                    <a:gd name="connsiteY122" fmla="*/ 288131 h 1004901"/>
                    <a:gd name="connsiteX123" fmla="*/ 500063 w 847893"/>
                    <a:gd name="connsiteY123" fmla="*/ 330994 h 1004901"/>
                    <a:gd name="connsiteX124" fmla="*/ 504825 w 847893"/>
                    <a:gd name="connsiteY124" fmla="*/ 354806 h 1004901"/>
                    <a:gd name="connsiteX125" fmla="*/ 514350 w 847893"/>
                    <a:gd name="connsiteY125" fmla="*/ 364331 h 1004901"/>
                    <a:gd name="connsiteX126" fmla="*/ 516732 w 847893"/>
                    <a:gd name="connsiteY126" fmla="*/ 371475 h 1004901"/>
                    <a:gd name="connsiteX127" fmla="*/ 523875 w 847893"/>
                    <a:gd name="connsiteY127" fmla="*/ 373856 h 1004901"/>
                    <a:gd name="connsiteX128" fmla="*/ 531019 w 847893"/>
                    <a:gd name="connsiteY128" fmla="*/ 378619 h 1004901"/>
                    <a:gd name="connsiteX129" fmla="*/ 571500 w 847893"/>
                    <a:gd name="connsiteY129" fmla="*/ 381000 h 1004901"/>
                    <a:gd name="connsiteX130" fmla="*/ 578644 w 847893"/>
                    <a:gd name="connsiteY130" fmla="*/ 383381 h 1004901"/>
                    <a:gd name="connsiteX131" fmla="*/ 588169 w 847893"/>
                    <a:gd name="connsiteY131" fmla="*/ 385762 h 1004901"/>
                    <a:gd name="connsiteX132" fmla="*/ 614363 w 847893"/>
                    <a:gd name="connsiteY132" fmla="*/ 395287 h 1004901"/>
                    <a:gd name="connsiteX133" fmla="*/ 628650 w 847893"/>
                    <a:gd name="connsiteY133" fmla="*/ 397669 h 1004901"/>
                    <a:gd name="connsiteX134" fmla="*/ 654844 w 847893"/>
                    <a:gd name="connsiteY134" fmla="*/ 404812 h 1004901"/>
                    <a:gd name="connsiteX135" fmla="*/ 661988 w 847893"/>
                    <a:gd name="connsiteY135" fmla="*/ 409575 h 1004901"/>
                    <a:gd name="connsiteX136" fmla="*/ 681038 w 847893"/>
                    <a:gd name="connsiteY136" fmla="*/ 414337 h 1004901"/>
                    <a:gd name="connsiteX137" fmla="*/ 697707 w 847893"/>
                    <a:gd name="connsiteY137" fmla="*/ 421481 h 1004901"/>
                    <a:gd name="connsiteX138" fmla="*/ 709613 w 847893"/>
                    <a:gd name="connsiteY138" fmla="*/ 426244 h 1004901"/>
                    <a:gd name="connsiteX139" fmla="*/ 719138 w 847893"/>
                    <a:gd name="connsiteY139" fmla="*/ 428625 h 1004901"/>
                    <a:gd name="connsiteX140" fmla="*/ 742950 w 847893"/>
                    <a:gd name="connsiteY140" fmla="*/ 440531 h 1004901"/>
                    <a:gd name="connsiteX141" fmla="*/ 745332 w 847893"/>
                    <a:gd name="connsiteY141" fmla="*/ 447675 h 1004901"/>
                    <a:gd name="connsiteX142" fmla="*/ 742950 w 847893"/>
                    <a:gd name="connsiteY142" fmla="*/ 466725 h 1004901"/>
                    <a:gd name="connsiteX143" fmla="*/ 735807 w 847893"/>
                    <a:gd name="connsiteY143" fmla="*/ 492919 h 1004901"/>
                    <a:gd name="connsiteX144" fmla="*/ 733425 w 847893"/>
                    <a:gd name="connsiteY144" fmla="*/ 514350 h 1004901"/>
                    <a:gd name="connsiteX145" fmla="*/ 731044 w 847893"/>
                    <a:gd name="connsiteY145" fmla="*/ 521494 h 1004901"/>
                    <a:gd name="connsiteX146" fmla="*/ 721519 w 847893"/>
                    <a:gd name="connsiteY146" fmla="*/ 564356 h 1004901"/>
                    <a:gd name="connsiteX147" fmla="*/ 716757 w 847893"/>
                    <a:gd name="connsiteY147" fmla="*/ 597694 h 1004901"/>
                    <a:gd name="connsiteX148" fmla="*/ 711994 w 847893"/>
                    <a:gd name="connsiteY148" fmla="*/ 614362 h 1004901"/>
                    <a:gd name="connsiteX149" fmla="*/ 716757 w 847893"/>
                    <a:gd name="connsiteY149" fmla="*/ 645319 h 1004901"/>
                    <a:gd name="connsiteX150" fmla="*/ 719138 w 847893"/>
                    <a:gd name="connsiteY150" fmla="*/ 657225 h 1004901"/>
                    <a:gd name="connsiteX151" fmla="*/ 723900 w 847893"/>
                    <a:gd name="connsiteY151" fmla="*/ 683419 h 1004901"/>
                    <a:gd name="connsiteX152" fmla="*/ 733425 w 847893"/>
                    <a:gd name="connsiteY152" fmla="*/ 695325 h 1004901"/>
                    <a:gd name="connsiteX153" fmla="*/ 740569 w 847893"/>
                    <a:gd name="connsiteY153" fmla="*/ 714375 h 1004901"/>
                    <a:gd name="connsiteX154" fmla="*/ 742950 w 847893"/>
                    <a:gd name="connsiteY154" fmla="*/ 721519 h 1004901"/>
                    <a:gd name="connsiteX155" fmla="*/ 752475 w 847893"/>
                    <a:gd name="connsiteY155" fmla="*/ 731044 h 1004901"/>
                    <a:gd name="connsiteX156" fmla="*/ 757238 w 847893"/>
                    <a:gd name="connsiteY156" fmla="*/ 738187 h 1004901"/>
                    <a:gd name="connsiteX157" fmla="*/ 764382 w 847893"/>
                    <a:gd name="connsiteY157" fmla="*/ 754856 h 1004901"/>
                    <a:gd name="connsiteX158" fmla="*/ 771525 w 847893"/>
                    <a:gd name="connsiteY158" fmla="*/ 757237 h 1004901"/>
                    <a:gd name="connsiteX159" fmla="*/ 790575 w 847893"/>
                    <a:gd name="connsiteY159" fmla="*/ 769144 h 1004901"/>
                    <a:gd name="connsiteX160" fmla="*/ 800100 w 847893"/>
                    <a:gd name="connsiteY160" fmla="*/ 771525 h 1004901"/>
                    <a:gd name="connsiteX161" fmla="*/ 826294 w 847893"/>
                    <a:gd name="connsiteY161" fmla="*/ 742950 h 100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847893" h="1004901">
                      <a:moveTo>
                        <a:pt x="826294" y="742950"/>
                      </a:moveTo>
                      <a:cubicBezTo>
                        <a:pt x="831454" y="740172"/>
                        <a:pt x="830354" y="750640"/>
                        <a:pt x="831057" y="754856"/>
                      </a:cubicBezTo>
                      <a:cubicBezTo>
                        <a:pt x="832758" y="765064"/>
                        <a:pt x="832229" y="775534"/>
                        <a:pt x="833438" y="785812"/>
                      </a:cubicBezTo>
                      <a:cubicBezTo>
                        <a:pt x="833820" y="789062"/>
                        <a:pt x="834004" y="792614"/>
                        <a:pt x="835819" y="795337"/>
                      </a:cubicBezTo>
                      <a:cubicBezTo>
                        <a:pt x="837407" y="797718"/>
                        <a:pt x="840582" y="798512"/>
                        <a:pt x="842963" y="800100"/>
                      </a:cubicBezTo>
                      <a:cubicBezTo>
                        <a:pt x="844550" y="802481"/>
                        <a:pt x="848788" y="804587"/>
                        <a:pt x="847725" y="807244"/>
                      </a:cubicBezTo>
                      <a:cubicBezTo>
                        <a:pt x="846407" y="810540"/>
                        <a:pt x="840927" y="809734"/>
                        <a:pt x="838200" y="812006"/>
                      </a:cubicBezTo>
                      <a:cubicBezTo>
                        <a:pt x="836001" y="813838"/>
                        <a:pt x="834718" y="816590"/>
                        <a:pt x="833438" y="819150"/>
                      </a:cubicBezTo>
                      <a:cubicBezTo>
                        <a:pt x="832316" y="821395"/>
                        <a:pt x="832180" y="824049"/>
                        <a:pt x="831057" y="826294"/>
                      </a:cubicBezTo>
                      <a:cubicBezTo>
                        <a:pt x="829777" y="828854"/>
                        <a:pt x="827574" y="830877"/>
                        <a:pt x="826294" y="833437"/>
                      </a:cubicBezTo>
                      <a:cubicBezTo>
                        <a:pt x="824058" y="837910"/>
                        <a:pt x="821501" y="848544"/>
                        <a:pt x="816769" y="852487"/>
                      </a:cubicBezTo>
                      <a:cubicBezTo>
                        <a:pt x="777370" y="885319"/>
                        <a:pt x="806268" y="859647"/>
                        <a:pt x="783432" y="873919"/>
                      </a:cubicBezTo>
                      <a:cubicBezTo>
                        <a:pt x="780067" y="876022"/>
                        <a:pt x="777082" y="878681"/>
                        <a:pt x="773907" y="881062"/>
                      </a:cubicBezTo>
                      <a:cubicBezTo>
                        <a:pt x="773113" y="889793"/>
                        <a:pt x="772765" y="898577"/>
                        <a:pt x="771525" y="907256"/>
                      </a:cubicBezTo>
                      <a:cubicBezTo>
                        <a:pt x="771170" y="909741"/>
                        <a:pt x="770536" y="912311"/>
                        <a:pt x="769144" y="914400"/>
                      </a:cubicBezTo>
                      <a:cubicBezTo>
                        <a:pt x="758611" y="930201"/>
                        <a:pt x="765029" y="913106"/>
                        <a:pt x="757238" y="928687"/>
                      </a:cubicBezTo>
                      <a:cubicBezTo>
                        <a:pt x="755326" y="932510"/>
                        <a:pt x="755040" y="937174"/>
                        <a:pt x="752475" y="940594"/>
                      </a:cubicBezTo>
                      <a:cubicBezTo>
                        <a:pt x="747761" y="946880"/>
                        <a:pt x="740165" y="950724"/>
                        <a:pt x="735807" y="957262"/>
                      </a:cubicBezTo>
                      <a:lnTo>
                        <a:pt x="726282" y="971550"/>
                      </a:lnTo>
                      <a:cubicBezTo>
                        <a:pt x="724694" y="973931"/>
                        <a:pt x="723900" y="977107"/>
                        <a:pt x="721519" y="978694"/>
                      </a:cubicBezTo>
                      <a:cubicBezTo>
                        <a:pt x="719138" y="980281"/>
                        <a:pt x="716860" y="982036"/>
                        <a:pt x="714375" y="983456"/>
                      </a:cubicBezTo>
                      <a:cubicBezTo>
                        <a:pt x="711293" y="985217"/>
                        <a:pt x="707860" y="986338"/>
                        <a:pt x="704850" y="988219"/>
                      </a:cubicBezTo>
                      <a:cubicBezTo>
                        <a:pt x="688660" y="998338"/>
                        <a:pt x="702512" y="993565"/>
                        <a:pt x="685800" y="997744"/>
                      </a:cubicBezTo>
                      <a:cubicBezTo>
                        <a:pt x="683419" y="999331"/>
                        <a:pt x="681445" y="1001863"/>
                        <a:pt x="678657" y="1002506"/>
                      </a:cubicBezTo>
                      <a:cubicBezTo>
                        <a:pt x="657486" y="1007391"/>
                        <a:pt x="626034" y="1003447"/>
                        <a:pt x="607219" y="1002506"/>
                      </a:cubicBezTo>
                      <a:cubicBezTo>
                        <a:pt x="604044" y="1000125"/>
                        <a:pt x="600660" y="997999"/>
                        <a:pt x="597694" y="995362"/>
                      </a:cubicBezTo>
                      <a:cubicBezTo>
                        <a:pt x="588359" y="987065"/>
                        <a:pt x="581699" y="978940"/>
                        <a:pt x="573882" y="969169"/>
                      </a:cubicBezTo>
                      <a:cubicBezTo>
                        <a:pt x="570999" y="965565"/>
                        <a:pt x="564214" y="955140"/>
                        <a:pt x="559594" y="952500"/>
                      </a:cubicBezTo>
                      <a:cubicBezTo>
                        <a:pt x="556752" y="950876"/>
                        <a:pt x="553264" y="950829"/>
                        <a:pt x="550069" y="950119"/>
                      </a:cubicBezTo>
                      <a:cubicBezTo>
                        <a:pt x="522862" y="944072"/>
                        <a:pt x="551867" y="951163"/>
                        <a:pt x="528638" y="945356"/>
                      </a:cubicBezTo>
                      <a:cubicBezTo>
                        <a:pt x="494521" y="922612"/>
                        <a:pt x="513909" y="936431"/>
                        <a:pt x="471488" y="902494"/>
                      </a:cubicBezTo>
                      <a:cubicBezTo>
                        <a:pt x="457621" y="891401"/>
                        <a:pt x="464404" y="894577"/>
                        <a:pt x="452438" y="890587"/>
                      </a:cubicBezTo>
                      <a:cubicBezTo>
                        <a:pt x="441947" y="874854"/>
                        <a:pt x="454925" y="890848"/>
                        <a:pt x="438150" y="881062"/>
                      </a:cubicBezTo>
                      <a:cubicBezTo>
                        <a:pt x="431294" y="877063"/>
                        <a:pt x="425704" y="871179"/>
                        <a:pt x="419100" y="866775"/>
                      </a:cubicBezTo>
                      <a:cubicBezTo>
                        <a:pt x="415049" y="864074"/>
                        <a:pt x="405380" y="857816"/>
                        <a:pt x="402432" y="854869"/>
                      </a:cubicBezTo>
                      <a:cubicBezTo>
                        <a:pt x="399626" y="852063"/>
                        <a:pt x="397669" y="848519"/>
                        <a:pt x="395288" y="845344"/>
                      </a:cubicBezTo>
                      <a:cubicBezTo>
                        <a:pt x="393700" y="840581"/>
                        <a:pt x="394075" y="834606"/>
                        <a:pt x="390525" y="831056"/>
                      </a:cubicBezTo>
                      <a:cubicBezTo>
                        <a:pt x="388144" y="828675"/>
                        <a:pt x="385538" y="826499"/>
                        <a:pt x="383382" y="823912"/>
                      </a:cubicBezTo>
                      <a:cubicBezTo>
                        <a:pt x="381550" y="821714"/>
                        <a:pt x="380643" y="818793"/>
                        <a:pt x="378619" y="816769"/>
                      </a:cubicBezTo>
                      <a:cubicBezTo>
                        <a:pt x="375813" y="813963"/>
                        <a:pt x="372081" y="812238"/>
                        <a:pt x="369094" y="809625"/>
                      </a:cubicBezTo>
                      <a:cubicBezTo>
                        <a:pt x="365715" y="806668"/>
                        <a:pt x="362978" y="803022"/>
                        <a:pt x="359569" y="800100"/>
                      </a:cubicBezTo>
                      <a:cubicBezTo>
                        <a:pt x="357396" y="798237"/>
                        <a:pt x="354754" y="797001"/>
                        <a:pt x="352425" y="795337"/>
                      </a:cubicBezTo>
                      <a:cubicBezTo>
                        <a:pt x="338002" y="785035"/>
                        <a:pt x="348291" y="790890"/>
                        <a:pt x="333375" y="783431"/>
                      </a:cubicBezTo>
                      <a:cubicBezTo>
                        <a:pt x="321121" y="758921"/>
                        <a:pt x="336485" y="784037"/>
                        <a:pt x="321469" y="771525"/>
                      </a:cubicBezTo>
                      <a:cubicBezTo>
                        <a:pt x="318420" y="768984"/>
                        <a:pt x="317338" y="764583"/>
                        <a:pt x="314325" y="762000"/>
                      </a:cubicBezTo>
                      <a:cubicBezTo>
                        <a:pt x="310649" y="758849"/>
                        <a:pt x="300153" y="755262"/>
                        <a:pt x="295275" y="754856"/>
                      </a:cubicBezTo>
                      <a:cubicBezTo>
                        <a:pt x="269913" y="752743"/>
                        <a:pt x="244475" y="751681"/>
                        <a:pt x="219075" y="750094"/>
                      </a:cubicBezTo>
                      <a:lnTo>
                        <a:pt x="202407" y="745331"/>
                      </a:lnTo>
                      <a:cubicBezTo>
                        <a:pt x="199250" y="744470"/>
                        <a:pt x="195946" y="744099"/>
                        <a:pt x="192882" y="742950"/>
                      </a:cubicBezTo>
                      <a:cubicBezTo>
                        <a:pt x="189558" y="741704"/>
                        <a:pt x="186620" y="739585"/>
                        <a:pt x="183357" y="738187"/>
                      </a:cubicBezTo>
                      <a:cubicBezTo>
                        <a:pt x="181050" y="737198"/>
                        <a:pt x="178594" y="736600"/>
                        <a:pt x="176213" y="735806"/>
                      </a:cubicBezTo>
                      <a:cubicBezTo>
                        <a:pt x="174971" y="732078"/>
                        <a:pt x="171607" y="722595"/>
                        <a:pt x="171450" y="719137"/>
                      </a:cubicBezTo>
                      <a:cubicBezTo>
                        <a:pt x="170008" y="687410"/>
                        <a:pt x="170046" y="655632"/>
                        <a:pt x="169069" y="623887"/>
                      </a:cubicBezTo>
                      <a:cubicBezTo>
                        <a:pt x="168458" y="604037"/>
                        <a:pt x="169663" y="583991"/>
                        <a:pt x="166688" y="564356"/>
                      </a:cubicBezTo>
                      <a:cubicBezTo>
                        <a:pt x="165624" y="557337"/>
                        <a:pt x="161423" y="550986"/>
                        <a:pt x="157163" y="545306"/>
                      </a:cubicBezTo>
                      <a:cubicBezTo>
                        <a:pt x="154782" y="542131"/>
                        <a:pt x="152326" y="539011"/>
                        <a:pt x="150019" y="535781"/>
                      </a:cubicBezTo>
                      <a:cubicBezTo>
                        <a:pt x="148356" y="533452"/>
                        <a:pt x="147119" y="530810"/>
                        <a:pt x="145257" y="528637"/>
                      </a:cubicBezTo>
                      <a:cubicBezTo>
                        <a:pt x="142335" y="525228"/>
                        <a:pt x="139111" y="522069"/>
                        <a:pt x="135732" y="519112"/>
                      </a:cubicBezTo>
                      <a:cubicBezTo>
                        <a:pt x="132745" y="516499"/>
                        <a:pt x="129013" y="514775"/>
                        <a:pt x="126207" y="511969"/>
                      </a:cubicBezTo>
                      <a:cubicBezTo>
                        <a:pt x="124504" y="510266"/>
                        <a:pt x="116102" y="498454"/>
                        <a:pt x="114300" y="495300"/>
                      </a:cubicBezTo>
                      <a:cubicBezTo>
                        <a:pt x="112539" y="492218"/>
                        <a:pt x="111299" y="488857"/>
                        <a:pt x="109538" y="485775"/>
                      </a:cubicBezTo>
                      <a:cubicBezTo>
                        <a:pt x="108118" y="483290"/>
                        <a:pt x="106055" y="481191"/>
                        <a:pt x="104775" y="478631"/>
                      </a:cubicBezTo>
                      <a:cubicBezTo>
                        <a:pt x="93124" y="455329"/>
                        <a:pt x="106285" y="476133"/>
                        <a:pt x="95250" y="459581"/>
                      </a:cubicBezTo>
                      <a:cubicBezTo>
                        <a:pt x="94456" y="457200"/>
                        <a:pt x="93991" y="454682"/>
                        <a:pt x="92869" y="452437"/>
                      </a:cubicBezTo>
                      <a:cubicBezTo>
                        <a:pt x="89514" y="445726"/>
                        <a:pt x="78025" y="433109"/>
                        <a:pt x="73819" y="431006"/>
                      </a:cubicBezTo>
                      <a:lnTo>
                        <a:pt x="64294" y="426244"/>
                      </a:lnTo>
                      <a:cubicBezTo>
                        <a:pt x="56531" y="418481"/>
                        <a:pt x="59484" y="419304"/>
                        <a:pt x="50007" y="416719"/>
                      </a:cubicBezTo>
                      <a:cubicBezTo>
                        <a:pt x="43692" y="414997"/>
                        <a:pt x="30957" y="411956"/>
                        <a:pt x="30957" y="411956"/>
                      </a:cubicBezTo>
                      <a:cubicBezTo>
                        <a:pt x="30163" y="409575"/>
                        <a:pt x="29564" y="407119"/>
                        <a:pt x="28575" y="404812"/>
                      </a:cubicBezTo>
                      <a:cubicBezTo>
                        <a:pt x="12346" y="366946"/>
                        <a:pt x="9886" y="415908"/>
                        <a:pt x="26194" y="307181"/>
                      </a:cubicBezTo>
                      <a:cubicBezTo>
                        <a:pt x="26881" y="302604"/>
                        <a:pt x="34195" y="302522"/>
                        <a:pt x="38100" y="300037"/>
                      </a:cubicBezTo>
                      <a:cubicBezTo>
                        <a:pt x="63288" y="284008"/>
                        <a:pt x="42541" y="296929"/>
                        <a:pt x="61913" y="283369"/>
                      </a:cubicBezTo>
                      <a:cubicBezTo>
                        <a:pt x="66602" y="280087"/>
                        <a:pt x="71438" y="277019"/>
                        <a:pt x="76200" y="273844"/>
                      </a:cubicBezTo>
                      <a:lnTo>
                        <a:pt x="83344" y="269081"/>
                      </a:lnTo>
                      <a:cubicBezTo>
                        <a:pt x="88243" y="261733"/>
                        <a:pt x="88121" y="260905"/>
                        <a:pt x="95250" y="254794"/>
                      </a:cubicBezTo>
                      <a:cubicBezTo>
                        <a:pt x="108527" y="243414"/>
                        <a:pt x="101788" y="252201"/>
                        <a:pt x="114300" y="238125"/>
                      </a:cubicBezTo>
                      <a:cubicBezTo>
                        <a:pt x="117677" y="234326"/>
                        <a:pt x="120047" y="229619"/>
                        <a:pt x="123825" y="226219"/>
                      </a:cubicBezTo>
                      <a:cubicBezTo>
                        <a:pt x="128080" y="222390"/>
                        <a:pt x="138113" y="216694"/>
                        <a:pt x="138113" y="216694"/>
                      </a:cubicBezTo>
                      <a:cubicBezTo>
                        <a:pt x="137319" y="212725"/>
                        <a:pt x="137877" y="208219"/>
                        <a:pt x="135732" y="204787"/>
                      </a:cubicBezTo>
                      <a:cubicBezTo>
                        <a:pt x="133416" y="201082"/>
                        <a:pt x="116883" y="192437"/>
                        <a:pt x="114300" y="190500"/>
                      </a:cubicBezTo>
                      <a:cubicBezTo>
                        <a:pt x="109377" y="186808"/>
                        <a:pt x="93278" y="167165"/>
                        <a:pt x="92869" y="166687"/>
                      </a:cubicBezTo>
                      <a:cubicBezTo>
                        <a:pt x="83558" y="138751"/>
                        <a:pt x="94222" y="165257"/>
                        <a:pt x="78582" y="140494"/>
                      </a:cubicBezTo>
                      <a:cubicBezTo>
                        <a:pt x="71747" y="129673"/>
                        <a:pt x="66632" y="117805"/>
                        <a:pt x="59532" y="107156"/>
                      </a:cubicBezTo>
                      <a:cubicBezTo>
                        <a:pt x="57944" y="104775"/>
                        <a:pt x="56942" y="101875"/>
                        <a:pt x="54769" y="100012"/>
                      </a:cubicBezTo>
                      <a:cubicBezTo>
                        <a:pt x="47014" y="93365"/>
                        <a:pt x="39941" y="92099"/>
                        <a:pt x="30957" y="88106"/>
                      </a:cubicBezTo>
                      <a:cubicBezTo>
                        <a:pt x="13303" y="80260"/>
                        <a:pt x="28960" y="85854"/>
                        <a:pt x="14288" y="80962"/>
                      </a:cubicBezTo>
                      <a:cubicBezTo>
                        <a:pt x="11907" y="77787"/>
                        <a:pt x="9113" y="74883"/>
                        <a:pt x="7144" y="71437"/>
                      </a:cubicBezTo>
                      <a:cubicBezTo>
                        <a:pt x="4220" y="66320"/>
                        <a:pt x="3283" y="54060"/>
                        <a:pt x="2382" y="50006"/>
                      </a:cubicBezTo>
                      <a:cubicBezTo>
                        <a:pt x="1837" y="47556"/>
                        <a:pt x="794" y="45243"/>
                        <a:pt x="0" y="42862"/>
                      </a:cubicBezTo>
                      <a:cubicBezTo>
                        <a:pt x="1588" y="38100"/>
                        <a:pt x="1978" y="32752"/>
                        <a:pt x="4763" y="28575"/>
                      </a:cubicBezTo>
                      <a:cubicBezTo>
                        <a:pt x="6965" y="25273"/>
                        <a:pt x="11037" y="23707"/>
                        <a:pt x="14288" y="21431"/>
                      </a:cubicBezTo>
                      <a:cubicBezTo>
                        <a:pt x="24151" y="14527"/>
                        <a:pt x="28031" y="11619"/>
                        <a:pt x="38100" y="7144"/>
                      </a:cubicBezTo>
                      <a:cubicBezTo>
                        <a:pt x="42006" y="5408"/>
                        <a:pt x="45883" y="3506"/>
                        <a:pt x="50007" y="2381"/>
                      </a:cubicBezTo>
                      <a:cubicBezTo>
                        <a:pt x="54665" y="1111"/>
                        <a:pt x="59532" y="794"/>
                        <a:pt x="64294" y="0"/>
                      </a:cubicBezTo>
                      <a:cubicBezTo>
                        <a:pt x="97632" y="794"/>
                        <a:pt x="131025" y="301"/>
                        <a:pt x="164307" y="2381"/>
                      </a:cubicBezTo>
                      <a:cubicBezTo>
                        <a:pt x="169317" y="2694"/>
                        <a:pt x="173751" y="5823"/>
                        <a:pt x="178594" y="7144"/>
                      </a:cubicBezTo>
                      <a:cubicBezTo>
                        <a:pt x="184570" y="8774"/>
                        <a:pt x="191865" y="9016"/>
                        <a:pt x="197644" y="11906"/>
                      </a:cubicBezTo>
                      <a:cubicBezTo>
                        <a:pt x="201784" y="13976"/>
                        <a:pt x="205581" y="16669"/>
                        <a:pt x="209550" y="19050"/>
                      </a:cubicBezTo>
                      <a:cubicBezTo>
                        <a:pt x="223202" y="39527"/>
                        <a:pt x="205023" y="15427"/>
                        <a:pt x="221457" y="28575"/>
                      </a:cubicBezTo>
                      <a:cubicBezTo>
                        <a:pt x="223692" y="30363"/>
                        <a:pt x="224020" y="33887"/>
                        <a:pt x="226219" y="35719"/>
                      </a:cubicBezTo>
                      <a:cubicBezTo>
                        <a:pt x="228946" y="37991"/>
                        <a:pt x="232569" y="38894"/>
                        <a:pt x="235744" y="40481"/>
                      </a:cubicBezTo>
                      <a:cubicBezTo>
                        <a:pt x="238919" y="43656"/>
                        <a:pt x="241419" y="47696"/>
                        <a:pt x="245269" y="50006"/>
                      </a:cubicBezTo>
                      <a:cubicBezTo>
                        <a:pt x="249574" y="52589"/>
                        <a:pt x="259557" y="54769"/>
                        <a:pt x="259557" y="54769"/>
                      </a:cubicBezTo>
                      <a:cubicBezTo>
                        <a:pt x="280425" y="75637"/>
                        <a:pt x="254886" y="49165"/>
                        <a:pt x="271463" y="69056"/>
                      </a:cubicBezTo>
                      <a:cubicBezTo>
                        <a:pt x="273619" y="71643"/>
                        <a:pt x="276226" y="73819"/>
                        <a:pt x="278607" y="76200"/>
                      </a:cubicBezTo>
                      <a:cubicBezTo>
                        <a:pt x="282792" y="88756"/>
                        <a:pt x="278222" y="78595"/>
                        <a:pt x="288132" y="90487"/>
                      </a:cubicBezTo>
                      <a:cubicBezTo>
                        <a:pt x="289964" y="92686"/>
                        <a:pt x="290382" y="96261"/>
                        <a:pt x="292894" y="97631"/>
                      </a:cubicBezTo>
                      <a:cubicBezTo>
                        <a:pt x="307832" y="105780"/>
                        <a:pt x="315679" y="104284"/>
                        <a:pt x="330994" y="107156"/>
                      </a:cubicBezTo>
                      <a:cubicBezTo>
                        <a:pt x="338187" y="108505"/>
                        <a:pt x="345281" y="110331"/>
                        <a:pt x="352425" y="111919"/>
                      </a:cubicBezTo>
                      <a:cubicBezTo>
                        <a:pt x="354806" y="115094"/>
                        <a:pt x="356520" y="118903"/>
                        <a:pt x="359569" y="121444"/>
                      </a:cubicBezTo>
                      <a:cubicBezTo>
                        <a:pt x="361497" y="123051"/>
                        <a:pt x="364938" y="122050"/>
                        <a:pt x="366713" y="123825"/>
                      </a:cubicBezTo>
                      <a:cubicBezTo>
                        <a:pt x="368488" y="125600"/>
                        <a:pt x="367849" y="128790"/>
                        <a:pt x="369094" y="130969"/>
                      </a:cubicBezTo>
                      <a:cubicBezTo>
                        <a:pt x="374547" y="140512"/>
                        <a:pt x="375393" y="139931"/>
                        <a:pt x="383382" y="145256"/>
                      </a:cubicBezTo>
                      <a:cubicBezTo>
                        <a:pt x="385763" y="148431"/>
                        <a:pt x="387559" y="152144"/>
                        <a:pt x="390525" y="154781"/>
                      </a:cubicBezTo>
                      <a:cubicBezTo>
                        <a:pt x="412888" y="174659"/>
                        <a:pt x="396929" y="154041"/>
                        <a:pt x="416719" y="173831"/>
                      </a:cubicBezTo>
                      <a:cubicBezTo>
                        <a:pt x="430181" y="187293"/>
                        <a:pt x="410575" y="175522"/>
                        <a:pt x="431007" y="185737"/>
                      </a:cubicBezTo>
                      <a:cubicBezTo>
                        <a:pt x="432594" y="188118"/>
                        <a:pt x="433884" y="190727"/>
                        <a:pt x="435769" y="192881"/>
                      </a:cubicBezTo>
                      <a:cubicBezTo>
                        <a:pt x="439465" y="197105"/>
                        <a:pt x="444307" y="200297"/>
                        <a:pt x="447675" y="204787"/>
                      </a:cubicBezTo>
                      <a:cubicBezTo>
                        <a:pt x="459179" y="220125"/>
                        <a:pt x="438601" y="204292"/>
                        <a:pt x="457200" y="216694"/>
                      </a:cubicBezTo>
                      <a:cubicBezTo>
                        <a:pt x="459663" y="224081"/>
                        <a:pt x="459933" y="226009"/>
                        <a:pt x="464344" y="233362"/>
                      </a:cubicBezTo>
                      <a:cubicBezTo>
                        <a:pt x="467289" y="238270"/>
                        <a:pt x="470694" y="242887"/>
                        <a:pt x="473869" y="247650"/>
                      </a:cubicBezTo>
                      <a:cubicBezTo>
                        <a:pt x="482120" y="280657"/>
                        <a:pt x="469562" y="229781"/>
                        <a:pt x="478632" y="269081"/>
                      </a:cubicBezTo>
                      <a:cubicBezTo>
                        <a:pt x="480104" y="275459"/>
                        <a:pt x="481672" y="281816"/>
                        <a:pt x="483394" y="288131"/>
                      </a:cubicBezTo>
                      <a:cubicBezTo>
                        <a:pt x="493251" y="324274"/>
                        <a:pt x="486245" y="312571"/>
                        <a:pt x="500063" y="330994"/>
                      </a:cubicBezTo>
                      <a:cubicBezTo>
                        <a:pt x="500124" y="331358"/>
                        <a:pt x="503211" y="352223"/>
                        <a:pt x="504825" y="354806"/>
                      </a:cubicBezTo>
                      <a:cubicBezTo>
                        <a:pt x="507205" y="358614"/>
                        <a:pt x="511175" y="361156"/>
                        <a:pt x="514350" y="364331"/>
                      </a:cubicBezTo>
                      <a:cubicBezTo>
                        <a:pt x="515144" y="366712"/>
                        <a:pt x="514957" y="369700"/>
                        <a:pt x="516732" y="371475"/>
                      </a:cubicBezTo>
                      <a:cubicBezTo>
                        <a:pt x="518507" y="373250"/>
                        <a:pt x="521630" y="372734"/>
                        <a:pt x="523875" y="373856"/>
                      </a:cubicBezTo>
                      <a:cubicBezTo>
                        <a:pt x="526435" y="375136"/>
                        <a:pt x="528189" y="378194"/>
                        <a:pt x="531019" y="378619"/>
                      </a:cubicBezTo>
                      <a:cubicBezTo>
                        <a:pt x="544386" y="380624"/>
                        <a:pt x="558006" y="380206"/>
                        <a:pt x="571500" y="381000"/>
                      </a:cubicBezTo>
                      <a:cubicBezTo>
                        <a:pt x="573881" y="381794"/>
                        <a:pt x="576230" y="382691"/>
                        <a:pt x="578644" y="383381"/>
                      </a:cubicBezTo>
                      <a:cubicBezTo>
                        <a:pt x="581791" y="384280"/>
                        <a:pt x="585064" y="384727"/>
                        <a:pt x="588169" y="385762"/>
                      </a:cubicBezTo>
                      <a:cubicBezTo>
                        <a:pt x="595756" y="388291"/>
                        <a:pt x="606567" y="393987"/>
                        <a:pt x="614363" y="395287"/>
                      </a:cubicBezTo>
                      <a:cubicBezTo>
                        <a:pt x="619125" y="396081"/>
                        <a:pt x="623916" y="396722"/>
                        <a:pt x="628650" y="397669"/>
                      </a:cubicBezTo>
                      <a:cubicBezTo>
                        <a:pt x="634958" y="398931"/>
                        <a:pt x="650608" y="403602"/>
                        <a:pt x="654844" y="404812"/>
                      </a:cubicBezTo>
                      <a:cubicBezTo>
                        <a:pt x="657225" y="406400"/>
                        <a:pt x="659428" y="408295"/>
                        <a:pt x="661988" y="409575"/>
                      </a:cubicBezTo>
                      <a:cubicBezTo>
                        <a:pt x="667430" y="412296"/>
                        <a:pt x="675605" y="412979"/>
                        <a:pt x="681038" y="414337"/>
                      </a:cubicBezTo>
                      <a:cubicBezTo>
                        <a:pt x="689416" y="416432"/>
                        <a:pt x="688953" y="417590"/>
                        <a:pt x="697707" y="421481"/>
                      </a:cubicBezTo>
                      <a:cubicBezTo>
                        <a:pt x="701613" y="423217"/>
                        <a:pt x="705558" y="424892"/>
                        <a:pt x="709613" y="426244"/>
                      </a:cubicBezTo>
                      <a:cubicBezTo>
                        <a:pt x="712718" y="427279"/>
                        <a:pt x="716062" y="427507"/>
                        <a:pt x="719138" y="428625"/>
                      </a:cubicBezTo>
                      <a:cubicBezTo>
                        <a:pt x="734301" y="434139"/>
                        <a:pt x="732735" y="433721"/>
                        <a:pt x="742950" y="440531"/>
                      </a:cubicBezTo>
                      <a:cubicBezTo>
                        <a:pt x="743744" y="442912"/>
                        <a:pt x="745332" y="445165"/>
                        <a:pt x="745332" y="447675"/>
                      </a:cubicBezTo>
                      <a:cubicBezTo>
                        <a:pt x="745332" y="454074"/>
                        <a:pt x="744129" y="460435"/>
                        <a:pt x="742950" y="466725"/>
                      </a:cubicBezTo>
                      <a:cubicBezTo>
                        <a:pt x="740648" y="479004"/>
                        <a:pt x="739081" y="483096"/>
                        <a:pt x="735807" y="492919"/>
                      </a:cubicBezTo>
                      <a:cubicBezTo>
                        <a:pt x="735013" y="500063"/>
                        <a:pt x="734607" y="507260"/>
                        <a:pt x="733425" y="514350"/>
                      </a:cubicBezTo>
                      <a:cubicBezTo>
                        <a:pt x="733012" y="516826"/>
                        <a:pt x="731355" y="519003"/>
                        <a:pt x="731044" y="521494"/>
                      </a:cubicBezTo>
                      <a:cubicBezTo>
                        <a:pt x="726148" y="560664"/>
                        <a:pt x="734954" y="541966"/>
                        <a:pt x="721519" y="564356"/>
                      </a:cubicBezTo>
                      <a:cubicBezTo>
                        <a:pt x="719932" y="575469"/>
                        <a:pt x="718602" y="586621"/>
                        <a:pt x="716757" y="597694"/>
                      </a:cubicBezTo>
                      <a:cubicBezTo>
                        <a:pt x="715761" y="603668"/>
                        <a:pt x="713880" y="608704"/>
                        <a:pt x="711994" y="614362"/>
                      </a:cubicBezTo>
                      <a:cubicBezTo>
                        <a:pt x="716950" y="634190"/>
                        <a:pt x="712186" y="613322"/>
                        <a:pt x="716757" y="645319"/>
                      </a:cubicBezTo>
                      <a:cubicBezTo>
                        <a:pt x="717329" y="649326"/>
                        <a:pt x="718392" y="653247"/>
                        <a:pt x="719138" y="657225"/>
                      </a:cubicBezTo>
                      <a:cubicBezTo>
                        <a:pt x="720773" y="665947"/>
                        <a:pt x="720784" y="675110"/>
                        <a:pt x="723900" y="683419"/>
                      </a:cubicBezTo>
                      <a:cubicBezTo>
                        <a:pt x="725685" y="688178"/>
                        <a:pt x="730250" y="691356"/>
                        <a:pt x="733425" y="695325"/>
                      </a:cubicBezTo>
                      <a:cubicBezTo>
                        <a:pt x="738837" y="711558"/>
                        <a:pt x="732017" y="691567"/>
                        <a:pt x="740569" y="714375"/>
                      </a:cubicBezTo>
                      <a:cubicBezTo>
                        <a:pt x="741450" y="716725"/>
                        <a:pt x="741491" y="719476"/>
                        <a:pt x="742950" y="721519"/>
                      </a:cubicBezTo>
                      <a:cubicBezTo>
                        <a:pt x="745560" y="725173"/>
                        <a:pt x="749553" y="727635"/>
                        <a:pt x="752475" y="731044"/>
                      </a:cubicBezTo>
                      <a:cubicBezTo>
                        <a:pt x="754338" y="733217"/>
                        <a:pt x="755650" y="735806"/>
                        <a:pt x="757238" y="738187"/>
                      </a:cubicBezTo>
                      <a:cubicBezTo>
                        <a:pt x="758661" y="742458"/>
                        <a:pt x="761438" y="751912"/>
                        <a:pt x="764382" y="754856"/>
                      </a:cubicBezTo>
                      <a:cubicBezTo>
                        <a:pt x="766157" y="756631"/>
                        <a:pt x="769144" y="756443"/>
                        <a:pt x="771525" y="757237"/>
                      </a:cubicBezTo>
                      <a:cubicBezTo>
                        <a:pt x="776304" y="760423"/>
                        <a:pt x="786267" y="767229"/>
                        <a:pt x="790575" y="769144"/>
                      </a:cubicBezTo>
                      <a:cubicBezTo>
                        <a:pt x="793566" y="770473"/>
                        <a:pt x="796995" y="770490"/>
                        <a:pt x="800100" y="771525"/>
                      </a:cubicBezTo>
                      <a:cubicBezTo>
                        <a:pt x="801784" y="772086"/>
                        <a:pt x="821134" y="745728"/>
                        <a:pt x="826294" y="742950"/>
                      </a:cubicBezTo>
                      <a:close/>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bg1"/>
                    </a:solidFill>
                  </a:endParaRPr>
                </a:p>
              </p:txBody>
            </p:sp>
            <p:sp>
              <p:nvSpPr>
                <p:cNvPr id="35" name="TextBox 34">
                  <a:extLst>
                    <a:ext uri="{FF2B5EF4-FFF2-40B4-BE49-F238E27FC236}">
                      <a16:creationId xmlns:a16="http://schemas.microsoft.com/office/drawing/2014/main" id="{DAD7D1DB-89E0-9313-7E00-D152FF2E0A1C}"/>
                    </a:ext>
                  </a:extLst>
                </p:cNvPr>
                <p:cNvSpPr txBox="1"/>
                <p:nvPr/>
              </p:nvSpPr>
              <p:spPr>
                <a:xfrm>
                  <a:off x="2192537" y="3687227"/>
                  <a:ext cx="2863366" cy="314858"/>
                </a:xfrm>
                <a:prstGeom prst="rect">
                  <a:avLst/>
                </a:prstGeom>
                <a:noFill/>
              </p:spPr>
              <p:txBody>
                <a:bodyPr wrap="none" rtlCol="0">
                  <a:spAutoFit/>
                </a:bodyPr>
                <a:lstStyle/>
                <a:p>
                  <a:r>
                    <a:rPr lang="en-AU" sz="1350">
                      <a:solidFill>
                        <a:schemeClr val="bg1"/>
                      </a:solidFill>
                    </a:rPr>
                    <a:t>Dotted traces are top layers</a:t>
                  </a:r>
                </a:p>
              </p:txBody>
            </p:sp>
          </p:grpSp>
          <p:sp>
            <p:nvSpPr>
              <p:cNvPr id="9" name="TextBox 8">
                <a:extLst>
                  <a:ext uri="{FF2B5EF4-FFF2-40B4-BE49-F238E27FC236}">
                    <a16:creationId xmlns:a16="http://schemas.microsoft.com/office/drawing/2014/main" id="{43D87FC0-DB25-8706-BBB0-0E4A41BEB11F}"/>
                  </a:ext>
                </a:extLst>
              </p:cNvPr>
              <p:cNvSpPr txBox="1"/>
              <p:nvPr/>
            </p:nvSpPr>
            <p:spPr>
              <a:xfrm>
                <a:off x="33081" y="1097832"/>
                <a:ext cx="458859" cy="369332"/>
              </a:xfrm>
              <a:prstGeom prst="rect">
                <a:avLst/>
              </a:prstGeom>
              <a:noFill/>
            </p:spPr>
            <p:txBody>
              <a:bodyPr wrap="square" rtlCol="0">
                <a:spAutoFit/>
              </a:bodyPr>
              <a:lstStyle/>
              <a:p>
                <a:r>
                  <a:rPr lang="en-AU">
                    <a:solidFill>
                      <a:schemeClr val="bg1"/>
                    </a:solidFill>
                  </a:rPr>
                  <a:t>1.</a:t>
                </a:r>
              </a:p>
            </p:txBody>
          </p:sp>
          <p:sp>
            <p:nvSpPr>
              <p:cNvPr id="10" name="TextBox 9">
                <a:extLst>
                  <a:ext uri="{FF2B5EF4-FFF2-40B4-BE49-F238E27FC236}">
                    <a16:creationId xmlns:a16="http://schemas.microsoft.com/office/drawing/2014/main" id="{39E5C2E5-E219-D101-94CC-92C6DD6EEF6C}"/>
                  </a:ext>
                </a:extLst>
              </p:cNvPr>
              <p:cNvSpPr txBox="1"/>
              <p:nvPr/>
            </p:nvSpPr>
            <p:spPr>
              <a:xfrm>
                <a:off x="1620377" y="1078062"/>
                <a:ext cx="458859" cy="369332"/>
              </a:xfrm>
              <a:prstGeom prst="rect">
                <a:avLst/>
              </a:prstGeom>
              <a:noFill/>
            </p:spPr>
            <p:txBody>
              <a:bodyPr wrap="square" rtlCol="0">
                <a:spAutoFit/>
              </a:bodyPr>
              <a:lstStyle/>
              <a:p>
                <a:r>
                  <a:rPr lang="en-AU">
                    <a:solidFill>
                      <a:schemeClr val="bg1"/>
                    </a:solidFill>
                  </a:rPr>
                  <a:t>2.</a:t>
                </a:r>
              </a:p>
            </p:txBody>
          </p:sp>
          <p:sp>
            <p:nvSpPr>
              <p:cNvPr id="11" name="TextBox 10">
                <a:extLst>
                  <a:ext uri="{FF2B5EF4-FFF2-40B4-BE49-F238E27FC236}">
                    <a16:creationId xmlns:a16="http://schemas.microsoft.com/office/drawing/2014/main" id="{5C49009E-8F94-FF8B-AFFC-5EAE190385CD}"/>
                  </a:ext>
                </a:extLst>
              </p:cNvPr>
              <p:cNvSpPr txBox="1"/>
              <p:nvPr/>
            </p:nvSpPr>
            <p:spPr>
              <a:xfrm>
                <a:off x="3179291" y="1078062"/>
                <a:ext cx="458859" cy="369332"/>
              </a:xfrm>
              <a:prstGeom prst="rect">
                <a:avLst/>
              </a:prstGeom>
              <a:noFill/>
            </p:spPr>
            <p:txBody>
              <a:bodyPr wrap="square" rtlCol="0">
                <a:spAutoFit/>
              </a:bodyPr>
              <a:lstStyle/>
              <a:p>
                <a:r>
                  <a:rPr lang="en-AU">
                    <a:solidFill>
                      <a:schemeClr val="bg1"/>
                    </a:solidFill>
                  </a:rPr>
                  <a:t>3.</a:t>
                </a:r>
              </a:p>
            </p:txBody>
          </p:sp>
          <p:sp>
            <p:nvSpPr>
              <p:cNvPr id="12" name="TextBox 11">
                <a:extLst>
                  <a:ext uri="{FF2B5EF4-FFF2-40B4-BE49-F238E27FC236}">
                    <a16:creationId xmlns:a16="http://schemas.microsoft.com/office/drawing/2014/main" id="{ECD5E2D5-C355-DBAB-CF35-717EEFC68CC0}"/>
                  </a:ext>
                </a:extLst>
              </p:cNvPr>
              <p:cNvSpPr txBox="1"/>
              <p:nvPr/>
            </p:nvSpPr>
            <p:spPr>
              <a:xfrm>
                <a:off x="957034" y="2422146"/>
                <a:ext cx="458859" cy="369332"/>
              </a:xfrm>
              <a:prstGeom prst="rect">
                <a:avLst/>
              </a:prstGeom>
              <a:noFill/>
            </p:spPr>
            <p:txBody>
              <a:bodyPr wrap="square" rtlCol="0">
                <a:spAutoFit/>
              </a:bodyPr>
              <a:lstStyle/>
              <a:p>
                <a:r>
                  <a:rPr lang="en-AU">
                    <a:solidFill>
                      <a:schemeClr val="bg1"/>
                    </a:solidFill>
                  </a:rPr>
                  <a:t>4.</a:t>
                </a:r>
              </a:p>
            </p:txBody>
          </p:sp>
          <p:sp>
            <p:nvSpPr>
              <p:cNvPr id="14" name="TextBox 13">
                <a:extLst>
                  <a:ext uri="{FF2B5EF4-FFF2-40B4-BE49-F238E27FC236}">
                    <a16:creationId xmlns:a16="http://schemas.microsoft.com/office/drawing/2014/main" id="{F85D7111-C150-6B9D-CD09-67F4C69F9BD6}"/>
                  </a:ext>
                </a:extLst>
              </p:cNvPr>
              <p:cNvSpPr txBox="1"/>
              <p:nvPr/>
            </p:nvSpPr>
            <p:spPr>
              <a:xfrm>
                <a:off x="2496248" y="2442986"/>
                <a:ext cx="458859" cy="369332"/>
              </a:xfrm>
              <a:prstGeom prst="rect">
                <a:avLst/>
              </a:prstGeom>
              <a:noFill/>
            </p:spPr>
            <p:txBody>
              <a:bodyPr wrap="square" rtlCol="0">
                <a:spAutoFit/>
              </a:bodyPr>
              <a:lstStyle/>
              <a:p>
                <a:r>
                  <a:rPr lang="en-AU">
                    <a:solidFill>
                      <a:schemeClr val="bg1"/>
                    </a:solidFill>
                  </a:rPr>
                  <a:t>5.</a:t>
                </a:r>
              </a:p>
            </p:txBody>
          </p:sp>
        </p:grpSp>
        <p:sp>
          <p:nvSpPr>
            <p:cNvPr id="6" name="TextBox 5">
              <a:extLst>
                <a:ext uri="{FF2B5EF4-FFF2-40B4-BE49-F238E27FC236}">
                  <a16:creationId xmlns:a16="http://schemas.microsoft.com/office/drawing/2014/main" id="{0AD58AF1-D400-098F-45C7-5491ED4A126B}"/>
                </a:ext>
              </a:extLst>
            </p:cNvPr>
            <p:cNvSpPr txBox="1"/>
            <p:nvPr/>
          </p:nvSpPr>
          <p:spPr>
            <a:xfrm>
              <a:off x="17179" y="1003511"/>
              <a:ext cx="4196855" cy="400110"/>
            </a:xfrm>
            <a:prstGeom prst="rect">
              <a:avLst/>
            </a:prstGeom>
            <a:noFill/>
          </p:spPr>
          <p:txBody>
            <a:bodyPr wrap="square" rtlCol="0">
              <a:spAutoFit/>
            </a:bodyPr>
            <a:lstStyle/>
            <a:p>
              <a:r>
                <a:rPr lang="en-AU" sz="2000">
                  <a:solidFill>
                    <a:schemeClr val="bg1"/>
                  </a:solidFill>
                </a:rPr>
                <a:t>CSIRO Van der Waals Heterostructures</a:t>
              </a:r>
            </a:p>
          </p:txBody>
        </p:sp>
        <p:cxnSp>
          <p:nvCxnSpPr>
            <p:cNvPr id="7" name="Straight Arrow Connector 6">
              <a:extLst>
                <a:ext uri="{FF2B5EF4-FFF2-40B4-BE49-F238E27FC236}">
                  <a16:creationId xmlns:a16="http://schemas.microsoft.com/office/drawing/2014/main" id="{12B3D09D-5D64-F17D-8D50-16C2BE565E3A}"/>
                </a:ext>
              </a:extLst>
            </p:cNvPr>
            <p:cNvCxnSpPr>
              <a:cxnSpLocks/>
              <a:stCxn id="6" idx="2"/>
            </p:cNvCxnSpPr>
            <p:nvPr/>
          </p:nvCxnSpPr>
          <p:spPr>
            <a:xfrm flipH="1">
              <a:off x="1997512" y="1403621"/>
              <a:ext cx="118095" cy="38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C34E05B-1346-F0DF-0AB9-953E14415D21}"/>
              </a:ext>
            </a:extLst>
          </p:cNvPr>
          <p:cNvGrpSpPr/>
          <p:nvPr/>
        </p:nvGrpSpPr>
        <p:grpSpPr>
          <a:xfrm>
            <a:off x="4949820" y="2267192"/>
            <a:ext cx="3430335" cy="2507514"/>
            <a:chOff x="4069615" y="2908231"/>
            <a:chExt cx="2687092" cy="1964216"/>
          </a:xfrm>
        </p:grpSpPr>
        <p:pic>
          <p:nvPicPr>
            <p:cNvPr id="93" name="Picture 92" descr="A collage of different types of graphing&#10;&#10;Description automatically generated">
              <a:extLst>
                <a:ext uri="{FF2B5EF4-FFF2-40B4-BE49-F238E27FC236}">
                  <a16:creationId xmlns:a16="http://schemas.microsoft.com/office/drawing/2014/main" id="{163EE58B-4AA2-0D4C-869D-7EA238EDE979}"/>
                </a:ext>
              </a:extLst>
            </p:cNvPr>
            <p:cNvPicPr>
              <a:picLocks noChangeAspect="1"/>
            </p:cNvPicPr>
            <p:nvPr/>
          </p:nvPicPr>
          <p:blipFill rotWithShape="1">
            <a:blip r:embed="rId8">
              <a:extLst>
                <a:ext uri="{28A0092B-C50C-407E-A947-70E740481C1C}">
                  <a14:useLocalDpi xmlns:a14="http://schemas.microsoft.com/office/drawing/2010/main" val="0"/>
                </a:ext>
              </a:extLst>
            </a:blip>
            <a:srcRect b="64451"/>
            <a:stretch/>
          </p:blipFill>
          <p:spPr>
            <a:xfrm>
              <a:off x="4069615" y="2908231"/>
              <a:ext cx="2678398" cy="955943"/>
            </a:xfrm>
            <a:prstGeom prst="rect">
              <a:avLst/>
            </a:prstGeom>
          </p:spPr>
        </p:pic>
        <p:pic>
          <p:nvPicPr>
            <p:cNvPr id="94" name="Picture 93" descr="A collage of different types of graphing&#10;&#10;Description automatically generated">
              <a:extLst>
                <a:ext uri="{FF2B5EF4-FFF2-40B4-BE49-F238E27FC236}">
                  <a16:creationId xmlns:a16="http://schemas.microsoft.com/office/drawing/2014/main" id="{4B240B71-F01B-66AD-1496-83A7F27C7F9D}"/>
                </a:ext>
              </a:extLst>
            </p:cNvPr>
            <p:cNvPicPr>
              <a:picLocks noChangeAspect="1"/>
            </p:cNvPicPr>
            <p:nvPr/>
          </p:nvPicPr>
          <p:blipFill rotWithShape="1">
            <a:blip r:embed="rId8">
              <a:extLst>
                <a:ext uri="{28A0092B-C50C-407E-A947-70E740481C1C}">
                  <a14:useLocalDpi xmlns:a14="http://schemas.microsoft.com/office/drawing/2010/main" val="0"/>
                </a:ext>
              </a:extLst>
            </a:blip>
            <a:srcRect l="458" t="64763" r="-458" b="-1638"/>
            <a:stretch/>
          </p:blipFill>
          <p:spPr>
            <a:xfrm>
              <a:off x="4069615" y="3877620"/>
              <a:ext cx="2687092" cy="994827"/>
            </a:xfrm>
            <a:prstGeom prst="rect">
              <a:avLst/>
            </a:prstGeom>
          </p:spPr>
        </p:pic>
      </p:grpSp>
      <p:sp>
        <p:nvSpPr>
          <p:cNvPr id="95" name="TextBox 94">
            <a:extLst>
              <a:ext uri="{FF2B5EF4-FFF2-40B4-BE49-F238E27FC236}">
                <a16:creationId xmlns:a16="http://schemas.microsoft.com/office/drawing/2014/main" id="{F52E84B9-BF0D-1F96-6865-B79B47AA49AB}"/>
              </a:ext>
            </a:extLst>
          </p:cNvPr>
          <p:cNvSpPr txBox="1"/>
          <p:nvPr/>
        </p:nvSpPr>
        <p:spPr>
          <a:xfrm>
            <a:off x="4914960" y="1059582"/>
            <a:ext cx="3557236" cy="1015663"/>
          </a:xfrm>
          <a:prstGeom prst="rect">
            <a:avLst/>
          </a:prstGeom>
          <a:noFill/>
        </p:spPr>
        <p:txBody>
          <a:bodyPr wrap="square" rtlCol="0">
            <a:spAutoFit/>
          </a:bodyPr>
          <a:lstStyle/>
          <a:p>
            <a:r>
              <a:rPr lang="en-AU" sz="2000">
                <a:solidFill>
                  <a:schemeClr val="bg1"/>
                </a:solidFill>
              </a:rPr>
              <a:t>Stacked 2D materials and defect centres are good candidates for single photon emission </a:t>
            </a:r>
          </a:p>
        </p:txBody>
      </p:sp>
      <p:sp>
        <p:nvSpPr>
          <p:cNvPr id="96" name="TextBox 95">
            <a:extLst>
              <a:ext uri="{FF2B5EF4-FFF2-40B4-BE49-F238E27FC236}">
                <a16:creationId xmlns:a16="http://schemas.microsoft.com/office/drawing/2014/main" id="{739E5D02-14AE-AB67-A078-5F64134833F9}"/>
              </a:ext>
            </a:extLst>
          </p:cNvPr>
          <p:cNvSpPr txBox="1"/>
          <p:nvPr/>
        </p:nvSpPr>
        <p:spPr>
          <a:xfrm>
            <a:off x="214799" y="4317337"/>
            <a:ext cx="4252195" cy="707886"/>
          </a:xfrm>
          <a:prstGeom prst="rect">
            <a:avLst/>
          </a:prstGeom>
          <a:noFill/>
        </p:spPr>
        <p:txBody>
          <a:bodyPr wrap="square" rtlCol="0">
            <a:spAutoFit/>
          </a:bodyPr>
          <a:lstStyle/>
          <a:p>
            <a:r>
              <a:rPr lang="en-AU" sz="2000">
                <a:solidFill>
                  <a:schemeClr val="bg1"/>
                </a:solidFill>
              </a:rPr>
              <a:t>CSIRO has strong  capability in stacking various 2D materials </a:t>
            </a:r>
          </a:p>
        </p:txBody>
      </p:sp>
      <p:sp>
        <p:nvSpPr>
          <p:cNvPr id="100" name="TextBox 99">
            <a:extLst>
              <a:ext uri="{FF2B5EF4-FFF2-40B4-BE49-F238E27FC236}">
                <a16:creationId xmlns:a16="http://schemas.microsoft.com/office/drawing/2014/main" id="{658F142F-2FF6-107D-903B-1F5AC5F32FF7}"/>
              </a:ext>
            </a:extLst>
          </p:cNvPr>
          <p:cNvSpPr txBox="1"/>
          <p:nvPr/>
        </p:nvSpPr>
        <p:spPr>
          <a:xfrm>
            <a:off x="4918973" y="4803998"/>
            <a:ext cx="2687092" cy="246221"/>
          </a:xfrm>
          <a:prstGeom prst="rect">
            <a:avLst/>
          </a:prstGeom>
          <a:noFill/>
        </p:spPr>
        <p:txBody>
          <a:bodyPr wrap="square" rtlCol="0">
            <a:spAutoFit/>
          </a:bodyPr>
          <a:lstStyle/>
          <a:p>
            <a:r>
              <a:rPr lang="en-AU" sz="1000">
                <a:solidFill>
                  <a:schemeClr val="bg1"/>
                </a:solidFill>
              </a:rPr>
              <a:t>So et. al. </a:t>
            </a:r>
            <a:r>
              <a:rPr lang="en-AU" sz="1000" i="1">
                <a:solidFill>
                  <a:schemeClr val="bg1"/>
                </a:solidFill>
              </a:rPr>
              <a:t>Science Advances, </a:t>
            </a:r>
            <a:r>
              <a:rPr lang="en-AU" sz="1000">
                <a:solidFill>
                  <a:schemeClr val="bg1"/>
                </a:solidFill>
              </a:rPr>
              <a:t>2021</a:t>
            </a:r>
          </a:p>
        </p:txBody>
      </p:sp>
      <p:cxnSp>
        <p:nvCxnSpPr>
          <p:cNvPr id="2" name="Straight Connector 1">
            <a:extLst>
              <a:ext uri="{FF2B5EF4-FFF2-40B4-BE49-F238E27FC236}">
                <a16:creationId xmlns:a16="http://schemas.microsoft.com/office/drawing/2014/main" id="{689D11C1-48FE-25E9-DF69-7372080A3F06}"/>
              </a:ext>
            </a:extLst>
          </p:cNvPr>
          <p:cNvCxnSpPr/>
          <p:nvPr/>
        </p:nvCxnSpPr>
        <p:spPr>
          <a:xfrm>
            <a:off x="4572000" y="1059582"/>
            <a:ext cx="0" cy="3744416"/>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pic>
        <p:nvPicPr>
          <p:cNvPr id="5" name="Picture 4" descr="A person smiling for the camera&#10;&#10;Description automatically generated with medium confidence">
            <a:extLst>
              <a:ext uri="{FF2B5EF4-FFF2-40B4-BE49-F238E27FC236}">
                <a16:creationId xmlns:a16="http://schemas.microsoft.com/office/drawing/2014/main" id="{1E00C967-15BA-0038-5EF0-8AEE84DC46F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18" r="7418"/>
          <a:stretch/>
        </p:blipFill>
        <p:spPr>
          <a:xfrm>
            <a:off x="8481600" y="10809"/>
            <a:ext cx="662400" cy="828000"/>
          </a:xfrm>
          <a:prstGeom prst="rect">
            <a:avLst/>
          </a:prstGeom>
        </p:spPr>
      </p:pic>
      <p:pic>
        <p:nvPicPr>
          <p:cNvPr id="97" name="Picture 96" descr="A picture containing person, wall&#10;&#10;Description automatically generated">
            <a:extLst>
              <a:ext uri="{FF2B5EF4-FFF2-40B4-BE49-F238E27FC236}">
                <a16:creationId xmlns:a16="http://schemas.microsoft.com/office/drawing/2014/main" id="{DA67E6BD-05A0-9AB0-9541-7CE58BDF9CE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 r="17"/>
          <a:stretch/>
        </p:blipFill>
        <p:spPr>
          <a:xfrm>
            <a:off x="7778318" y="1844"/>
            <a:ext cx="662400" cy="828000"/>
          </a:xfrm>
          <a:prstGeom prst="rect">
            <a:avLst/>
          </a:prstGeom>
        </p:spPr>
      </p:pic>
    </p:spTree>
    <p:extLst>
      <p:ext uri="{BB962C8B-B14F-4D97-AF65-F5344CB8AC3E}">
        <p14:creationId xmlns:p14="http://schemas.microsoft.com/office/powerpoint/2010/main" val="1431280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61D2511-D260-4D5B-91E1-0ED184729068}"/>
              </a:ext>
            </a:extLst>
          </p:cNvPr>
          <p:cNvSpPr>
            <a:spLocks noGrp="1"/>
          </p:cNvSpPr>
          <p:nvPr>
            <p:ph type="title"/>
          </p:nvPr>
        </p:nvSpPr>
        <p:spPr>
          <a:xfrm>
            <a:off x="251520" y="66317"/>
            <a:ext cx="8640960" cy="639365"/>
          </a:xfrm>
        </p:spPr>
        <p:txBody>
          <a:bodyPr/>
          <a:lstStyle/>
          <a:p>
            <a:r>
              <a:rPr lang="en-AU" dirty="0">
                <a:solidFill>
                  <a:srgbClr val="FEFFE3"/>
                </a:solidFill>
              </a:rPr>
              <a:t>Quantum Comms Satellite Demo</a:t>
            </a:r>
          </a:p>
        </p:txBody>
      </p:sp>
      <p:sp>
        <p:nvSpPr>
          <p:cNvPr id="2" name="TextBox 1">
            <a:extLst>
              <a:ext uri="{FF2B5EF4-FFF2-40B4-BE49-F238E27FC236}">
                <a16:creationId xmlns:a16="http://schemas.microsoft.com/office/drawing/2014/main" id="{0CED568C-A0F3-A2C6-DB1A-8A547EA0130D}"/>
              </a:ext>
            </a:extLst>
          </p:cNvPr>
          <p:cNvSpPr txBox="1"/>
          <p:nvPr/>
        </p:nvSpPr>
        <p:spPr>
          <a:xfrm>
            <a:off x="224819" y="917488"/>
            <a:ext cx="4162948" cy="430887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solidFill>
                  <a:schemeClr val="bg1"/>
                </a:solidFill>
                <a:cs typeface="Calibri"/>
              </a:rPr>
              <a:t>Goal: </a:t>
            </a:r>
          </a:p>
          <a:p>
            <a:r>
              <a:rPr lang="en-GB" sz="1600" dirty="0">
                <a:solidFill>
                  <a:schemeClr val="bg1"/>
                </a:solidFill>
                <a:cs typeface="Calibri"/>
              </a:rPr>
              <a:t>build a prototype instrument for a mobile quantum optical communications network</a:t>
            </a:r>
          </a:p>
          <a:p>
            <a:endParaRPr lang="en-GB" sz="1600" dirty="0">
              <a:solidFill>
                <a:schemeClr val="bg1"/>
              </a:solidFill>
              <a:cs typeface="Calibri"/>
            </a:endParaRPr>
          </a:p>
          <a:p>
            <a:r>
              <a:rPr lang="en-GB" sz="1600" dirty="0">
                <a:solidFill>
                  <a:schemeClr val="bg1"/>
                </a:solidFill>
                <a:cs typeface="Calibri"/>
              </a:rPr>
              <a:t>Collaborators: </a:t>
            </a:r>
          </a:p>
          <a:p>
            <a:r>
              <a:rPr lang="en-GB" sz="1600" dirty="0">
                <a:solidFill>
                  <a:schemeClr val="bg1"/>
                </a:solidFill>
                <a:cs typeface="Calibri"/>
              </a:rPr>
              <a:t>RMIT, UWA, </a:t>
            </a:r>
            <a:r>
              <a:rPr lang="en-GB" sz="1600" dirty="0" err="1">
                <a:solidFill>
                  <a:schemeClr val="bg1"/>
                </a:solidFill>
                <a:cs typeface="Calibri"/>
              </a:rPr>
              <a:t>UniSA</a:t>
            </a:r>
            <a:endParaRPr lang="en-GB" sz="1600" dirty="0">
              <a:solidFill>
                <a:schemeClr val="bg1"/>
              </a:solidFill>
              <a:cs typeface="Calibri"/>
            </a:endParaRPr>
          </a:p>
          <a:p>
            <a:endParaRPr lang="en-GB" sz="1600" dirty="0">
              <a:solidFill>
                <a:schemeClr val="bg1"/>
              </a:solidFill>
              <a:cs typeface="Arial"/>
            </a:endParaRPr>
          </a:p>
          <a:p>
            <a:r>
              <a:rPr lang="en-GB" sz="1600" dirty="0">
                <a:solidFill>
                  <a:schemeClr val="bg1"/>
                </a:solidFill>
                <a:cs typeface="Arial"/>
              </a:rPr>
              <a:t>Progress to date:</a:t>
            </a:r>
          </a:p>
          <a:p>
            <a:pPr marL="285750" indent="-285750">
              <a:buFont typeface="Arial" panose="020B0604020202020204" pitchFamily="34" charset="0"/>
              <a:buChar char="•"/>
            </a:pPr>
            <a:r>
              <a:rPr lang="en-GB" sz="1600" dirty="0">
                <a:solidFill>
                  <a:schemeClr val="bg1"/>
                </a:solidFill>
                <a:cs typeface="Arial"/>
              </a:rPr>
              <a:t>Design phase is finished</a:t>
            </a:r>
            <a:endParaRPr lang="en-US" sz="1600" dirty="0">
              <a:solidFill>
                <a:schemeClr val="bg1"/>
              </a:solidFill>
              <a:cs typeface="Arial"/>
            </a:endParaRPr>
          </a:p>
          <a:p>
            <a:pPr marL="285750" indent="-285750">
              <a:buFont typeface="Arial,Sans-Serif"/>
              <a:buChar char="•"/>
            </a:pPr>
            <a:r>
              <a:rPr lang="en-GB" sz="1600" dirty="0">
                <a:solidFill>
                  <a:schemeClr val="bg1"/>
                </a:solidFill>
                <a:cs typeface="Arial"/>
              </a:rPr>
              <a:t>Entangled photon source in the lab producing over 2M entangled photon pairs/sec</a:t>
            </a:r>
            <a:endParaRPr lang="en-US" sz="1600" dirty="0">
              <a:solidFill>
                <a:schemeClr val="bg1"/>
              </a:solidFill>
              <a:cs typeface="Arial"/>
            </a:endParaRPr>
          </a:p>
          <a:p>
            <a:pPr marL="285750" indent="-285750">
              <a:buFont typeface="Arial,Sans-Serif"/>
              <a:buChar char="•"/>
            </a:pPr>
            <a:r>
              <a:rPr lang="en-GB" sz="1600" dirty="0">
                <a:solidFill>
                  <a:schemeClr val="bg1"/>
                </a:solidFill>
                <a:cs typeface="Arial"/>
              </a:rPr>
              <a:t>Conducting for first outdoor test to determine atmospheric disturbances at </a:t>
            </a:r>
            <a:r>
              <a:rPr lang="en-GB" sz="1600" dirty="0" err="1">
                <a:solidFill>
                  <a:schemeClr val="bg1"/>
                </a:solidFill>
                <a:cs typeface="Arial"/>
              </a:rPr>
              <a:t>UniSA</a:t>
            </a:r>
            <a:endParaRPr lang="en-GB" sz="1600" dirty="0">
              <a:solidFill>
                <a:schemeClr val="bg1"/>
              </a:solidFill>
              <a:cs typeface="Arial"/>
            </a:endParaRPr>
          </a:p>
          <a:p>
            <a:pPr marL="285750" indent="-285750">
              <a:buFont typeface="Arial,Sans-Serif"/>
              <a:buChar char="•"/>
            </a:pPr>
            <a:endParaRPr lang="en-GB" sz="1600" dirty="0">
              <a:solidFill>
                <a:schemeClr val="bg1"/>
              </a:solidFill>
              <a:cs typeface="Arial"/>
            </a:endParaRPr>
          </a:p>
          <a:p>
            <a:endParaRPr lang="en-GB" dirty="0">
              <a:solidFill>
                <a:schemeClr val="bg1"/>
              </a:solidFill>
              <a:cs typeface="Calibri"/>
            </a:endParaRPr>
          </a:p>
        </p:txBody>
      </p:sp>
      <p:pic>
        <p:nvPicPr>
          <p:cNvPr id="4" name="Picture 3" descr="A diagram of a military ship&#10;&#10;Description automatically generated">
            <a:extLst>
              <a:ext uri="{FF2B5EF4-FFF2-40B4-BE49-F238E27FC236}">
                <a16:creationId xmlns:a16="http://schemas.microsoft.com/office/drawing/2014/main" id="{4A47411C-C282-CB0E-A85E-0FEAAA53F62E}"/>
              </a:ext>
            </a:extLst>
          </p:cNvPr>
          <p:cNvPicPr>
            <a:picLocks noChangeAspect="1"/>
          </p:cNvPicPr>
          <p:nvPr/>
        </p:nvPicPr>
        <p:blipFill>
          <a:blip r:embed="rId3"/>
          <a:stretch>
            <a:fillRect/>
          </a:stretch>
        </p:blipFill>
        <p:spPr>
          <a:xfrm>
            <a:off x="4940468" y="2272865"/>
            <a:ext cx="3409763" cy="2707274"/>
          </a:xfrm>
          <a:prstGeom prst="rect">
            <a:avLst/>
          </a:prstGeom>
        </p:spPr>
      </p:pic>
      <p:cxnSp>
        <p:nvCxnSpPr>
          <p:cNvPr id="3" name="Straight Connector 2">
            <a:extLst>
              <a:ext uri="{FF2B5EF4-FFF2-40B4-BE49-F238E27FC236}">
                <a16:creationId xmlns:a16="http://schemas.microsoft.com/office/drawing/2014/main" id="{D7848274-67AF-E932-C187-B66634D71B92}"/>
              </a:ext>
            </a:extLst>
          </p:cNvPr>
          <p:cNvCxnSpPr/>
          <p:nvPr/>
        </p:nvCxnSpPr>
        <p:spPr>
          <a:xfrm>
            <a:off x="4572000" y="1059582"/>
            <a:ext cx="0" cy="3744416"/>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B377F1-DDC2-3F20-093D-0C2526A562AF}"/>
              </a:ext>
            </a:extLst>
          </p:cNvPr>
          <p:cNvSpPr txBox="1"/>
          <p:nvPr/>
        </p:nvSpPr>
        <p:spPr>
          <a:xfrm>
            <a:off x="4639506" y="876387"/>
            <a:ext cx="4504494" cy="132343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chemeClr val="bg1"/>
                </a:solidFill>
                <a:cs typeface="Calibri"/>
              </a:rPr>
              <a:t>Applications include:</a:t>
            </a:r>
          </a:p>
          <a:p>
            <a:pPr marL="285750" indent="-285750">
              <a:buFont typeface="Arial" panose="020B0604020202020204" pitchFamily="34" charset="0"/>
              <a:buChar char="•"/>
            </a:pPr>
            <a:r>
              <a:rPr lang="en-GB" sz="1600">
                <a:solidFill>
                  <a:schemeClr val="bg1"/>
                </a:solidFill>
                <a:cs typeface="Calibri"/>
              </a:rPr>
              <a:t>quantum time transfer, positioning and navigation where GNSS is not available</a:t>
            </a:r>
          </a:p>
          <a:p>
            <a:pPr marL="285750" indent="-285750">
              <a:buFont typeface="Arial" panose="020B0604020202020204" pitchFamily="34" charset="0"/>
              <a:buChar char="•"/>
            </a:pPr>
            <a:r>
              <a:rPr lang="en-GB" sz="1600">
                <a:solidFill>
                  <a:schemeClr val="bg1"/>
                </a:solidFill>
                <a:cs typeface="Calibri"/>
              </a:rPr>
              <a:t>quantum key distribution and real-time sensor signals where spoofing could create disruptions</a:t>
            </a:r>
          </a:p>
        </p:txBody>
      </p:sp>
      <p:pic>
        <p:nvPicPr>
          <p:cNvPr id="6" name="Picture 5" descr="A person smiling for the camera&#10;&#10;Description automatically generated with medium confidence">
            <a:extLst>
              <a:ext uri="{FF2B5EF4-FFF2-40B4-BE49-F238E27FC236}">
                <a16:creationId xmlns:a16="http://schemas.microsoft.com/office/drawing/2014/main" id="{65D7A526-429D-F0F8-7B50-10884F7914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08" r="11408"/>
          <a:stretch/>
        </p:blipFill>
        <p:spPr>
          <a:xfrm>
            <a:off x="8418595" y="66317"/>
            <a:ext cx="662400" cy="828000"/>
          </a:xfrm>
          <a:prstGeom prst="rect">
            <a:avLst/>
          </a:prstGeom>
        </p:spPr>
      </p:pic>
    </p:spTree>
    <p:extLst>
      <p:ext uri="{BB962C8B-B14F-4D97-AF65-F5344CB8AC3E}">
        <p14:creationId xmlns:p14="http://schemas.microsoft.com/office/powerpoint/2010/main" val="732085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459AA9-C11E-4E97-8DFA-E42C846ADEAC}"/>
              </a:ext>
            </a:extLst>
          </p:cNvPr>
          <p:cNvSpPr/>
          <p:nvPr/>
        </p:nvSpPr>
        <p:spPr>
          <a:xfrm>
            <a:off x="0" y="0"/>
            <a:ext cx="9144000" cy="1982482"/>
          </a:xfrm>
          <a:prstGeom prst="rect">
            <a:avLst/>
          </a:prstGeom>
          <a:solidFill>
            <a:srgbClr val="001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37589C87-AE75-4471-A1E6-8AFCEDA5C8BB}"/>
              </a:ext>
            </a:extLst>
          </p:cNvPr>
          <p:cNvSpPr>
            <a:spLocks noGrp="1"/>
          </p:cNvSpPr>
          <p:nvPr>
            <p:ph type="title"/>
          </p:nvPr>
        </p:nvSpPr>
        <p:spPr>
          <a:xfrm>
            <a:off x="251520" y="528834"/>
            <a:ext cx="8640960" cy="1107083"/>
          </a:xfrm>
        </p:spPr>
        <p:txBody>
          <a:bodyPr>
            <a:noAutofit/>
          </a:bodyPr>
          <a:lstStyle/>
          <a:p>
            <a:pPr algn="ctr"/>
            <a:r>
              <a:rPr lang="en-AU" sz="2000" dirty="0">
                <a:solidFill>
                  <a:srgbClr val="FEFFE3"/>
                </a:solidFill>
              </a:rPr>
              <a:t>CSIRO: Who we are</a:t>
            </a:r>
            <a:br>
              <a:rPr lang="en-AU" dirty="0">
                <a:solidFill>
                  <a:srgbClr val="FEFFE3"/>
                </a:solidFill>
              </a:rPr>
            </a:br>
            <a:r>
              <a:rPr lang="en-AU" dirty="0">
                <a:solidFill>
                  <a:srgbClr val="FEFFE3"/>
                </a:solidFill>
              </a:rPr>
              <a:t>Australia’s national science agency</a:t>
            </a:r>
          </a:p>
        </p:txBody>
      </p:sp>
      <p:sp>
        <p:nvSpPr>
          <p:cNvPr id="22" name="Rectangle 21">
            <a:extLst>
              <a:ext uri="{FF2B5EF4-FFF2-40B4-BE49-F238E27FC236}">
                <a16:creationId xmlns:a16="http://schemas.microsoft.com/office/drawing/2014/main" id="{F68AD4DB-9D82-1446-A6F6-37ABB5414D1B}"/>
              </a:ext>
            </a:extLst>
          </p:cNvPr>
          <p:cNvSpPr/>
          <p:nvPr/>
        </p:nvSpPr>
        <p:spPr>
          <a:xfrm>
            <a:off x="6696298" y="3632048"/>
            <a:ext cx="1692126" cy="954107"/>
          </a:xfrm>
          <a:prstGeom prst="rect">
            <a:avLst/>
          </a:prstGeom>
        </p:spPr>
        <p:txBody>
          <a:bodyPr wrap="square" lIns="91440" tIns="45720" rIns="91440" bIns="45720" anchor="t">
            <a:spAutoFit/>
          </a:bodyPr>
          <a:lstStyle/>
          <a:p>
            <a:pPr algn="ctr"/>
            <a:r>
              <a:rPr lang="en-AU" sz="1400" dirty="0"/>
              <a:t>We delivered </a:t>
            </a:r>
            <a:br>
              <a:rPr lang="en-AU" sz="1400" dirty="0"/>
            </a:br>
            <a:r>
              <a:rPr lang="en-AU" sz="1400" dirty="0"/>
              <a:t>$10.2 billion of annual benefit to the nation</a:t>
            </a:r>
          </a:p>
        </p:txBody>
      </p:sp>
      <p:pic>
        <p:nvPicPr>
          <p:cNvPr id="12" name="Picture 11">
            <a:extLst>
              <a:ext uri="{FF2B5EF4-FFF2-40B4-BE49-F238E27FC236}">
                <a16:creationId xmlns:a16="http://schemas.microsoft.com/office/drawing/2014/main" id="{99C9FE69-5DDB-E442-A581-0D21A31E1623}"/>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28214" y="2047500"/>
            <a:ext cx="1440000" cy="1440000"/>
          </a:xfrm>
          <a:prstGeom prst="ellipse">
            <a:avLst/>
          </a:prstGeom>
        </p:spPr>
      </p:pic>
      <p:sp>
        <p:nvSpPr>
          <p:cNvPr id="28" name="Rectangle 27">
            <a:extLst>
              <a:ext uri="{FF2B5EF4-FFF2-40B4-BE49-F238E27FC236}">
                <a16:creationId xmlns:a16="http://schemas.microsoft.com/office/drawing/2014/main" id="{3C7AC43B-2B5D-0F47-BD02-4C20E042B722}"/>
              </a:ext>
            </a:extLst>
          </p:cNvPr>
          <p:cNvSpPr/>
          <p:nvPr/>
        </p:nvSpPr>
        <p:spPr>
          <a:xfrm>
            <a:off x="4788024" y="3625774"/>
            <a:ext cx="1564158" cy="738664"/>
          </a:xfrm>
          <a:prstGeom prst="rect">
            <a:avLst/>
          </a:prstGeom>
        </p:spPr>
        <p:txBody>
          <a:bodyPr wrap="square">
            <a:spAutoFit/>
          </a:bodyPr>
          <a:lstStyle/>
          <a:p>
            <a:pPr algn="ctr"/>
            <a:r>
              <a:rPr lang="en-AU" sz="1400" dirty="0"/>
              <a:t>State-of-the-art national research  infrastructure</a:t>
            </a:r>
          </a:p>
        </p:txBody>
      </p:sp>
      <p:pic>
        <p:nvPicPr>
          <p:cNvPr id="20" name="Picture 19">
            <a:extLst>
              <a:ext uri="{FF2B5EF4-FFF2-40B4-BE49-F238E27FC236}">
                <a16:creationId xmlns:a16="http://schemas.microsoft.com/office/drawing/2014/main" id="{57DEBB71-5F8B-B84E-A829-66D01E59F15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844071" y="2047500"/>
            <a:ext cx="1440000" cy="1440000"/>
          </a:xfrm>
          <a:prstGeom prst="ellipse">
            <a:avLst/>
          </a:prstGeom>
        </p:spPr>
      </p:pic>
      <p:sp>
        <p:nvSpPr>
          <p:cNvPr id="27" name="Rectangle 26">
            <a:extLst>
              <a:ext uri="{FF2B5EF4-FFF2-40B4-BE49-F238E27FC236}">
                <a16:creationId xmlns:a16="http://schemas.microsoft.com/office/drawing/2014/main" id="{DB1CEC96-CDBF-9F4C-811C-0C1F3B2AB958}"/>
              </a:ext>
            </a:extLst>
          </p:cNvPr>
          <p:cNvSpPr/>
          <p:nvPr/>
        </p:nvSpPr>
        <p:spPr>
          <a:xfrm>
            <a:off x="2767234" y="3625773"/>
            <a:ext cx="1625390" cy="954107"/>
          </a:xfrm>
          <a:prstGeom prst="rect">
            <a:avLst/>
          </a:prstGeom>
        </p:spPr>
        <p:txBody>
          <a:bodyPr wrap="square" lIns="91440" tIns="45720" rIns="91440" bIns="45720" anchor="t">
            <a:spAutoFit/>
          </a:bodyPr>
          <a:lstStyle/>
          <a:p>
            <a:pPr algn="ctr"/>
            <a:r>
              <a:rPr lang="en-AU" sz="1400" dirty="0"/>
              <a:t>~6000 dedicated people working across ~50 sites globally</a:t>
            </a:r>
          </a:p>
        </p:txBody>
      </p:sp>
      <p:pic>
        <p:nvPicPr>
          <p:cNvPr id="16" name="Picture 15">
            <a:extLst>
              <a:ext uri="{FF2B5EF4-FFF2-40B4-BE49-F238E27FC236}">
                <a16:creationId xmlns:a16="http://schemas.microsoft.com/office/drawing/2014/main" id="{72A88DD5-EF42-B142-B856-8F4C7F6E5080}"/>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859929" y="2047500"/>
            <a:ext cx="1440000" cy="1440000"/>
          </a:xfrm>
          <a:prstGeom prst="ellipse">
            <a:avLst/>
          </a:prstGeom>
          <a:ln>
            <a:noFill/>
          </a:ln>
        </p:spPr>
      </p:pic>
      <p:sp>
        <p:nvSpPr>
          <p:cNvPr id="26" name="Rectangle 25">
            <a:extLst>
              <a:ext uri="{FF2B5EF4-FFF2-40B4-BE49-F238E27FC236}">
                <a16:creationId xmlns:a16="http://schemas.microsoft.com/office/drawing/2014/main" id="{A270EE17-1D5C-EE44-9CCF-8544033A2332}"/>
              </a:ext>
            </a:extLst>
          </p:cNvPr>
          <p:cNvSpPr/>
          <p:nvPr/>
        </p:nvSpPr>
        <p:spPr>
          <a:xfrm>
            <a:off x="561642" y="3625774"/>
            <a:ext cx="2066142" cy="954107"/>
          </a:xfrm>
          <a:prstGeom prst="rect">
            <a:avLst/>
          </a:prstGeom>
        </p:spPr>
        <p:txBody>
          <a:bodyPr wrap="square">
            <a:spAutoFit/>
          </a:bodyPr>
          <a:lstStyle/>
          <a:p>
            <a:pPr algn="ctr"/>
            <a:r>
              <a:rPr lang="en-AU" sz="1400"/>
              <a:t>One of the world’s largest multidisciplinary science and technology organisations</a:t>
            </a:r>
          </a:p>
        </p:txBody>
      </p:sp>
      <p:pic>
        <p:nvPicPr>
          <p:cNvPr id="15" name="Picture 14">
            <a:extLst>
              <a:ext uri="{FF2B5EF4-FFF2-40B4-BE49-F238E27FC236}">
                <a16:creationId xmlns:a16="http://schemas.microsoft.com/office/drawing/2014/main" id="{65890999-BFDD-F74F-B4C0-5A8358D3F984}"/>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875786" y="2050815"/>
            <a:ext cx="1436685" cy="1436685"/>
          </a:xfrm>
          <a:prstGeom prst="ellipse">
            <a:avLst/>
          </a:prstGeom>
        </p:spPr>
      </p:pic>
    </p:spTree>
    <p:extLst>
      <p:ext uri="{BB962C8B-B14F-4D97-AF65-F5344CB8AC3E}">
        <p14:creationId xmlns:p14="http://schemas.microsoft.com/office/powerpoint/2010/main" val="1980053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B2C4FC6-7C68-451A-B4B9-C66C5FAA06F5}"/>
              </a:ext>
            </a:extLst>
          </p:cNvPr>
          <p:cNvSpPr/>
          <p:nvPr/>
        </p:nvSpPr>
        <p:spPr>
          <a:xfrm>
            <a:off x="0" y="0"/>
            <a:ext cx="9144000" cy="1982482"/>
          </a:xfrm>
          <a:prstGeom prst="rect">
            <a:avLst/>
          </a:prstGeom>
          <a:solidFill>
            <a:srgbClr val="001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37589C87-AE75-4471-A1E6-8AFCEDA5C8BB}"/>
              </a:ext>
            </a:extLst>
          </p:cNvPr>
          <p:cNvSpPr>
            <a:spLocks noGrp="1"/>
          </p:cNvSpPr>
          <p:nvPr>
            <p:ph type="title"/>
          </p:nvPr>
        </p:nvSpPr>
        <p:spPr>
          <a:xfrm>
            <a:off x="247207" y="371945"/>
            <a:ext cx="8640960" cy="1766292"/>
          </a:xfrm>
        </p:spPr>
        <p:txBody>
          <a:bodyPr>
            <a:noAutofit/>
          </a:bodyPr>
          <a:lstStyle/>
          <a:p>
            <a:pPr algn="ctr">
              <a:spcBef>
                <a:spcPts val="1200"/>
              </a:spcBef>
              <a:spcAft>
                <a:spcPts val="600"/>
              </a:spcAft>
            </a:pPr>
            <a:r>
              <a:rPr lang="en-AU" sz="2000" dirty="0">
                <a:solidFill>
                  <a:srgbClr val="FEFFE3"/>
                </a:solidFill>
              </a:rPr>
              <a:t>Our purpose</a:t>
            </a:r>
            <a:br>
              <a:rPr lang="en-AU" sz="2000" dirty="0">
                <a:solidFill>
                  <a:srgbClr val="FEFFE3"/>
                </a:solidFill>
              </a:rPr>
            </a:br>
            <a:r>
              <a:rPr lang="en-AU" dirty="0">
                <a:solidFill>
                  <a:srgbClr val="FEFFE3"/>
                </a:solidFill>
              </a:rPr>
              <a:t>We solve the greatest challenges </a:t>
            </a:r>
            <a:br>
              <a:rPr lang="en-AU" dirty="0">
                <a:solidFill>
                  <a:srgbClr val="FEFFE3"/>
                </a:solidFill>
              </a:rPr>
            </a:br>
            <a:r>
              <a:rPr lang="en-AU" dirty="0">
                <a:solidFill>
                  <a:srgbClr val="FEFFE3"/>
                </a:solidFill>
              </a:rPr>
              <a:t>through innovative science and technology</a:t>
            </a:r>
          </a:p>
        </p:txBody>
      </p:sp>
      <p:pic>
        <p:nvPicPr>
          <p:cNvPr id="2" name="Picture 1">
            <a:extLst>
              <a:ext uri="{FF2B5EF4-FFF2-40B4-BE49-F238E27FC236}">
                <a16:creationId xmlns:a16="http://schemas.microsoft.com/office/drawing/2014/main" id="{9A3C71EC-5667-139E-BE03-FC4D261597BF}"/>
              </a:ext>
            </a:extLst>
          </p:cNvPr>
          <p:cNvPicPr>
            <a:picLocks noChangeAspect="1"/>
          </p:cNvPicPr>
          <p:nvPr/>
        </p:nvPicPr>
        <p:blipFill>
          <a:blip r:embed="rId3"/>
          <a:stretch>
            <a:fillRect/>
          </a:stretch>
        </p:blipFill>
        <p:spPr>
          <a:xfrm>
            <a:off x="1367279" y="2138237"/>
            <a:ext cx="6335006" cy="1370867"/>
          </a:xfrm>
          <a:prstGeom prst="rect">
            <a:avLst/>
          </a:prstGeom>
        </p:spPr>
      </p:pic>
      <p:pic>
        <p:nvPicPr>
          <p:cNvPr id="1026" name="Picture 2" descr="Our Six Challenges each has its own goal and impact areas.  Health and wellbeing goal: Enhance the health and wellbeing of all Australians.  Impact areas: Support healthier lives; Infectious diseases prevention and preparedness; Digital transformation of healthcare; Health technology solutions. The Food security and quality Challenge goal: Help grow the triple bottom line value of Australia's agri-food and fibre industries.  Impact areas: Profitable agricultural production; Improved crops and animals; High value foods and feeds; Sustainable and trusted value chains. The Secure Australia and region Challenge goal: Help safeguard Australia and our region from threats.  Impact areas: Biosecurity; Defence and national security; Sovereign resilience; Stable and prosperous region. The Resilient and valuable environments Challenge goal:  Enhance the resilience and value of our natural and built environments.  Impact areas: Resilience to climate risks; Healthy ecosystems; Resilient communities and built environments. The Sustainable energy and resources Challenge goal: Lower emissions to net zero while sustaining Australia's prosperity.  Impact areas: Electricity transition; Industry and transport decarbonisation; Sustainable prosperity from resources; Value-added critical minerals. The Future industries Challenge goal: Help create Australia's future sustainable jobs and industries.  Impact areas: Future high-tech industries; Transition to sustainable industry; Strengthen the innovation system.">
            <a:extLst>
              <a:ext uri="{FF2B5EF4-FFF2-40B4-BE49-F238E27FC236}">
                <a16:creationId xmlns:a16="http://schemas.microsoft.com/office/drawing/2014/main" id="{43DE53D9-B6F8-E184-F754-2A9522B13E4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7252" y="3791273"/>
            <a:ext cx="9169878" cy="69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39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CD81-32CF-B005-4D9B-39D2AD453D3C}"/>
            </a:ext>
          </a:extLst>
        </p:cNvPr>
        <p:cNvGrpSpPr/>
        <p:nvPr/>
      </p:nvGrpSpPr>
      <p:grpSpPr>
        <a:xfrm>
          <a:off x="0" y="0"/>
          <a:ext cx="0" cy="0"/>
          <a:chOff x="0" y="0"/>
          <a:chExt cx="0" cy="0"/>
        </a:xfrm>
      </p:grpSpPr>
      <p:pic>
        <p:nvPicPr>
          <p:cNvPr id="38" name="Picture Placeholder 37" descr="A group of clouds in the sky&#10;&#10;Description automatically generated">
            <a:extLst>
              <a:ext uri="{FF2B5EF4-FFF2-40B4-BE49-F238E27FC236}">
                <a16:creationId xmlns:a16="http://schemas.microsoft.com/office/drawing/2014/main" id="{16801B8C-91BC-4FCD-0FED-DC68B9C527F7}"/>
              </a:ext>
            </a:extLst>
          </p:cNvPr>
          <p:cNvPicPr>
            <a:picLocks noGrp="1" noChangeAspect="1"/>
          </p:cNvPicPr>
          <p:nvPr>
            <p:ph type="pic" sz="quarter" idx="4294967295"/>
          </p:nvPr>
        </p:nvPicPr>
        <p:blipFill>
          <a:blip r:embed="rId3" cstate="hqprint">
            <a:extLst>
              <a:ext uri="{28A0092B-C50C-407E-A947-70E740481C1C}">
                <a14:useLocalDpi xmlns:a14="http://schemas.microsoft.com/office/drawing/2010/main"/>
              </a:ext>
            </a:extLst>
          </a:blip>
          <a:srcRect/>
          <a:stretch>
            <a:fillRect/>
          </a:stretch>
        </p:blipFill>
        <p:spPr>
          <a:xfrm>
            <a:off x="-1588" y="0"/>
            <a:ext cx="9145588" cy="5143500"/>
          </a:xfrm>
        </p:spPr>
      </p:pic>
      <p:sp>
        <p:nvSpPr>
          <p:cNvPr id="12" name="Rectangle 11">
            <a:extLst>
              <a:ext uri="{FF2B5EF4-FFF2-40B4-BE49-F238E27FC236}">
                <a16:creationId xmlns:a16="http://schemas.microsoft.com/office/drawing/2014/main" id="{B1BBB7F4-8D8A-1A87-CBE5-EA5268C041BE}"/>
              </a:ext>
            </a:extLst>
          </p:cNvPr>
          <p:cNvSpPr/>
          <p:nvPr/>
        </p:nvSpPr>
        <p:spPr>
          <a:xfrm>
            <a:off x="-9292" y="0"/>
            <a:ext cx="9162584" cy="51435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10" name="Title 9">
            <a:extLst>
              <a:ext uri="{FF2B5EF4-FFF2-40B4-BE49-F238E27FC236}">
                <a16:creationId xmlns:a16="http://schemas.microsoft.com/office/drawing/2014/main" id="{A2A0D10C-AB72-0CF3-D9F8-08AB360E7B45}"/>
              </a:ext>
            </a:extLst>
          </p:cNvPr>
          <p:cNvSpPr>
            <a:spLocks noGrp="1"/>
          </p:cNvSpPr>
          <p:nvPr>
            <p:ph type="title" idx="4294967295"/>
          </p:nvPr>
        </p:nvSpPr>
        <p:spPr>
          <a:xfrm>
            <a:off x="271628" y="223311"/>
            <a:ext cx="6156066" cy="579815"/>
          </a:xfrm>
        </p:spPr>
        <p:txBody>
          <a:bodyPr>
            <a:noAutofit/>
          </a:bodyPr>
          <a:lstStyle/>
          <a:p>
            <a:r>
              <a:rPr lang="en-AU" sz="2400" b="1" dirty="0">
                <a:solidFill>
                  <a:srgbClr val="FEFFE3"/>
                </a:solidFill>
              </a:rPr>
              <a:t>Our place in the Innovation Ecosystem</a:t>
            </a:r>
            <a:endParaRPr lang="en-GB" sz="2400" dirty="0">
              <a:solidFill>
                <a:srgbClr val="FEFFE3"/>
              </a:solidFill>
            </a:endParaRPr>
          </a:p>
        </p:txBody>
      </p:sp>
      <p:pic>
        <p:nvPicPr>
          <p:cNvPr id="52" name="Picture 51">
            <a:extLst>
              <a:ext uri="{FF2B5EF4-FFF2-40B4-BE49-F238E27FC236}">
                <a16:creationId xmlns:a16="http://schemas.microsoft.com/office/drawing/2014/main" id="{A299B4E4-2B00-5CD9-02F0-130F1540B025}"/>
              </a:ext>
            </a:extLst>
          </p:cNvPr>
          <p:cNvPicPr>
            <a:picLocks noChangeAspect="1"/>
          </p:cNvPicPr>
          <p:nvPr/>
        </p:nvPicPr>
        <p:blipFill>
          <a:blip r:embed="rId4"/>
          <a:stretch>
            <a:fillRect/>
          </a:stretch>
        </p:blipFill>
        <p:spPr>
          <a:xfrm>
            <a:off x="8513410" y="4559959"/>
            <a:ext cx="523087" cy="460064"/>
          </a:xfrm>
          <a:prstGeom prst="rect">
            <a:avLst/>
          </a:prstGeom>
        </p:spPr>
      </p:pic>
      <p:pic>
        <p:nvPicPr>
          <p:cNvPr id="2" name="Picture 1">
            <a:extLst>
              <a:ext uri="{FF2B5EF4-FFF2-40B4-BE49-F238E27FC236}">
                <a16:creationId xmlns:a16="http://schemas.microsoft.com/office/drawing/2014/main" id="{50CFABB0-0B40-2B88-19C8-A4047460603E}"/>
              </a:ext>
            </a:extLst>
          </p:cNvPr>
          <p:cNvPicPr>
            <a:picLocks noChangeAspect="1"/>
          </p:cNvPicPr>
          <p:nvPr/>
        </p:nvPicPr>
        <p:blipFill>
          <a:blip r:embed="rId5"/>
          <a:stretch>
            <a:fillRect/>
          </a:stretch>
        </p:blipFill>
        <p:spPr>
          <a:xfrm>
            <a:off x="341709" y="746830"/>
            <a:ext cx="8064198" cy="4218872"/>
          </a:xfrm>
          <a:prstGeom prst="rect">
            <a:avLst/>
          </a:prstGeom>
        </p:spPr>
      </p:pic>
    </p:spTree>
    <p:extLst>
      <p:ext uri="{BB962C8B-B14F-4D97-AF65-F5344CB8AC3E}">
        <p14:creationId xmlns:p14="http://schemas.microsoft.com/office/powerpoint/2010/main" val="2895468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Placeholder 37" descr="A group of clouds in the sky&#10;&#10;Description automatically generated">
            <a:extLst>
              <a:ext uri="{FF2B5EF4-FFF2-40B4-BE49-F238E27FC236}">
                <a16:creationId xmlns:a16="http://schemas.microsoft.com/office/drawing/2014/main" id="{6EE42B96-6CF4-4C38-B4C8-FE321AE279E4}"/>
              </a:ext>
            </a:extLst>
          </p:cNvPr>
          <p:cNvPicPr>
            <a:picLocks noGrp="1" noChangeAspect="1"/>
          </p:cNvPicPr>
          <p:nvPr>
            <p:ph type="pic" sz="quarter" idx="4294967295"/>
          </p:nvPr>
        </p:nvPicPr>
        <p:blipFill>
          <a:blip r:embed="rId3" cstate="hqprint">
            <a:extLst>
              <a:ext uri="{28A0092B-C50C-407E-A947-70E740481C1C}">
                <a14:useLocalDpi xmlns:a14="http://schemas.microsoft.com/office/drawing/2010/main"/>
              </a:ext>
            </a:extLst>
          </a:blip>
          <a:srcRect/>
          <a:stretch>
            <a:fillRect/>
          </a:stretch>
        </p:blipFill>
        <p:spPr>
          <a:xfrm>
            <a:off x="-1588" y="0"/>
            <a:ext cx="9145588" cy="5143500"/>
          </a:xfrm>
        </p:spPr>
      </p:pic>
      <p:sp>
        <p:nvSpPr>
          <p:cNvPr id="12" name="Rectangle 11">
            <a:extLst>
              <a:ext uri="{FF2B5EF4-FFF2-40B4-BE49-F238E27FC236}">
                <a16:creationId xmlns:a16="http://schemas.microsoft.com/office/drawing/2014/main" id="{19B896CF-64C6-4452-9175-F61D080BDFC3}"/>
              </a:ext>
            </a:extLst>
          </p:cNvPr>
          <p:cNvSpPr/>
          <p:nvPr/>
        </p:nvSpPr>
        <p:spPr>
          <a:xfrm>
            <a:off x="0" y="-3152"/>
            <a:ext cx="9162584" cy="51435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10" name="Title 9">
            <a:extLst>
              <a:ext uri="{FF2B5EF4-FFF2-40B4-BE49-F238E27FC236}">
                <a16:creationId xmlns:a16="http://schemas.microsoft.com/office/drawing/2014/main" id="{85937354-97FC-4924-AC93-9F660640DC1C}"/>
              </a:ext>
            </a:extLst>
          </p:cNvPr>
          <p:cNvSpPr>
            <a:spLocks noGrp="1"/>
          </p:cNvSpPr>
          <p:nvPr>
            <p:ph type="title" idx="4294967295"/>
          </p:nvPr>
        </p:nvSpPr>
        <p:spPr>
          <a:xfrm>
            <a:off x="412999" y="123476"/>
            <a:ext cx="8316416" cy="888093"/>
          </a:xfrm>
        </p:spPr>
        <p:txBody>
          <a:bodyPr>
            <a:noAutofit/>
          </a:bodyPr>
          <a:lstStyle/>
          <a:p>
            <a:r>
              <a:rPr lang="en-AU" sz="2400" b="1" dirty="0">
                <a:solidFill>
                  <a:srgbClr val="FEFFE3"/>
                </a:solidFill>
              </a:rPr>
              <a:t>CSIRO Quantum Technologies Future Science Platform</a:t>
            </a:r>
            <a:br>
              <a:rPr lang="en-US" dirty="0">
                <a:solidFill>
                  <a:srgbClr val="FEFFE3"/>
                </a:solidFill>
              </a:rPr>
            </a:br>
            <a:r>
              <a:rPr lang="en-AU" sz="1500" dirty="0">
                <a:solidFill>
                  <a:schemeClr val="bg1"/>
                </a:solidFill>
              </a:rPr>
              <a:t>Around 150 people working in quantum tech and adjacent areas! </a:t>
            </a:r>
            <a:r>
              <a:rPr lang="en-AU" sz="2400" dirty="0">
                <a:solidFill>
                  <a:schemeClr val="bg1"/>
                </a:solidFill>
              </a:rPr>
              <a:t>​ </a:t>
            </a:r>
            <a:endParaRPr lang="en-GB" sz="2400" dirty="0">
              <a:solidFill>
                <a:schemeClr val="bg1"/>
              </a:solidFill>
            </a:endParaRPr>
          </a:p>
        </p:txBody>
      </p:sp>
      <p:grpSp>
        <p:nvGrpSpPr>
          <p:cNvPr id="7" name="Group 6">
            <a:extLst>
              <a:ext uri="{FF2B5EF4-FFF2-40B4-BE49-F238E27FC236}">
                <a16:creationId xmlns:a16="http://schemas.microsoft.com/office/drawing/2014/main" id="{081B8AC9-8DF4-10D8-C4CA-80A21C288A04}"/>
              </a:ext>
            </a:extLst>
          </p:cNvPr>
          <p:cNvGrpSpPr/>
          <p:nvPr/>
        </p:nvGrpSpPr>
        <p:grpSpPr>
          <a:xfrm>
            <a:off x="202923" y="1186566"/>
            <a:ext cx="8850276" cy="3901921"/>
            <a:chOff x="202923" y="1186566"/>
            <a:chExt cx="8850276" cy="3901921"/>
          </a:xfrm>
        </p:grpSpPr>
        <p:sp>
          <p:nvSpPr>
            <p:cNvPr id="13" name="Rectangle: Rounded Corners 12">
              <a:extLst>
                <a:ext uri="{FF2B5EF4-FFF2-40B4-BE49-F238E27FC236}">
                  <a16:creationId xmlns:a16="http://schemas.microsoft.com/office/drawing/2014/main" id="{166313C3-92D1-4222-A778-5CB44847D384}"/>
                </a:ext>
              </a:extLst>
            </p:cNvPr>
            <p:cNvSpPr>
              <a:spLocks noChangeAspect="1"/>
            </p:cNvSpPr>
            <p:nvPr/>
          </p:nvSpPr>
          <p:spPr>
            <a:xfrm>
              <a:off x="202923" y="1186566"/>
              <a:ext cx="3390064" cy="3901921"/>
            </a:xfrm>
            <a:prstGeom prst="round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0" rIns="91440" bIns="45720" rtlCol="0" anchor="t"/>
            <a:lstStyle/>
            <a:p>
              <a:pPr algn="ctr"/>
              <a:r>
                <a:rPr lang="en-AU" sz="1400" b="1" dirty="0">
                  <a:solidFill>
                    <a:schemeClr val="tx1"/>
                  </a:solidFill>
                </a:rPr>
                <a:t>Engagement</a:t>
              </a:r>
              <a:endParaRPr lang="en-US" sz="2400" dirty="0">
                <a:solidFill>
                  <a:schemeClr val="tx1"/>
                </a:solidFill>
              </a:endParaRPr>
            </a:p>
            <a:p>
              <a:pPr algn="ctr"/>
              <a:r>
                <a:rPr lang="en-AU" sz="1300" dirty="0">
                  <a:solidFill>
                    <a:schemeClr val="tx1"/>
                  </a:solidFill>
                </a:rPr>
                <a:t>Help to establish an Australian quantum technology industry with government, academia and commercial organizations </a:t>
              </a:r>
            </a:p>
          </p:txBody>
        </p:sp>
        <p:sp>
          <p:nvSpPr>
            <p:cNvPr id="25" name="Text Placeholder 23">
              <a:extLst>
                <a:ext uri="{FF2B5EF4-FFF2-40B4-BE49-F238E27FC236}">
                  <a16:creationId xmlns:a16="http://schemas.microsoft.com/office/drawing/2014/main" id="{DA002D43-8655-4911-8B55-6AFAB59B72AA}"/>
                </a:ext>
              </a:extLst>
            </p:cNvPr>
            <p:cNvSpPr txBox="1">
              <a:spLocks/>
            </p:cNvSpPr>
            <p:nvPr/>
          </p:nvSpPr>
          <p:spPr>
            <a:xfrm>
              <a:off x="4517199" y="1369106"/>
              <a:ext cx="4536000" cy="1150651"/>
            </a:xfrm>
            <a:prstGeom prst="rect">
              <a:avLst/>
            </a:prstGeom>
          </p:spPr>
          <p:txBody>
            <a:bodyPr lIns="68580" tIns="34290" rIns="68580" bIns="34290" anchor="t"/>
            <a:lstStyle>
              <a:lvl1pPr marL="0" indent="0" algn="l" defTabSz="914400" rtl="0" eaLnBrk="1" latinLnBrk="0" hangingPunct="1">
                <a:lnSpc>
                  <a:spcPct val="110000"/>
                </a:lnSpc>
                <a:spcBef>
                  <a:spcPts val="1000"/>
                </a:spcBef>
                <a:buFont typeface="Arial" panose="020B0604020202020204" pitchFamily="34" charset="0"/>
                <a:buNone/>
                <a:defRPr sz="4800" kern="1200">
                  <a:solidFill>
                    <a:schemeClr val="tx1"/>
                  </a:solidFill>
                  <a:latin typeface="+mn-lt"/>
                  <a:ea typeface="+mn-ea"/>
                  <a:cs typeface="+mn-cs"/>
                </a:defRPr>
              </a:lvl1pPr>
              <a:lvl2pPr marL="0" indent="0" algn="l" defTabSz="914400" rtl="0" eaLnBrk="1" latinLnBrk="0" hangingPunct="1">
                <a:lnSpc>
                  <a:spcPct val="110000"/>
                </a:lnSpc>
                <a:spcBef>
                  <a:spcPts val="500"/>
                </a:spcBef>
                <a:buFont typeface="Arial" panose="020B0604020202020204" pitchFamily="34" charset="0"/>
                <a:buNone/>
                <a:defRPr sz="3800" b="1" kern="1200">
                  <a:solidFill>
                    <a:schemeClr val="tx1"/>
                  </a:solidFill>
                  <a:latin typeface="+mn-lt"/>
                  <a:ea typeface="+mn-ea"/>
                  <a:cs typeface="+mn-cs"/>
                </a:defRPr>
              </a:lvl2pPr>
              <a:lvl3pPr marL="0" indent="0" algn="l" defTabSz="914400" rtl="0" eaLnBrk="1" latinLnBrk="0" hangingPunct="1">
                <a:lnSpc>
                  <a:spcPct val="110000"/>
                </a:lnSpc>
                <a:spcBef>
                  <a:spcPts val="500"/>
                </a:spcBef>
                <a:buFont typeface="Arial" panose="020B0604020202020204" pitchFamily="34" charset="0"/>
                <a:buNone/>
                <a:defRPr sz="3800" kern="1200">
                  <a:solidFill>
                    <a:schemeClr val="tx1"/>
                  </a:solidFill>
                  <a:latin typeface="+mn-lt"/>
                  <a:ea typeface="+mn-ea"/>
                  <a:cs typeface="+mn-cs"/>
                </a:defRPr>
              </a:lvl3pPr>
              <a:lvl4pPr marL="0" indent="0" algn="l" defTabSz="914400" rtl="0" eaLnBrk="1" latinLnBrk="0" hangingPunct="1">
                <a:lnSpc>
                  <a:spcPct val="110000"/>
                </a:lnSpc>
                <a:spcBef>
                  <a:spcPts val="500"/>
                </a:spcBef>
                <a:buFont typeface="Arial" panose="020B0604020202020204" pitchFamily="34" charset="0"/>
                <a:buNone/>
                <a:defRPr sz="3200" kern="1200">
                  <a:solidFill>
                    <a:schemeClr val="tx1"/>
                  </a:solidFill>
                  <a:latin typeface="+mn-lt"/>
                  <a:ea typeface="+mn-ea"/>
                  <a:cs typeface="+mn-cs"/>
                </a:defRPr>
              </a:lvl4pPr>
              <a:lvl5pPr marL="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274" indent="-285274">
                <a:lnSpc>
                  <a:spcPct val="100000"/>
                </a:lnSpc>
                <a:spcBef>
                  <a:spcPts val="0"/>
                </a:spcBef>
                <a:spcAft>
                  <a:spcPts val="225"/>
                </a:spcAft>
                <a:buFont typeface="Arial" panose="020B0604020202020204" pitchFamily="34" charset="0"/>
                <a:buChar char="•"/>
              </a:pPr>
              <a:r>
                <a:rPr lang="en-AU" sz="1275" dirty="0">
                  <a:solidFill>
                    <a:schemeClr val="bg1"/>
                  </a:solidFill>
                  <a:latin typeface="+mj-lt"/>
                </a:rPr>
                <a:t>Connect with universities, industry and government to inform policy that supports quantum capability development</a:t>
              </a:r>
              <a:endParaRPr lang="en-US" sz="1275" dirty="0">
                <a:solidFill>
                  <a:schemeClr val="bg1"/>
                </a:solidFill>
              </a:endParaRPr>
            </a:p>
            <a:p>
              <a:pPr marL="285743" indent="-285743">
                <a:lnSpc>
                  <a:spcPct val="100000"/>
                </a:lnSpc>
                <a:spcBef>
                  <a:spcPts val="0"/>
                </a:spcBef>
                <a:spcAft>
                  <a:spcPts val="225"/>
                </a:spcAft>
                <a:buFont typeface="Arial" panose="020B0604020202020204" pitchFamily="34" charset="0"/>
                <a:buChar char="•"/>
              </a:pPr>
              <a:r>
                <a:rPr lang="en-AU" sz="1300" dirty="0">
                  <a:solidFill>
                    <a:schemeClr val="bg1"/>
                  </a:solidFill>
                  <a:latin typeface="+mj-lt"/>
                </a:rPr>
                <a:t>Identify roles and opportunities for CSIRO based on our unique position in the quantum technology ecosystem</a:t>
              </a:r>
            </a:p>
          </p:txBody>
        </p:sp>
        <p:cxnSp>
          <p:nvCxnSpPr>
            <p:cNvPr id="20" name="Straight Connector 19">
              <a:extLst>
                <a:ext uri="{FF2B5EF4-FFF2-40B4-BE49-F238E27FC236}">
                  <a16:creationId xmlns:a16="http://schemas.microsoft.com/office/drawing/2014/main" id="{70C5B89A-D162-4EA6-BFD3-1B20269DAC36}"/>
                </a:ext>
              </a:extLst>
            </p:cNvPr>
            <p:cNvCxnSpPr>
              <a:cxnSpLocks/>
            </p:cNvCxnSpPr>
            <p:nvPr/>
          </p:nvCxnSpPr>
          <p:spPr>
            <a:xfrm>
              <a:off x="3361769" y="1786523"/>
              <a:ext cx="550520" cy="0"/>
            </a:xfrm>
            <a:prstGeom prst="line">
              <a:avLst/>
            </a:prstGeom>
            <a:ln w="50800">
              <a:solidFill>
                <a:srgbClr val="00A9CE"/>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D0FA3D1A-D14B-4833-8725-B7D3E1C60308}"/>
                </a:ext>
              </a:extLst>
            </p:cNvPr>
            <p:cNvGrpSpPr/>
            <p:nvPr/>
          </p:nvGrpSpPr>
          <p:grpSpPr>
            <a:xfrm>
              <a:off x="3984344" y="1542207"/>
              <a:ext cx="445770" cy="445770"/>
              <a:chOff x="3998631" y="1792629"/>
              <a:chExt cx="445770" cy="445770"/>
            </a:xfrm>
          </p:grpSpPr>
          <p:sp>
            <p:nvSpPr>
              <p:cNvPr id="19" name="Oval 18">
                <a:extLst>
                  <a:ext uri="{FF2B5EF4-FFF2-40B4-BE49-F238E27FC236}">
                    <a16:creationId xmlns:a16="http://schemas.microsoft.com/office/drawing/2014/main" id="{C083E597-EC3B-417D-B37C-9EB8549B076D}"/>
                  </a:ext>
                </a:extLst>
              </p:cNvPr>
              <p:cNvSpPr/>
              <p:nvPr/>
            </p:nvSpPr>
            <p:spPr>
              <a:xfrm>
                <a:off x="3998631" y="1792629"/>
                <a:ext cx="445770" cy="44577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a:p>
            </p:txBody>
          </p:sp>
          <p:pic>
            <p:nvPicPr>
              <p:cNvPr id="11" name="Graphic 10" descr="User with solid fill">
                <a:extLst>
                  <a:ext uri="{FF2B5EF4-FFF2-40B4-BE49-F238E27FC236}">
                    <a16:creationId xmlns:a16="http://schemas.microsoft.com/office/drawing/2014/main" id="{D8D158E6-486E-4632-BF3F-81143ED0EC0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17175" y="1794110"/>
                <a:ext cx="417600" cy="417600"/>
              </a:xfrm>
              <a:prstGeom prst="rect">
                <a:avLst/>
              </a:prstGeom>
            </p:spPr>
          </p:pic>
        </p:grpSp>
      </p:grpSp>
      <p:grpSp>
        <p:nvGrpSpPr>
          <p:cNvPr id="6" name="Group 5">
            <a:extLst>
              <a:ext uri="{FF2B5EF4-FFF2-40B4-BE49-F238E27FC236}">
                <a16:creationId xmlns:a16="http://schemas.microsoft.com/office/drawing/2014/main" id="{CD73318D-F839-F6C6-E761-53D86E83D7F2}"/>
              </a:ext>
            </a:extLst>
          </p:cNvPr>
          <p:cNvGrpSpPr/>
          <p:nvPr/>
        </p:nvGrpSpPr>
        <p:grpSpPr>
          <a:xfrm>
            <a:off x="657685" y="2365100"/>
            <a:ext cx="8378812" cy="2683785"/>
            <a:chOff x="657685" y="2365100"/>
            <a:chExt cx="8378812" cy="2683785"/>
          </a:xfrm>
        </p:grpSpPr>
        <p:sp>
          <p:nvSpPr>
            <p:cNvPr id="14" name="Rectangle: Rounded Corners 13">
              <a:extLst>
                <a:ext uri="{FF2B5EF4-FFF2-40B4-BE49-F238E27FC236}">
                  <a16:creationId xmlns:a16="http://schemas.microsoft.com/office/drawing/2014/main" id="{8C487696-E952-42EE-856F-91B4F8225B9D}"/>
                </a:ext>
              </a:extLst>
            </p:cNvPr>
            <p:cNvSpPr>
              <a:spLocks noChangeAspect="1"/>
            </p:cNvSpPr>
            <p:nvPr/>
          </p:nvSpPr>
          <p:spPr>
            <a:xfrm>
              <a:off x="657685" y="2365100"/>
              <a:ext cx="2480540" cy="2683785"/>
            </a:xfrm>
            <a:prstGeom prst="roundRect">
              <a:avLst/>
            </a:prstGeom>
            <a:solidFill>
              <a:schemeClr val="accent2">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0" rIns="91440" bIns="0" rtlCol="0" anchor="t"/>
            <a:lstStyle/>
            <a:p>
              <a:pPr algn="ctr"/>
              <a:r>
                <a:rPr lang="en-AU" sz="1400" b="1" dirty="0">
                  <a:solidFill>
                    <a:schemeClr val="tx1"/>
                  </a:solidFill>
                </a:rPr>
                <a:t>Education and Awareness</a:t>
              </a:r>
            </a:p>
            <a:p>
              <a:pPr algn="ctr"/>
              <a:r>
                <a:rPr lang="en-AU" sz="1300" dirty="0">
                  <a:solidFill>
                    <a:schemeClr val="tx1"/>
                  </a:solidFill>
                </a:rPr>
                <a:t>Foster a new generation of cross-disciplinary quantum experts and capability</a:t>
              </a:r>
            </a:p>
          </p:txBody>
        </p:sp>
        <p:sp>
          <p:nvSpPr>
            <p:cNvPr id="24" name="Text Placeholder 23">
              <a:extLst>
                <a:ext uri="{FF2B5EF4-FFF2-40B4-BE49-F238E27FC236}">
                  <a16:creationId xmlns:a16="http://schemas.microsoft.com/office/drawing/2014/main" id="{3C89488A-4F25-48DB-8BFB-E76A70C4AA09}"/>
                </a:ext>
              </a:extLst>
            </p:cNvPr>
            <p:cNvSpPr txBox="1">
              <a:spLocks/>
            </p:cNvSpPr>
            <p:nvPr/>
          </p:nvSpPr>
          <p:spPr>
            <a:xfrm>
              <a:off x="4500497" y="2542126"/>
              <a:ext cx="4536000" cy="1067665"/>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4800" kern="1200">
                  <a:solidFill>
                    <a:schemeClr val="tx1"/>
                  </a:solidFill>
                  <a:latin typeface="+mn-lt"/>
                  <a:ea typeface="+mn-ea"/>
                  <a:cs typeface="+mn-cs"/>
                </a:defRPr>
              </a:lvl1pPr>
              <a:lvl2pPr marL="0" indent="0" algn="l" defTabSz="914400" rtl="0" eaLnBrk="1" latinLnBrk="0" hangingPunct="1">
                <a:lnSpc>
                  <a:spcPct val="110000"/>
                </a:lnSpc>
                <a:spcBef>
                  <a:spcPts val="500"/>
                </a:spcBef>
                <a:buFont typeface="Arial" panose="020B0604020202020204" pitchFamily="34" charset="0"/>
                <a:buNone/>
                <a:defRPr sz="3800" b="1" kern="1200">
                  <a:solidFill>
                    <a:schemeClr val="tx1"/>
                  </a:solidFill>
                  <a:latin typeface="+mn-lt"/>
                  <a:ea typeface="+mn-ea"/>
                  <a:cs typeface="+mn-cs"/>
                </a:defRPr>
              </a:lvl2pPr>
              <a:lvl3pPr marL="0" indent="0" algn="l" defTabSz="914400" rtl="0" eaLnBrk="1" latinLnBrk="0" hangingPunct="1">
                <a:lnSpc>
                  <a:spcPct val="110000"/>
                </a:lnSpc>
                <a:spcBef>
                  <a:spcPts val="500"/>
                </a:spcBef>
                <a:buFont typeface="Arial" panose="020B0604020202020204" pitchFamily="34" charset="0"/>
                <a:buNone/>
                <a:defRPr sz="3800" kern="1200">
                  <a:solidFill>
                    <a:schemeClr val="tx1"/>
                  </a:solidFill>
                  <a:latin typeface="+mn-lt"/>
                  <a:ea typeface="+mn-ea"/>
                  <a:cs typeface="+mn-cs"/>
                </a:defRPr>
              </a:lvl3pPr>
              <a:lvl4pPr marL="0" indent="0" algn="l" defTabSz="914400" rtl="0" eaLnBrk="1" latinLnBrk="0" hangingPunct="1">
                <a:lnSpc>
                  <a:spcPct val="110000"/>
                </a:lnSpc>
                <a:spcBef>
                  <a:spcPts val="500"/>
                </a:spcBef>
                <a:buFont typeface="Arial" panose="020B0604020202020204" pitchFamily="34" charset="0"/>
                <a:buNone/>
                <a:defRPr sz="3200" kern="1200">
                  <a:solidFill>
                    <a:schemeClr val="tx1"/>
                  </a:solidFill>
                  <a:latin typeface="+mn-lt"/>
                  <a:ea typeface="+mn-ea"/>
                  <a:cs typeface="+mn-cs"/>
                </a:defRPr>
              </a:lvl4pPr>
              <a:lvl5pPr marL="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3" indent="-285743">
                <a:lnSpc>
                  <a:spcPct val="100000"/>
                </a:lnSpc>
                <a:spcBef>
                  <a:spcPts val="0"/>
                </a:spcBef>
                <a:spcAft>
                  <a:spcPts val="225"/>
                </a:spcAft>
                <a:buFont typeface="Arial" panose="020B0604020202020204" pitchFamily="34" charset="0"/>
                <a:buChar char="•"/>
              </a:pPr>
              <a:r>
                <a:rPr lang="en-AU" sz="1300" dirty="0">
                  <a:solidFill>
                    <a:schemeClr val="bg1"/>
                  </a:solidFill>
                  <a:latin typeface="+mj-lt"/>
                </a:rPr>
                <a:t>Build awareness and identify opportunities for new quantum technology research</a:t>
              </a:r>
            </a:p>
            <a:p>
              <a:pPr marL="285743" indent="-285743">
                <a:lnSpc>
                  <a:spcPct val="100000"/>
                </a:lnSpc>
                <a:spcBef>
                  <a:spcPts val="0"/>
                </a:spcBef>
                <a:spcAft>
                  <a:spcPts val="225"/>
                </a:spcAft>
                <a:buFont typeface="Arial" panose="020B0604020202020204" pitchFamily="34" charset="0"/>
                <a:buChar char="•"/>
              </a:pPr>
              <a:r>
                <a:rPr lang="en-AU" sz="1300" dirty="0">
                  <a:solidFill>
                    <a:schemeClr val="bg1"/>
                  </a:solidFill>
                  <a:latin typeface="+mj-lt"/>
                </a:rPr>
                <a:t>Educate and inform internally and externally on quantum technology end use and understand domain challenges</a:t>
              </a:r>
            </a:p>
          </p:txBody>
        </p:sp>
        <p:cxnSp>
          <p:nvCxnSpPr>
            <p:cNvPr id="21" name="Straight Connector 20">
              <a:extLst>
                <a:ext uri="{FF2B5EF4-FFF2-40B4-BE49-F238E27FC236}">
                  <a16:creationId xmlns:a16="http://schemas.microsoft.com/office/drawing/2014/main" id="{E8784FE6-6DFC-47E3-92E7-613CDD1F4E67}"/>
                </a:ext>
              </a:extLst>
            </p:cNvPr>
            <p:cNvCxnSpPr>
              <a:cxnSpLocks/>
            </p:cNvCxnSpPr>
            <p:nvPr/>
          </p:nvCxnSpPr>
          <p:spPr>
            <a:xfrm flipV="1">
              <a:off x="3053765" y="2914642"/>
              <a:ext cx="844236" cy="1"/>
            </a:xfrm>
            <a:prstGeom prst="line">
              <a:avLst/>
            </a:prstGeom>
            <a:ln w="50800">
              <a:solidFill>
                <a:schemeClr val="accent2">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89184B40-6561-496A-8611-12559688BBE1}"/>
                </a:ext>
              </a:extLst>
            </p:cNvPr>
            <p:cNvGrpSpPr/>
            <p:nvPr/>
          </p:nvGrpSpPr>
          <p:grpSpPr>
            <a:xfrm>
              <a:off x="3988802" y="2691757"/>
              <a:ext cx="445770" cy="445770"/>
              <a:chOff x="4003090" y="2730085"/>
              <a:chExt cx="445770" cy="445770"/>
            </a:xfrm>
          </p:grpSpPr>
          <p:sp>
            <p:nvSpPr>
              <p:cNvPr id="26" name="Oval 25">
                <a:extLst>
                  <a:ext uri="{FF2B5EF4-FFF2-40B4-BE49-F238E27FC236}">
                    <a16:creationId xmlns:a16="http://schemas.microsoft.com/office/drawing/2014/main" id="{5EC46063-FA00-4B30-8D58-CC2A6BBD157B}"/>
                  </a:ext>
                </a:extLst>
              </p:cNvPr>
              <p:cNvSpPr/>
              <p:nvPr/>
            </p:nvSpPr>
            <p:spPr>
              <a:xfrm>
                <a:off x="4003090" y="2730085"/>
                <a:ext cx="445770" cy="4457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a:p>
            </p:txBody>
          </p:sp>
          <p:pic>
            <p:nvPicPr>
              <p:cNvPr id="17" name="Graphic 16" descr="Scientific Thought with solid fill">
                <a:extLst>
                  <a:ext uri="{FF2B5EF4-FFF2-40B4-BE49-F238E27FC236}">
                    <a16:creationId xmlns:a16="http://schemas.microsoft.com/office/drawing/2014/main" id="{57B0496E-24A3-4922-9652-6F5C7376FE9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18633" y="2734816"/>
                <a:ext cx="417600" cy="417600"/>
              </a:xfrm>
              <a:prstGeom prst="rect">
                <a:avLst/>
              </a:prstGeom>
            </p:spPr>
          </p:pic>
        </p:grpSp>
      </p:grpSp>
      <p:pic>
        <p:nvPicPr>
          <p:cNvPr id="52" name="Picture 51">
            <a:extLst>
              <a:ext uri="{FF2B5EF4-FFF2-40B4-BE49-F238E27FC236}">
                <a16:creationId xmlns:a16="http://schemas.microsoft.com/office/drawing/2014/main" id="{90F74197-7AA0-4788-AC61-FB41FB23DCF8}"/>
              </a:ext>
            </a:extLst>
          </p:cNvPr>
          <p:cNvPicPr>
            <a:picLocks noChangeAspect="1"/>
          </p:cNvPicPr>
          <p:nvPr/>
        </p:nvPicPr>
        <p:blipFill>
          <a:blip r:embed="rId8"/>
          <a:stretch>
            <a:fillRect/>
          </a:stretch>
        </p:blipFill>
        <p:spPr>
          <a:xfrm>
            <a:off x="8513410" y="4559959"/>
            <a:ext cx="523087" cy="460064"/>
          </a:xfrm>
          <a:prstGeom prst="rect">
            <a:avLst/>
          </a:prstGeom>
        </p:spPr>
      </p:pic>
      <p:grpSp>
        <p:nvGrpSpPr>
          <p:cNvPr id="8" name="Group 7">
            <a:extLst>
              <a:ext uri="{FF2B5EF4-FFF2-40B4-BE49-F238E27FC236}">
                <a16:creationId xmlns:a16="http://schemas.microsoft.com/office/drawing/2014/main" id="{D5C56F70-775E-5C10-D244-A939EF3359B1}"/>
              </a:ext>
            </a:extLst>
          </p:cNvPr>
          <p:cNvGrpSpPr/>
          <p:nvPr/>
        </p:nvGrpSpPr>
        <p:grpSpPr>
          <a:xfrm>
            <a:off x="1036638" y="3507856"/>
            <a:ext cx="8024215" cy="1536009"/>
            <a:chOff x="1036638" y="3507856"/>
            <a:chExt cx="8024215" cy="1536009"/>
          </a:xfrm>
        </p:grpSpPr>
        <p:grpSp>
          <p:nvGrpSpPr>
            <p:cNvPr id="50" name="Group 49">
              <a:extLst>
                <a:ext uri="{FF2B5EF4-FFF2-40B4-BE49-F238E27FC236}">
                  <a16:creationId xmlns:a16="http://schemas.microsoft.com/office/drawing/2014/main" id="{30B61E12-1326-46C0-9221-2B58C03EF4A8}"/>
                </a:ext>
              </a:extLst>
            </p:cNvPr>
            <p:cNvGrpSpPr/>
            <p:nvPr/>
          </p:nvGrpSpPr>
          <p:grpSpPr>
            <a:xfrm>
              <a:off x="2627785" y="3772168"/>
              <a:ext cx="6433068" cy="921678"/>
              <a:chOff x="2627784" y="3955198"/>
              <a:chExt cx="6433068" cy="921678"/>
            </a:xfrm>
          </p:grpSpPr>
          <p:grpSp>
            <p:nvGrpSpPr>
              <p:cNvPr id="47" name="Group 46">
                <a:extLst>
                  <a:ext uri="{FF2B5EF4-FFF2-40B4-BE49-F238E27FC236}">
                    <a16:creationId xmlns:a16="http://schemas.microsoft.com/office/drawing/2014/main" id="{FA771120-EA74-46E7-B7D1-1F89684CB838}"/>
                  </a:ext>
                </a:extLst>
              </p:cNvPr>
              <p:cNvGrpSpPr/>
              <p:nvPr/>
            </p:nvGrpSpPr>
            <p:grpSpPr>
              <a:xfrm>
                <a:off x="2627784" y="4011910"/>
                <a:ext cx="1813922" cy="445770"/>
                <a:chOff x="2627784" y="4011910"/>
                <a:chExt cx="1813922" cy="445770"/>
              </a:xfrm>
            </p:grpSpPr>
            <p:cxnSp>
              <p:nvCxnSpPr>
                <p:cNvPr id="22" name="Straight Connector 21">
                  <a:extLst>
                    <a:ext uri="{FF2B5EF4-FFF2-40B4-BE49-F238E27FC236}">
                      <a16:creationId xmlns:a16="http://schemas.microsoft.com/office/drawing/2014/main" id="{EC794AF3-1C9B-487D-8A88-49C19B233A50}"/>
                    </a:ext>
                  </a:extLst>
                </p:cNvPr>
                <p:cNvCxnSpPr>
                  <a:cxnSpLocks/>
                </p:cNvCxnSpPr>
                <p:nvPr/>
              </p:nvCxnSpPr>
              <p:spPr>
                <a:xfrm>
                  <a:off x="2627784" y="4227934"/>
                  <a:ext cx="1284505" cy="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1CBAB6B-F501-4FD9-B8DA-B1E6A4663DD1}"/>
                    </a:ext>
                  </a:extLst>
                </p:cNvPr>
                <p:cNvGrpSpPr/>
                <p:nvPr/>
              </p:nvGrpSpPr>
              <p:grpSpPr>
                <a:xfrm>
                  <a:off x="3995936" y="4011910"/>
                  <a:ext cx="445770" cy="445770"/>
                  <a:chOff x="3995936" y="3971091"/>
                  <a:chExt cx="445770" cy="445770"/>
                </a:xfrm>
              </p:grpSpPr>
              <p:sp>
                <p:nvSpPr>
                  <p:cNvPr id="27" name="Oval 26">
                    <a:extLst>
                      <a:ext uri="{FF2B5EF4-FFF2-40B4-BE49-F238E27FC236}">
                        <a16:creationId xmlns:a16="http://schemas.microsoft.com/office/drawing/2014/main" id="{DE2163A4-A1C3-4BEA-B3D2-38F33629DE94}"/>
                      </a:ext>
                    </a:extLst>
                  </p:cNvPr>
                  <p:cNvSpPr/>
                  <p:nvPr/>
                </p:nvSpPr>
                <p:spPr>
                  <a:xfrm>
                    <a:off x="3995936" y="3971091"/>
                    <a:ext cx="445770" cy="4457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75"/>
                  </a:p>
                </p:txBody>
              </p:sp>
              <p:pic>
                <p:nvPicPr>
                  <p:cNvPr id="28" name="Graphic 27" descr="Atom with solid fill">
                    <a:extLst>
                      <a:ext uri="{FF2B5EF4-FFF2-40B4-BE49-F238E27FC236}">
                        <a16:creationId xmlns:a16="http://schemas.microsoft.com/office/drawing/2014/main" id="{E135705D-6FE5-4EDD-A42F-9A90681FEF1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08798" y="3989841"/>
                    <a:ext cx="417600" cy="417600"/>
                  </a:xfrm>
                  <a:prstGeom prst="rect">
                    <a:avLst/>
                  </a:prstGeom>
                </p:spPr>
              </p:pic>
            </p:grpSp>
          </p:grpSp>
          <p:sp>
            <p:nvSpPr>
              <p:cNvPr id="23" name="Text Placeholder 23">
                <a:extLst>
                  <a:ext uri="{FF2B5EF4-FFF2-40B4-BE49-F238E27FC236}">
                    <a16:creationId xmlns:a16="http://schemas.microsoft.com/office/drawing/2014/main" id="{BD5A941E-B81B-4BA8-ADD9-7D356BA7A50E}"/>
                  </a:ext>
                </a:extLst>
              </p:cNvPr>
              <p:cNvSpPr txBox="1">
                <a:spLocks/>
              </p:cNvSpPr>
              <p:nvPr/>
            </p:nvSpPr>
            <p:spPr>
              <a:xfrm>
                <a:off x="4524852" y="3955198"/>
                <a:ext cx="4536000" cy="921678"/>
              </a:xfrm>
              <a:prstGeom prst="rect">
                <a:avLst/>
              </a:prstGeom>
            </p:spPr>
            <p:txBody>
              <a:bodyPr lIns="91440" tIns="45720" rIns="91440" bIns="45720" anchor="t"/>
              <a:lstStyle>
                <a:lvl1pPr marL="0" indent="0" algn="l" defTabSz="914400" rtl="0" eaLnBrk="1" latinLnBrk="0" hangingPunct="1">
                  <a:lnSpc>
                    <a:spcPct val="110000"/>
                  </a:lnSpc>
                  <a:spcBef>
                    <a:spcPts val="1000"/>
                  </a:spcBef>
                  <a:buFont typeface="Arial" panose="020B0604020202020204" pitchFamily="34" charset="0"/>
                  <a:buNone/>
                  <a:defRPr sz="4800" kern="1200">
                    <a:solidFill>
                      <a:schemeClr val="tx1"/>
                    </a:solidFill>
                    <a:latin typeface="+mn-lt"/>
                    <a:ea typeface="+mn-ea"/>
                    <a:cs typeface="+mn-cs"/>
                  </a:defRPr>
                </a:lvl1pPr>
                <a:lvl2pPr marL="0" indent="0" algn="l" defTabSz="914400" rtl="0" eaLnBrk="1" latinLnBrk="0" hangingPunct="1">
                  <a:lnSpc>
                    <a:spcPct val="110000"/>
                  </a:lnSpc>
                  <a:spcBef>
                    <a:spcPts val="500"/>
                  </a:spcBef>
                  <a:buFont typeface="Arial" panose="020B0604020202020204" pitchFamily="34" charset="0"/>
                  <a:buNone/>
                  <a:defRPr sz="3800" b="1" kern="1200">
                    <a:solidFill>
                      <a:schemeClr val="tx1"/>
                    </a:solidFill>
                    <a:latin typeface="+mn-lt"/>
                    <a:ea typeface="+mn-ea"/>
                    <a:cs typeface="+mn-cs"/>
                  </a:defRPr>
                </a:lvl2pPr>
                <a:lvl3pPr marL="0" indent="0" algn="l" defTabSz="914400" rtl="0" eaLnBrk="1" latinLnBrk="0" hangingPunct="1">
                  <a:lnSpc>
                    <a:spcPct val="110000"/>
                  </a:lnSpc>
                  <a:spcBef>
                    <a:spcPts val="500"/>
                  </a:spcBef>
                  <a:buFont typeface="Arial" panose="020B0604020202020204" pitchFamily="34" charset="0"/>
                  <a:buNone/>
                  <a:defRPr sz="3800" kern="1200">
                    <a:solidFill>
                      <a:schemeClr val="tx1"/>
                    </a:solidFill>
                    <a:latin typeface="+mn-lt"/>
                    <a:ea typeface="+mn-ea"/>
                    <a:cs typeface="+mn-cs"/>
                  </a:defRPr>
                </a:lvl3pPr>
                <a:lvl4pPr marL="0" indent="0" algn="l" defTabSz="914400" rtl="0" eaLnBrk="1" latinLnBrk="0" hangingPunct="1">
                  <a:lnSpc>
                    <a:spcPct val="110000"/>
                  </a:lnSpc>
                  <a:spcBef>
                    <a:spcPts val="500"/>
                  </a:spcBef>
                  <a:buFont typeface="Arial" panose="020B0604020202020204" pitchFamily="34" charset="0"/>
                  <a:buNone/>
                  <a:defRPr sz="3200" kern="1200">
                    <a:solidFill>
                      <a:schemeClr val="tx1"/>
                    </a:solidFill>
                    <a:latin typeface="+mn-lt"/>
                    <a:ea typeface="+mn-ea"/>
                    <a:cs typeface="+mn-cs"/>
                  </a:defRPr>
                </a:lvl4pPr>
                <a:lvl5pPr marL="0" indent="0" algn="l" defTabSz="914400" rtl="0" eaLnBrk="1" latinLnBrk="0" hangingPunct="1">
                  <a:lnSpc>
                    <a:spcPct val="11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3" indent="-285743">
                  <a:lnSpc>
                    <a:spcPct val="100000"/>
                  </a:lnSpc>
                  <a:spcBef>
                    <a:spcPts val="0"/>
                  </a:spcBef>
                  <a:spcAft>
                    <a:spcPts val="225"/>
                  </a:spcAft>
                  <a:buFont typeface="Arial" panose="020B0604020202020204" pitchFamily="34" charset="0"/>
                  <a:buChar char="•"/>
                </a:pPr>
                <a:r>
                  <a:rPr lang="en-AU" sz="1300" dirty="0">
                    <a:solidFill>
                      <a:schemeClr val="bg1"/>
                    </a:solidFill>
                    <a:latin typeface="+mj-lt"/>
                  </a:rPr>
                  <a:t>Support focussed quantum research areas that are aligned with existing and emerging capabilities</a:t>
                </a:r>
                <a:endParaRPr lang="en-AU" sz="800" dirty="0">
                  <a:solidFill>
                    <a:schemeClr val="bg1"/>
                  </a:solidFill>
                </a:endParaRPr>
              </a:p>
              <a:p>
                <a:pPr marL="285743" indent="-285743">
                  <a:lnSpc>
                    <a:spcPct val="100000"/>
                  </a:lnSpc>
                  <a:spcBef>
                    <a:spcPts val="0"/>
                  </a:spcBef>
                  <a:spcAft>
                    <a:spcPts val="225"/>
                  </a:spcAft>
                  <a:buFont typeface="Arial" panose="020B0604020202020204" pitchFamily="34" charset="0"/>
                  <a:buChar char="•"/>
                </a:pPr>
                <a:r>
                  <a:rPr lang="en-AU" sz="1300" dirty="0">
                    <a:solidFill>
                      <a:schemeClr val="bg1"/>
                    </a:solidFill>
                    <a:latin typeface="+mj-lt"/>
                  </a:rPr>
                  <a:t>Establish collaborations to enhance our research potential</a:t>
                </a:r>
                <a:endParaRPr lang="en-AU" sz="1300" dirty="0">
                  <a:solidFill>
                    <a:schemeClr val="bg1"/>
                  </a:solidFill>
                  <a:latin typeface="+mj-lt"/>
                  <a:cs typeface="Calibri"/>
                </a:endParaRPr>
              </a:p>
            </p:txBody>
          </p:sp>
        </p:grpSp>
        <p:sp>
          <p:nvSpPr>
            <p:cNvPr id="15" name="Rectangle: Rounded Corners 14">
              <a:extLst>
                <a:ext uri="{FF2B5EF4-FFF2-40B4-BE49-F238E27FC236}">
                  <a16:creationId xmlns:a16="http://schemas.microsoft.com/office/drawing/2014/main" id="{709B9578-55F7-4A6D-AB53-A8C358920120}"/>
                </a:ext>
              </a:extLst>
            </p:cNvPr>
            <p:cNvSpPr>
              <a:spLocks noChangeAspect="1"/>
            </p:cNvSpPr>
            <p:nvPr/>
          </p:nvSpPr>
          <p:spPr>
            <a:xfrm>
              <a:off x="1036638" y="3507856"/>
              <a:ext cx="1722635" cy="1536009"/>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0" rIns="91440" bIns="0" rtlCol="0" anchor="ctr"/>
            <a:lstStyle/>
            <a:p>
              <a:pPr algn="ctr"/>
              <a:r>
                <a:rPr lang="en-AU" sz="1400" b="1" dirty="0">
                  <a:solidFill>
                    <a:schemeClr val="tx1"/>
                  </a:solidFill>
                </a:rPr>
                <a:t>Science </a:t>
              </a:r>
              <a:endParaRPr lang="en-US" sz="2400" dirty="0">
                <a:solidFill>
                  <a:schemeClr val="tx1"/>
                </a:solidFill>
              </a:endParaRPr>
            </a:p>
            <a:p>
              <a:pPr algn="ctr"/>
              <a:r>
                <a:rPr lang="en-AU" sz="1300" dirty="0">
                  <a:solidFill>
                    <a:schemeClr val="tx1"/>
                  </a:solidFill>
                </a:rPr>
                <a:t>Deliver cutting-edge quantum technology research for long-term practical outcomes</a:t>
              </a:r>
              <a:endParaRPr lang="en-US" sz="2400" dirty="0">
                <a:solidFill>
                  <a:schemeClr val="tx1"/>
                </a:solidFill>
                <a:cs typeface="Calibri"/>
              </a:endParaRPr>
            </a:p>
          </p:txBody>
        </p:sp>
      </p:grpSp>
    </p:spTree>
    <p:extLst>
      <p:ext uri="{BB962C8B-B14F-4D97-AF65-F5344CB8AC3E}">
        <p14:creationId xmlns:p14="http://schemas.microsoft.com/office/powerpoint/2010/main" val="20134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Placeholder 37" descr="A group of clouds in the sky&#10;&#10;Description automatically generated">
            <a:extLst>
              <a:ext uri="{FF2B5EF4-FFF2-40B4-BE49-F238E27FC236}">
                <a16:creationId xmlns:a16="http://schemas.microsoft.com/office/drawing/2014/main" id="{6EE42B96-6CF4-4C38-B4C8-FE321AE279E4}"/>
              </a:ext>
            </a:extLst>
          </p:cNvPr>
          <p:cNvPicPr>
            <a:picLocks noGrp="1" noChangeAspect="1"/>
          </p:cNvPicPr>
          <p:nvPr>
            <p:ph type="pic" sz="quarter" idx="4294967295"/>
          </p:nvPr>
        </p:nvPicPr>
        <p:blipFill>
          <a:blip r:embed="rId3" cstate="hqprint">
            <a:extLst>
              <a:ext uri="{28A0092B-C50C-407E-A947-70E740481C1C}">
                <a14:useLocalDpi xmlns:a14="http://schemas.microsoft.com/office/drawing/2010/main"/>
              </a:ext>
            </a:extLst>
          </a:blip>
          <a:srcRect/>
          <a:stretch>
            <a:fillRect/>
          </a:stretch>
        </p:blipFill>
        <p:spPr>
          <a:xfrm>
            <a:off x="-1588" y="0"/>
            <a:ext cx="9145588" cy="5143500"/>
          </a:xfrm>
        </p:spPr>
      </p:pic>
      <p:sp>
        <p:nvSpPr>
          <p:cNvPr id="12" name="Rectangle 11">
            <a:extLst>
              <a:ext uri="{FF2B5EF4-FFF2-40B4-BE49-F238E27FC236}">
                <a16:creationId xmlns:a16="http://schemas.microsoft.com/office/drawing/2014/main" id="{19B896CF-64C6-4452-9175-F61D080BDFC3}"/>
              </a:ext>
            </a:extLst>
          </p:cNvPr>
          <p:cNvSpPr/>
          <p:nvPr/>
        </p:nvSpPr>
        <p:spPr>
          <a:xfrm>
            <a:off x="-9292" y="0"/>
            <a:ext cx="9162584" cy="51435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10" name="Title 9">
            <a:extLst>
              <a:ext uri="{FF2B5EF4-FFF2-40B4-BE49-F238E27FC236}">
                <a16:creationId xmlns:a16="http://schemas.microsoft.com/office/drawing/2014/main" id="{85937354-97FC-4924-AC93-9F660640DC1C}"/>
              </a:ext>
            </a:extLst>
          </p:cNvPr>
          <p:cNvSpPr>
            <a:spLocks noGrp="1"/>
          </p:cNvSpPr>
          <p:nvPr>
            <p:ph type="title" idx="4294967295"/>
          </p:nvPr>
        </p:nvSpPr>
        <p:spPr>
          <a:xfrm>
            <a:off x="412999" y="76447"/>
            <a:ext cx="8316416" cy="579815"/>
          </a:xfrm>
        </p:spPr>
        <p:txBody>
          <a:bodyPr>
            <a:noAutofit/>
          </a:bodyPr>
          <a:lstStyle/>
          <a:p>
            <a:r>
              <a:rPr lang="en-AU" sz="2400" b="1" dirty="0">
                <a:solidFill>
                  <a:srgbClr val="FEFFE3"/>
                </a:solidFill>
              </a:rPr>
              <a:t>Quantum Research @ CSIRO</a:t>
            </a:r>
            <a:endParaRPr lang="en-GB" sz="2400" dirty="0">
              <a:solidFill>
                <a:srgbClr val="FEFFE3"/>
              </a:solidFill>
            </a:endParaRPr>
          </a:p>
        </p:txBody>
      </p:sp>
      <p:pic>
        <p:nvPicPr>
          <p:cNvPr id="52" name="Picture 51">
            <a:extLst>
              <a:ext uri="{FF2B5EF4-FFF2-40B4-BE49-F238E27FC236}">
                <a16:creationId xmlns:a16="http://schemas.microsoft.com/office/drawing/2014/main" id="{90F74197-7AA0-4788-AC61-FB41FB23DCF8}"/>
              </a:ext>
            </a:extLst>
          </p:cNvPr>
          <p:cNvPicPr>
            <a:picLocks noChangeAspect="1"/>
          </p:cNvPicPr>
          <p:nvPr/>
        </p:nvPicPr>
        <p:blipFill>
          <a:blip r:embed="rId4"/>
          <a:stretch>
            <a:fillRect/>
          </a:stretch>
        </p:blipFill>
        <p:spPr>
          <a:xfrm>
            <a:off x="8513410" y="4559959"/>
            <a:ext cx="523087" cy="460064"/>
          </a:xfrm>
          <a:prstGeom prst="rect">
            <a:avLst/>
          </a:prstGeom>
        </p:spPr>
      </p:pic>
      <p:sp>
        <p:nvSpPr>
          <p:cNvPr id="2" name="Rectangle: Rounded Corners 2">
            <a:extLst>
              <a:ext uri="{FF2B5EF4-FFF2-40B4-BE49-F238E27FC236}">
                <a16:creationId xmlns:a16="http://schemas.microsoft.com/office/drawing/2014/main" id="{6D52B273-4088-57DE-8CD8-6808A598E526}"/>
              </a:ext>
            </a:extLst>
          </p:cNvPr>
          <p:cNvSpPr/>
          <p:nvPr/>
        </p:nvSpPr>
        <p:spPr>
          <a:xfrm>
            <a:off x="2739499" y="1473414"/>
            <a:ext cx="2116070" cy="2987164"/>
          </a:xfrm>
          <a:prstGeom prst="roundRect">
            <a:avLst/>
          </a:prstGeom>
          <a:solidFill>
            <a:schemeClr val="bg1">
              <a:lumMod val="95000"/>
            </a:schemeClr>
          </a:solidFill>
          <a:ln>
            <a:solidFill>
              <a:srgbClr val="009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rPr>
              <a:t>Quantum algorithms and applications</a:t>
            </a:r>
          </a:p>
          <a:p>
            <a:endParaRPr lang="en-AU" sz="1400" dirty="0">
              <a:solidFill>
                <a:schemeClr val="tx1"/>
              </a:solidFill>
            </a:endParaRPr>
          </a:p>
          <a:p>
            <a:r>
              <a:rPr lang="en-AU" sz="1400" dirty="0">
                <a:solidFill>
                  <a:schemeClr val="tx1"/>
                </a:solidFill>
              </a:rPr>
              <a:t>Quantum machine learning</a:t>
            </a:r>
          </a:p>
          <a:p>
            <a:endParaRPr lang="en-AU" sz="1400" dirty="0">
              <a:solidFill>
                <a:schemeClr val="tx1"/>
              </a:solidFill>
            </a:endParaRPr>
          </a:p>
          <a:p>
            <a:r>
              <a:rPr lang="en-AU" sz="1400" dirty="0">
                <a:solidFill>
                  <a:schemeClr val="tx1"/>
                </a:solidFill>
              </a:rPr>
              <a:t>Full-stack quantum software platform</a:t>
            </a:r>
          </a:p>
          <a:p>
            <a:endParaRPr lang="en-AU" sz="1400" dirty="0">
              <a:solidFill>
                <a:schemeClr val="tx1"/>
              </a:solidFill>
            </a:endParaRPr>
          </a:p>
          <a:p>
            <a:r>
              <a:rPr lang="en-AU" sz="1400" dirty="0">
                <a:solidFill>
                  <a:schemeClr val="tx1"/>
                </a:solidFill>
              </a:rPr>
              <a:t>Post-Quantum Cryptography, QKD responsible use</a:t>
            </a:r>
          </a:p>
        </p:txBody>
      </p:sp>
      <p:sp>
        <p:nvSpPr>
          <p:cNvPr id="3" name="Rectangle: Rounded Corners 37">
            <a:extLst>
              <a:ext uri="{FF2B5EF4-FFF2-40B4-BE49-F238E27FC236}">
                <a16:creationId xmlns:a16="http://schemas.microsoft.com/office/drawing/2014/main" id="{F361ABD3-53F4-64B1-9E53-A4C50CD638E4}"/>
              </a:ext>
            </a:extLst>
          </p:cNvPr>
          <p:cNvSpPr/>
          <p:nvPr/>
        </p:nvSpPr>
        <p:spPr>
          <a:xfrm>
            <a:off x="274178" y="1465568"/>
            <a:ext cx="2193808" cy="2999221"/>
          </a:xfrm>
          <a:prstGeom prst="roundRect">
            <a:avLst/>
          </a:prstGeom>
          <a:solidFill>
            <a:schemeClr val="bg1">
              <a:lumMod val="95000"/>
            </a:schemeClr>
          </a:solidFill>
          <a:ln>
            <a:solidFill>
              <a:srgbClr val="009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400" dirty="0">
                <a:solidFill>
                  <a:schemeClr val="tx1"/>
                </a:solidFill>
              </a:rPr>
              <a:t>Quantum sensors and system integration</a:t>
            </a:r>
          </a:p>
          <a:p>
            <a:endParaRPr lang="en-AU" sz="1400" dirty="0">
              <a:solidFill>
                <a:schemeClr val="tx1"/>
              </a:solidFill>
            </a:endParaRPr>
          </a:p>
          <a:p>
            <a:r>
              <a:rPr lang="en-AU" sz="1400" dirty="0">
                <a:solidFill>
                  <a:schemeClr val="tx1"/>
                </a:solidFill>
              </a:rPr>
              <a:t>Superconducting quantum devices</a:t>
            </a:r>
          </a:p>
          <a:p>
            <a:r>
              <a:rPr lang="en-AU" sz="1400" dirty="0">
                <a:solidFill>
                  <a:schemeClr val="tx1"/>
                </a:solidFill>
              </a:rPr>
              <a:t>(magnetometry, RF/THz)</a:t>
            </a:r>
          </a:p>
          <a:p>
            <a:endParaRPr lang="en-AU" sz="1400" dirty="0">
              <a:solidFill>
                <a:schemeClr val="tx1"/>
              </a:solidFill>
            </a:endParaRPr>
          </a:p>
          <a:p>
            <a:r>
              <a:rPr lang="en-AU" sz="1400" dirty="0">
                <a:solidFill>
                  <a:schemeClr val="tx1"/>
                </a:solidFill>
              </a:rPr>
              <a:t>Quantum biotech, NV- diamond sensors (NMR / magnetometry)</a:t>
            </a:r>
          </a:p>
          <a:p>
            <a:endParaRPr lang="en-AU" sz="1400" dirty="0">
              <a:solidFill>
                <a:schemeClr val="tx1"/>
              </a:solidFill>
            </a:endParaRPr>
          </a:p>
          <a:p>
            <a:r>
              <a:rPr lang="en-AU" sz="1400" dirty="0">
                <a:solidFill>
                  <a:schemeClr val="tx1"/>
                </a:solidFill>
              </a:rPr>
              <a:t>PNT - Quantum assured positioning (optics)</a:t>
            </a:r>
          </a:p>
        </p:txBody>
      </p:sp>
      <p:sp>
        <p:nvSpPr>
          <p:cNvPr id="4" name="Rectangle: Rounded Corners 41">
            <a:extLst>
              <a:ext uri="{FF2B5EF4-FFF2-40B4-BE49-F238E27FC236}">
                <a16:creationId xmlns:a16="http://schemas.microsoft.com/office/drawing/2014/main" id="{A92B59D2-C222-C52C-143B-A357616E1E6B}"/>
              </a:ext>
            </a:extLst>
          </p:cNvPr>
          <p:cNvSpPr/>
          <p:nvPr/>
        </p:nvSpPr>
        <p:spPr>
          <a:xfrm>
            <a:off x="5104779" y="1461357"/>
            <a:ext cx="2067298" cy="2999221"/>
          </a:xfrm>
          <a:prstGeom prst="roundRect">
            <a:avLst/>
          </a:prstGeom>
          <a:solidFill>
            <a:schemeClr val="bg1">
              <a:lumMod val="95000"/>
            </a:schemeClr>
          </a:solidFill>
          <a:ln>
            <a:solidFill>
              <a:srgbClr val="009DB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AU" sz="1400" dirty="0">
                <a:solidFill>
                  <a:schemeClr val="tx1"/>
                </a:solidFill>
                <a:ea typeface="Calibri"/>
                <a:cs typeface="Calibri"/>
              </a:rPr>
              <a:t>Quantum readiness</a:t>
            </a:r>
            <a:endParaRPr lang="en-AU" sz="1400" dirty="0">
              <a:solidFill>
                <a:schemeClr val="tx1"/>
              </a:solidFill>
            </a:endParaRPr>
          </a:p>
          <a:p>
            <a:endParaRPr lang="en-AU" sz="1400" dirty="0">
              <a:solidFill>
                <a:schemeClr val="tx1"/>
              </a:solidFill>
            </a:endParaRPr>
          </a:p>
          <a:p>
            <a:r>
              <a:rPr lang="en-AU" sz="1400" dirty="0">
                <a:solidFill>
                  <a:schemeClr val="tx1"/>
                </a:solidFill>
              </a:rPr>
              <a:t>Quantum testbeds (computing / comms)</a:t>
            </a:r>
            <a:endParaRPr lang="en-AU" dirty="0">
              <a:solidFill>
                <a:schemeClr val="tx1"/>
              </a:solidFill>
              <a:ea typeface="Calibri"/>
              <a:cs typeface="Calibri"/>
            </a:endParaRPr>
          </a:p>
          <a:p>
            <a:endParaRPr lang="en-AU" sz="1400" dirty="0">
              <a:solidFill>
                <a:schemeClr val="tx1"/>
              </a:solidFill>
            </a:endParaRPr>
          </a:p>
          <a:p>
            <a:r>
              <a:rPr lang="en-AU" sz="1400" dirty="0">
                <a:solidFill>
                  <a:schemeClr val="tx1"/>
                </a:solidFill>
              </a:rPr>
              <a:t>Quantum batteries</a:t>
            </a:r>
          </a:p>
          <a:p>
            <a:endParaRPr lang="en-AU" sz="1400" dirty="0">
              <a:solidFill>
                <a:schemeClr val="tx1"/>
              </a:solidFill>
            </a:endParaRPr>
          </a:p>
          <a:p>
            <a:r>
              <a:rPr lang="en-AU" sz="1400" dirty="0">
                <a:solidFill>
                  <a:schemeClr val="tx1"/>
                </a:solidFill>
              </a:rPr>
              <a:t>Quantum communications hardware</a:t>
            </a:r>
            <a:endParaRPr lang="en-AU" sz="1400" dirty="0">
              <a:solidFill>
                <a:schemeClr val="tx1"/>
              </a:solidFill>
              <a:ea typeface="Calibri"/>
              <a:cs typeface="Calibri"/>
            </a:endParaRPr>
          </a:p>
          <a:p>
            <a:endParaRPr lang="en-AU" sz="1400" dirty="0">
              <a:solidFill>
                <a:schemeClr val="tx1"/>
              </a:solidFill>
            </a:endParaRPr>
          </a:p>
          <a:p>
            <a:r>
              <a:rPr lang="en-AU" sz="1400" dirty="0">
                <a:solidFill>
                  <a:schemeClr val="tx1"/>
                </a:solidFill>
              </a:rPr>
              <a:t>Quantum supply chain solutions</a:t>
            </a:r>
            <a:endParaRPr lang="en-AU" sz="1400" dirty="0">
              <a:solidFill>
                <a:schemeClr val="tx1"/>
              </a:solidFill>
              <a:ea typeface="Calibri"/>
              <a:cs typeface="Calibri"/>
            </a:endParaRPr>
          </a:p>
        </p:txBody>
      </p:sp>
      <p:pic>
        <p:nvPicPr>
          <p:cNvPr id="5" name="Picture 4">
            <a:extLst>
              <a:ext uri="{FF2B5EF4-FFF2-40B4-BE49-F238E27FC236}">
                <a16:creationId xmlns:a16="http://schemas.microsoft.com/office/drawing/2014/main" id="{0D8D3976-CFE2-F079-8190-4E7212C0EA64}"/>
              </a:ext>
            </a:extLst>
          </p:cNvPr>
          <p:cNvPicPr>
            <a:picLocks noChangeAspect="1"/>
          </p:cNvPicPr>
          <p:nvPr/>
        </p:nvPicPr>
        <p:blipFill rotWithShape="1">
          <a:blip r:embed="rId5"/>
          <a:srcRect l="2526" t="2666" r="3167" b="35400"/>
          <a:stretch/>
        </p:blipFill>
        <p:spPr>
          <a:xfrm flipH="1">
            <a:off x="7312619" y="3247233"/>
            <a:ext cx="1639787" cy="1112042"/>
          </a:xfrm>
          <a:prstGeom prst="rect">
            <a:avLst/>
          </a:prstGeom>
        </p:spPr>
      </p:pic>
      <p:sp>
        <p:nvSpPr>
          <p:cNvPr id="6" name="Rectangle: Rounded Corners 38">
            <a:extLst>
              <a:ext uri="{FF2B5EF4-FFF2-40B4-BE49-F238E27FC236}">
                <a16:creationId xmlns:a16="http://schemas.microsoft.com/office/drawing/2014/main" id="{019E9339-D2C7-AFF9-AFFE-207DDFC9CE98}"/>
              </a:ext>
            </a:extLst>
          </p:cNvPr>
          <p:cNvSpPr/>
          <p:nvPr/>
        </p:nvSpPr>
        <p:spPr>
          <a:xfrm>
            <a:off x="2758542" y="916931"/>
            <a:ext cx="2116070" cy="295814"/>
          </a:xfrm>
          <a:prstGeom prst="roundRect">
            <a:avLst/>
          </a:prstGeom>
          <a:noFill/>
          <a:ln>
            <a:solidFill>
              <a:srgbClr val="009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rPr>
              <a:t>Algorithms and Security</a:t>
            </a:r>
          </a:p>
        </p:txBody>
      </p:sp>
      <p:sp>
        <p:nvSpPr>
          <p:cNvPr id="7" name="Rectangle: Rounded Corners 39">
            <a:extLst>
              <a:ext uri="{FF2B5EF4-FFF2-40B4-BE49-F238E27FC236}">
                <a16:creationId xmlns:a16="http://schemas.microsoft.com/office/drawing/2014/main" id="{436B8651-3CF4-E131-0372-468E4EF89A6E}"/>
              </a:ext>
            </a:extLst>
          </p:cNvPr>
          <p:cNvSpPr/>
          <p:nvPr/>
        </p:nvSpPr>
        <p:spPr>
          <a:xfrm>
            <a:off x="5172441" y="916191"/>
            <a:ext cx="1966051" cy="295852"/>
          </a:xfrm>
          <a:prstGeom prst="roundRect">
            <a:avLst/>
          </a:prstGeom>
          <a:noFill/>
          <a:ln>
            <a:solidFill>
              <a:srgbClr val="009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rPr>
              <a:t>Emerging Research</a:t>
            </a:r>
          </a:p>
        </p:txBody>
      </p:sp>
      <p:sp>
        <p:nvSpPr>
          <p:cNvPr id="8" name="Rectangle: Rounded Corners 40">
            <a:extLst>
              <a:ext uri="{FF2B5EF4-FFF2-40B4-BE49-F238E27FC236}">
                <a16:creationId xmlns:a16="http://schemas.microsoft.com/office/drawing/2014/main" id="{9645A5B5-9ACE-B9B8-D446-1B01B2C31BE5}"/>
              </a:ext>
            </a:extLst>
          </p:cNvPr>
          <p:cNvSpPr/>
          <p:nvPr/>
        </p:nvSpPr>
        <p:spPr>
          <a:xfrm>
            <a:off x="271628" y="916191"/>
            <a:ext cx="2198531" cy="295891"/>
          </a:xfrm>
          <a:prstGeom prst="roundRect">
            <a:avLst/>
          </a:prstGeom>
          <a:noFill/>
          <a:ln>
            <a:solidFill>
              <a:srgbClr val="009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rPr>
              <a:t>Sensing and Devices</a:t>
            </a:r>
          </a:p>
        </p:txBody>
      </p:sp>
      <p:pic>
        <p:nvPicPr>
          <p:cNvPr id="9" name="Picture 2" descr="Chief of the Army, Lieutenant General Simon Stuart AO DSC, views trade displays at the Army Quantum Technology Challenge. Photo: Australian Army">
            <a:extLst>
              <a:ext uri="{FF2B5EF4-FFF2-40B4-BE49-F238E27FC236}">
                <a16:creationId xmlns:a16="http://schemas.microsoft.com/office/drawing/2014/main" id="{C425716E-9A7E-265A-1A90-32BDBD9490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2620" y="904857"/>
            <a:ext cx="1644458" cy="10949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landtem">
            <a:extLst>
              <a:ext uri="{FF2B5EF4-FFF2-40B4-BE49-F238E27FC236}">
                <a16:creationId xmlns:a16="http://schemas.microsoft.com/office/drawing/2014/main" id="{E08A0FE9-7794-560E-AE25-A9728A232C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669" b="4791"/>
          <a:stretch/>
        </p:blipFill>
        <p:spPr bwMode="auto">
          <a:xfrm>
            <a:off x="7312620" y="2047881"/>
            <a:ext cx="1644458" cy="11385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06753E9-FD23-D09D-FB75-D6B2022AFEC2}"/>
              </a:ext>
            </a:extLst>
          </p:cNvPr>
          <p:cNvSpPr txBox="1"/>
          <p:nvPr/>
        </p:nvSpPr>
        <p:spPr>
          <a:xfrm>
            <a:off x="194819" y="4527038"/>
            <a:ext cx="8144754" cy="461665"/>
          </a:xfrm>
          <a:prstGeom prst="rect">
            <a:avLst/>
          </a:prstGeom>
          <a:noFill/>
        </p:spPr>
        <p:txBody>
          <a:bodyPr wrap="square" lIns="91440" tIns="45720" rIns="91440" bIns="45720" anchor="t">
            <a:spAutoFit/>
          </a:bodyPr>
          <a:lstStyle/>
          <a:p>
            <a:pPr marL="0" lvl="2" indent="0">
              <a:lnSpc>
                <a:spcPct val="100000"/>
              </a:lnSpc>
              <a:spcAft>
                <a:spcPct val="0"/>
              </a:spcAft>
            </a:pPr>
            <a:r>
              <a:rPr lang="en-US" sz="1200" i="1" dirty="0">
                <a:solidFill>
                  <a:schemeClr val="bg1"/>
                </a:solidFill>
                <a:ea typeface="Calibri"/>
                <a:cs typeface="Calibri"/>
                <a:hlinkClick r:id="rId8">
                  <a:extLst>
                    <a:ext uri="{A12FA001-AC4F-418D-AE19-62706E023703}">
                      <ahyp:hlinkClr xmlns:ahyp="http://schemas.microsoft.com/office/drawing/2018/hyperlinkcolor" val="tx"/>
                    </a:ext>
                  </a:extLst>
                </a:hlinkClick>
              </a:rPr>
              <a:t>https://www.csiro.au/en/research/technology-space/quantum-technology</a:t>
            </a:r>
            <a:endParaRPr lang="en-US" dirty="0">
              <a:solidFill>
                <a:schemeClr val="bg1"/>
              </a:solidFill>
            </a:endParaRPr>
          </a:p>
          <a:p>
            <a:pPr marL="0" lvl="2">
              <a:spcAft>
                <a:spcPct val="0"/>
              </a:spcAft>
            </a:pPr>
            <a:r>
              <a:rPr lang="en-US" sz="1200" i="1" dirty="0">
                <a:solidFill>
                  <a:schemeClr val="bg1"/>
                </a:solidFill>
                <a:ea typeface="+mn-lt"/>
                <a:cs typeface="+mn-lt"/>
                <a:hlinkClick r:id="rId9">
                  <a:extLst>
                    <a:ext uri="{A12FA001-AC4F-418D-AE19-62706E023703}">
                      <ahyp:hlinkClr xmlns:ahyp="http://schemas.microsoft.com/office/drawing/2018/hyperlinkcolor" val="tx"/>
                    </a:ext>
                  </a:extLst>
                </a:hlinkClick>
              </a:rPr>
              <a:t>https://research.csiro.au/ri/understanding-quantum-readiness-across-australian-industry-sectors/</a:t>
            </a:r>
            <a:endParaRPr lang="en-US" i="1" dirty="0">
              <a:solidFill>
                <a:schemeClr val="bg1"/>
              </a:solidFill>
              <a:ea typeface="Calibri"/>
              <a:cs typeface="Calibri"/>
            </a:endParaRPr>
          </a:p>
        </p:txBody>
      </p:sp>
    </p:spTree>
    <p:extLst>
      <p:ext uri="{BB962C8B-B14F-4D97-AF65-F5344CB8AC3E}">
        <p14:creationId xmlns:p14="http://schemas.microsoft.com/office/powerpoint/2010/main" val="2945659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BFB804F9-E189-4DD5-B930-F902EA4FA1A0}"/>
              </a:ext>
            </a:extLst>
          </p:cNvPr>
          <p:cNvSpPr txBox="1">
            <a:spLocks/>
          </p:cNvSpPr>
          <p:nvPr/>
        </p:nvSpPr>
        <p:spPr>
          <a:xfrm>
            <a:off x="360000" y="179322"/>
            <a:ext cx="7730449" cy="642598"/>
          </a:xfrm>
          <a:prstGeom prst="rect">
            <a:avLst/>
          </a:prstGeom>
        </p:spPr>
        <p:txBody>
          <a:bodyPr lIns="91440" tIns="45720" rIns="91440" bIns="45720" anchor="t">
            <a:noAutofit/>
          </a:bodyPr>
          <a:lstStyle>
            <a:lvl1pPr marL="162000" indent="-162000" algn="l" defTabSz="685800" rtl="0" eaLnBrk="1" latinLnBrk="0" hangingPunct="1">
              <a:lnSpc>
                <a:spcPct val="90000"/>
              </a:lnSpc>
              <a:spcBef>
                <a:spcPts val="450"/>
              </a:spcBef>
              <a:buFont typeface="Arial" pitchFamily="34" charset="0"/>
              <a:buChar char="•"/>
              <a:defRPr sz="2000" kern="1200">
                <a:solidFill>
                  <a:schemeClr val="tx1"/>
                </a:solidFill>
                <a:latin typeface="+mn-lt"/>
                <a:ea typeface="+mn-ea"/>
                <a:cs typeface="+mn-cs"/>
              </a:defRPr>
            </a:lvl1pPr>
            <a:lvl2pPr marL="324000" indent="-162000" algn="l" defTabSz="6858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2pPr>
            <a:lvl3pPr marL="486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3pPr>
            <a:lvl4pPr marL="648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4pPr>
            <a:lvl5pPr marL="810000" indent="-162000" algn="l" defTabSz="685800" rtl="0" eaLnBrk="1" latinLnBrk="0" hangingPunct="1">
              <a:lnSpc>
                <a:spcPct val="90000"/>
              </a:lnSpc>
              <a:spcBef>
                <a:spcPts val="450"/>
              </a:spcBef>
              <a:buFont typeface="Calibri" pitchFamily="34" charset="0"/>
              <a:buChar char="•"/>
              <a:tabLst/>
              <a:defRPr sz="1600" kern="1200">
                <a:solidFill>
                  <a:schemeClr val="accent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AU" sz="2400" b="1" dirty="0">
                <a:solidFill>
                  <a:srgbClr val="FEFFE3"/>
                </a:solidFill>
              </a:rPr>
              <a:t>The Quantum FSP today...</a:t>
            </a:r>
            <a:endParaRPr lang="en-US" dirty="0">
              <a:solidFill>
                <a:srgbClr val="FEFFE3"/>
              </a:solidFill>
              <a:ea typeface="Calibri"/>
              <a:cs typeface="Calibri"/>
            </a:endParaRPr>
          </a:p>
        </p:txBody>
      </p:sp>
      <p:grpSp>
        <p:nvGrpSpPr>
          <p:cNvPr id="22" name="Group 21">
            <a:extLst>
              <a:ext uri="{FF2B5EF4-FFF2-40B4-BE49-F238E27FC236}">
                <a16:creationId xmlns:a16="http://schemas.microsoft.com/office/drawing/2014/main" id="{745B69CB-0977-9E1F-0671-15DFFDE1566A}"/>
              </a:ext>
            </a:extLst>
          </p:cNvPr>
          <p:cNvGrpSpPr/>
          <p:nvPr/>
        </p:nvGrpSpPr>
        <p:grpSpPr>
          <a:xfrm>
            <a:off x="639397" y="1085232"/>
            <a:ext cx="7328179" cy="4059953"/>
            <a:chOff x="391328" y="690626"/>
            <a:chExt cx="8019003" cy="4443046"/>
          </a:xfrm>
        </p:grpSpPr>
        <p:grpSp>
          <p:nvGrpSpPr>
            <p:cNvPr id="3" name="Group 2">
              <a:extLst>
                <a:ext uri="{FF2B5EF4-FFF2-40B4-BE49-F238E27FC236}">
                  <a16:creationId xmlns:a16="http://schemas.microsoft.com/office/drawing/2014/main" id="{E6E03954-4D45-98E9-C9D2-B83AD60BA687}"/>
                </a:ext>
              </a:extLst>
            </p:cNvPr>
            <p:cNvGrpSpPr/>
            <p:nvPr/>
          </p:nvGrpSpPr>
          <p:grpSpPr>
            <a:xfrm>
              <a:off x="393839" y="690626"/>
              <a:ext cx="8016492" cy="4443046"/>
              <a:chOff x="949568" y="987573"/>
              <a:chExt cx="7212622" cy="3984592"/>
            </a:xfrm>
          </p:grpSpPr>
          <p:pic>
            <p:nvPicPr>
              <p:cNvPr id="5" name="Picture 3" descr="Graphical user interface, text&#10;&#10;Description automatically generated">
                <a:extLst>
                  <a:ext uri="{FF2B5EF4-FFF2-40B4-BE49-F238E27FC236}">
                    <a16:creationId xmlns:a16="http://schemas.microsoft.com/office/drawing/2014/main" id="{1194A3EC-D2C7-6293-AC5E-08E335E124EE}"/>
                  </a:ext>
                </a:extLst>
              </p:cNvPr>
              <p:cNvPicPr>
                <a:picLocks noChangeAspect="1"/>
              </p:cNvPicPr>
              <p:nvPr/>
            </p:nvPicPr>
            <p:blipFill>
              <a:blip r:embed="rId3"/>
              <a:stretch>
                <a:fillRect/>
              </a:stretch>
            </p:blipFill>
            <p:spPr>
              <a:xfrm>
                <a:off x="1059747" y="987573"/>
                <a:ext cx="6899948" cy="3984592"/>
              </a:xfrm>
              <a:prstGeom prst="rect">
                <a:avLst/>
              </a:prstGeom>
              <a:noFill/>
            </p:spPr>
          </p:pic>
          <p:pic>
            <p:nvPicPr>
              <p:cNvPr id="6" name="Graphic 4" descr="Tick with solid fill">
                <a:extLst>
                  <a:ext uri="{FF2B5EF4-FFF2-40B4-BE49-F238E27FC236}">
                    <a16:creationId xmlns:a16="http://schemas.microsoft.com/office/drawing/2014/main" id="{4778597B-6F3C-F1E1-DAE7-C549D62229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9569" y="1467330"/>
                <a:ext cx="291612" cy="291612"/>
              </a:xfrm>
              <a:prstGeom prst="rect">
                <a:avLst/>
              </a:prstGeom>
            </p:spPr>
          </p:pic>
          <p:pic>
            <p:nvPicPr>
              <p:cNvPr id="7" name="Graphic 6" descr="Tick with solid fill">
                <a:extLst>
                  <a:ext uri="{FF2B5EF4-FFF2-40B4-BE49-F238E27FC236}">
                    <a16:creationId xmlns:a16="http://schemas.microsoft.com/office/drawing/2014/main" id="{2A2678EE-3185-AF33-C151-29C9DA8DC4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9569" y="1793365"/>
                <a:ext cx="291612" cy="291612"/>
              </a:xfrm>
              <a:prstGeom prst="rect">
                <a:avLst/>
              </a:prstGeom>
            </p:spPr>
          </p:pic>
          <p:pic>
            <p:nvPicPr>
              <p:cNvPr id="9" name="Graphic 4" descr="Tick with solid fill">
                <a:extLst>
                  <a:ext uri="{FF2B5EF4-FFF2-40B4-BE49-F238E27FC236}">
                    <a16:creationId xmlns:a16="http://schemas.microsoft.com/office/drawing/2014/main" id="{DD60FE12-8CBD-E535-6D29-5BCB27C7E8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9568" y="2463791"/>
                <a:ext cx="291612" cy="291612"/>
              </a:xfrm>
              <a:prstGeom prst="rect">
                <a:avLst/>
              </a:prstGeom>
            </p:spPr>
          </p:pic>
          <p:pic>
            <p:nvPicPr>
              <p:cNvPr id="10" name="Graphic 4" descr="Tick with solid fill">
                <a:extLst>
                  <a:ext uri="{FF2B5EF4-FFF2-40B4-BE49-F238E27FC236}">
                    <a16:creationId xmlns:a16="http://schemas.microsoft.com/office/drawing/2014/main" id="{9E8610D3-05DC-6121-27BE-BA4B379FCA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9569" y="3156198"/>
                <a:ext cx="291612" cy="291612"/>
              </a:xfrm>
              <a:prstGeom prst="rect">
                <a:avLst/>
              </a:prstGeom>
            </p:spPr>
          </p:pic>
          <p:pic>
            <p:nvPicPr>
              <p:cNvPr id="11" name="Graphic 4" descr="Tick with solid fill">
                <a:extLst>
                  <a:ext uri="{FF2B5EF4-FFF2-40B4-BE49-F238E27FC236}">
                    <a16:creationId xmlns:a16="http://schemas.microsoft.com/office/drawing/2014/main" id="{A7615A9F-B069-9C79-DCAA-436C10F368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9568" y="3492011"/>
                <a:ext cx="291612" cy="291612"/>
              </a:xfrm>
              <a:prstGeom prst="rect">
                <a:avLst/>
              </a:prstGeom>
            </p:spPr>
          </p:pic>
          <p:pic>
            <p:nvPicPr>
              <p:cNvPr id="12" name="Graphic 4" descr="Tick with solid fill">
                <a:extLst>
                  <a:ext uri="{FF2B5EF4-FFF2-40B4-BE49-F238E27FC236}">
                    <a16:creationId xmlns:a16="http://schemas.microsoft.com/office/drawing/2014/main" id="{03F9A771-E4D1-B105-BAEF-6B56BFAA93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6742" y="3382107"/>
                <a:ext cx="291612" cy="291612"/>
              </a:xfrm>
              <a:prstGeom prst="rect">
                <a:avLst/>
              </a:prstGeom>
            </p:spPr>
          </p:pic>
          <p:pic>
            <p:nvPicPr>
              <p:cNvPr id="13" name="Graphic 4" descr="Tick with solid fill">
                <a:extLst>
                  <a:ext uri="{FF2B5EF4-FFF2-40B4-BE49-F238E27FC236}">
                    <a16:creationId xmlns:a16="http://schemas.microsoft.com/office/drawing/2014/main" id="{1D5344D0-5A22-5B99-8E6F-50F11E9AE5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6741" y="3783863"/>
                <a:ext cx="291612" cy="291612"/>
              </a:xfrm>
              <a:prstGeom prst="rect">
                <a:avLst/>
              </a:prstGeom>
            </p:spPr>
          </p:pic>
          <p:pic>
            <p:nvPicPr>
              <p:cNvPr id="14" name="Graphic 4" descr="Tick with solid fill">
                <a:extLst>
                  <a:ext uri="{FF2B5EF4-FFF2-40B4-BE49-F238E27FC236}">
                    <a16:creationId xmlns:a16="http://schemas.microsoft.com/office/drawing/2014/main" id="{878823F0-2A1B-B18F-D2DB-2AA506D9A3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0646" y="3783863"/>
                <a:ext cx="291612" cy="291612"/>
              </a:xfrm>
              <a:prstGeom prst="rect">
                <a:avLst/>
              </a:prstGeom>
            </p:spPr>
          </p:pic>
          <p:pic>
            <p:nvPicPr>
              <p:cNvPr id="16" name="Graphic 4" descr="Tick with solid fill">
                <a:extLst>
                  <a:ext uri="{FF2B5EF4-FFF2-40B4-BE49-F238E27FC236}">
                    <a16:creationId xmlns:a16="http://schemas.microsoft.com/office/drawing/2014/main" id="{9F52B9F3-BF5E-C232-3239-A1D68EF1A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4549" y="3783863"/>
                <a:ext cx="291612" cy="291612"/>
              </a:xfrm>
              <a:prstGeom prst="rect">
                <a:avLst/>
              </a:prstGeom>
            </p:spPr>
          </p:pic>
          <p:pic>
            <p:nvPicPr>
              <p:cNvPr id="17" name="Graphic 4" descr="Tick with solid fill">
                <a:extLst>
                  <a:ext uri="{FF2B5EF4-FFF2-40B4-BE49-F238E27FC236}">
                    <a16:creationId xmlns:a16="http://schemas.microsoft.com/office/drawing/2014/main" id="{BF1D5198-6B7F-3D05-ED9C-E67923E49C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9568" y="4210049"/>
                <a:ext cx="291612" cy="291612"/>
              </a:xfrm>
              <a:prstGeom prst="rect">
                <a:avLst/>
              </a:prstGeom>
            </p:spPr>
          </p:pic>
          <p:pic>
            <p:nvPicPr>
              <p:cNvPr id="18" name="Graphic 4" descr="Tick with solid fill">
                <a:extLst>
                  <a:ext uri="{FF2B5EF4-FFF2-40B4-BE49-F238E27FC236}">
                    <a16:creationId xmlns:a16="http://schemas.microsoft.com/office/drawing/2014/main" id="{12603427-61D3-5554-F5F7-FA1540BA2A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53048" y="2642088"/>
                <a:ext cx="291612" cy="291612"/>
              </a:xfrm>
              <a:prstGeom prst="rect">
                <a:avLst/>
              </a:prstGeom>
            </p:spPr>
          </p:pic>
          <p:pic>
            <p:nvPicPr>
              <p:cNvPr id="19" name="Graphic 4" descr="Tick with solid fill">
                <a:extLst>
                  <a:ext uri="{FF2B5EF4-FFF2-40B4-BE49-F238E27FC236}">
                    <a16:creationId xmlns:a16="http://schemas.microsoft.com/office/drawing/2014/main" id="{7E19619C-2D48-B1DA-A1A5-B39E52B5B0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3048" y="2312376"/>
                <a:ext cx="291612" cy="291612"/>
              </a:xfrm>
              <a:prstGeom prst="rect">
                <a:avLst/>
              </a:prstGeom>
            </p:spPr>
          </p:pic>
          <p:sp>
            <p:nvSpPr>
              <p:cNvPr id="20" name="TextBox 19">
                <a:extLst>
                  <a:ext uri="{FF2B5EF4-FFF2-40B4-BE49-F238E27FC236}">
                    <a16:creationId xmlns:a16="http://schemas.microsoft.com/office/drawing/2014/main" id="{5E14E914-077B-7929-40AC-C56B71E7D6EA}"/>
                  </a:ext>
                </a:extLst>
              </p:cNvPr>
              <p:cNvSpPr txBox="1"/>
              <p:nvPr/>
            </p:nvSpPr>
            <p:spPr>
              <a:xfrm>
                <a:off x="5693018" y="2271344"/>
                <a:ext cx="24691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0B050"/>
                    </a:solidFill>
                    <a:cs typeface="Calibri"/>
                  </a:rPr>
                  <a:t>CSIRO directed research</a:t>
                </a:r>
              </a:p>
            </p:txBody>
          </p:sp>
          <p:sp>
            <p:nvSpPr>
              <p:cNvPr id="21" name="TextBox 20">
                <a:extLst>
                  <a:ext uri="{FF2B5EF4-FFF2-40B4-BE49-F238E27FC236}">
                    <a16:creationId xmlns:a16="http://schemas.microsoft.com/office/drawing/2014/main" id="{5FA4AC2A-BADF-B282-A5BB-CDD393BA3C6E}"/>
                  </a:ext>
                </a:extLst>
              </p:cNvPr>
              <p:cNvSpPr txBox="1"/>
              <p:nvPr/>
            </p:nvSpPr>
            <p:spPr>
              <a:xfrm>
                <a:off x="5693018" y="2601054"/>
                <a:ext cx="24471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0B0F0"/>
                    </a:solidFill>
                    <a:cs typeface="Calibri"/>
                  </a:rPr>
                  <a:t>CSIRO using/enhancing</a:t>
                </a:r>
              </a:p>
            </p:txBody>
          </p:sp>
        </p:grpSp>
        <p:pic>
          <p:nvPicPr>
            <p:cNvPr id="4" name="Graphic 4" descr="Tick with solid fill">
              <a:extLst>
                <a:ext uri="{FF2B5EF4-FFF2-40B4-BE49-F238E27FC236}">
                  <a16:creationId xmlns:a16="http://schemas.microsoft.com/office/drawing/2014/main" id="{2E755F9E-A663-6C9D-DECD-A7B08FE50A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1328" y="3874654"/>
              <a:ext cx="323351" cy="323785"/>
            </a:xfrm>
            <a:prstGeom prst="rect">
              <a:avLst/>
            </a:prstGeom>
          </p:spPr>
        </p:pic>
      </p:grpSp>
      <p:sp>
        <p:nvSpPr>
          <p:cNvPr id="15" name="TextBox 14">
            <a:extLst>
              <a:ext uri="{FF2B5EF4-FFF2-40B4-BE49-F238E27FC236}">
                <a16:creationId xmlns:a16="http://schemas.microsoft.com/office/drawing/2014/main" id="{CD6A0B01-D4E4-4C86-B531-57FCB7372800}"/>
              </a:ext>
            </a:extLst>
          </p:cNvPr>
          <p:cNvSpPr txBox="1"/>
          <p:nvPr/>
        </p:nvSpPr>
        <p:spPr>
          <a:xfrm>
            <a:off x="357419" y="713373"/>
            <a:ext cx="8442960" cy="723275"/>
          </a:xfrm>
          <a:prstGeom prst="rect">
            <a:avLst/>
          </a:prstGeom>
          <a:solidFill>
            <a:srgbClr val="001E34"/>
          </a:solidFill>
          <a:ln>
            <a:noFill/>
          </a:ln>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AU" dirty="0">
                <a:solidFill>
                  <a:schemeClr val="bg1"/>
                </a:solidFill>
              </a:rPr>
              <a:t>Seeded projects across a range of areas</a:t>
            </a:r>
          </a:p>
          <a:p>
            <a:pPr marL="285750" indent="-285750">
              <a:spcAft>
                <a:spcPts val="600"/>
              </a:spcAft>
              <a:buFont typeface="Arial" panose="020B0604020202020204" pitchFamily="34" charset="0"/>
              <a:buChar char="•"/>
            </a:pPr>
            <a:r>
              <a:rPr lang="en-AU" dirty="0">
                <a:solidFill>
                  <a:schemeClr val="bg1"/>
                </a:solidFill>
                <a:ea typeface="Calibri"/>
                <a:cs typeface="Calibri"/>
              </a:rPr>
              <a:t>Established significant capability, complemented by other CSIRO activities</a:t>
            </a:r>
          </a:p>
        </p:txBody>
      </p:sp>
    </p:spTree>
    <p:extLst>
      <p:ext uri="{BB962C8B-B14F-4D97-AF65-F5344CB8AC3E}">
        <p14:creationId xmlns:p14="http://schemas.microsoft.com/office/powerpoint/2010/main" val="259455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E74FB4-A201-47AC-9C45-8CA887EF8485}"/>
              </a:ext>
            </a:extLst>
          </p:cNvPr>
          <p:cNvSpPr txBox="1"/>
          <p:nvPr/>
        </p:nvSpPr>
        <p:spPr>
          <a:xfrm>
            <a:off x="326805" y="127324"/>
            <a:ext cx="4594380" cy="461665"/>
          </a:xfrm>
          <a:prstGeom prst="rect">
            <a:avLst/>
          </a:prstGeom>
          <a:noFill/>
        </p:spPr>
        <p:txBody>
          <a:bodyPr wrap="square" lIns="91440" tIns="45720" rIns="91440" bIns="45720" anchor="t">
            <a:spAutoFit/>
          </a:bodyPr>
          <a:lstStyle/>
          <a:p>
            <a:r>
              <a:rPr lang="en-AU" sz="2400" b="1" dirty="0">
                <a:solidFill>
                  <a:srgbClr val="FEFFE3"/>
                </a:solidFill>
                <a:latin typeface="+mj-lt"/>
                <a:ea typeface="+mj-ea"/>
                <a:cs typeface="+mj-cs"/>
              </a:rPr>
              <a:t>Our project leaders</a:t>
            </a:r>
          </a:p>
        </p:txBody>
      </p:sp>
      <p:pic>
        <p:nvPicPr>
          <p:cNvPr id="3" name="Picture 2" descr="A person smiling for the camera&#10;&#10;Description automatically generated with medium confidence">
            <a:extLst>
              <a:ext uri="{FF2B5EF4-FFF2-40B4-BE49-F238E27FC236}">
                <a16:creationId xmlns:a16="http://schemas.microsoft.com/office/drawing/2014/main" id="{04EECC51-0355-4F32-9501-F53576A0F5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53228" y="1845803"/>
            <a:ext cx="662400" cy="828000"/>
          </a:xfrm>
          <a:prstGeom prst="rect">
            <a:avLst/>
          </a:prstGeom>
        </p:spPr>
      </p:pic>
      <p:pic>
        <p:nvPicPr>
          <p:cNvPr id="7" name="Picture 6" descr="A person looking at a computer screen&#10;&#10;Description automatically generated with medium confidence">
            <a:extLst>
              <a:ext uri="{FF2B5EF4-FFF2-40B4-BE49-F238E27FC236}">
                <a16:creationId xmlns:a16="http://schemas.microsoft.com/office/drawing/2014/main" id="{3B542D86-B858-4802-A86D-AF850422FB9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431"/>
          <a:stretch/>
        </p:blipFill>
        <p:spPr>
          <a:xfrm>
            <a:off x="3636923" y="696206"/>
            <a:ext cx="662400" cy="828000"/>
          </a:xfrm>
          <a:prstGeom prst="rect">
            <a:avLst/>
          </a:prstGeom>
        </p:spPr>
      </p:pic>
      <p:pic>
        <p:nvPicPr>
          <p:cNvPr id="11" name="Picture 10" descr="A picture containing person, wall&#10;&#10;Description automatically generated">
            <a:extLst>
              <a:ext uri="{FF2B5EF4-FFF2-40B4-BE49-F238E27FC236}">
                <a16:creationId xmlns:a16="http://schemas.microsoft.com/office/drawing/2014/main" id="{15BF017E-B2D2-44EC-B96E-2138C4B66B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5156" y="1174653"/>
            <a:ext cx="662400" cy="828000"/>
          </a:xfrm>
          <a:prstGeom prst="rect">
            <a:avLst/>
          </a:prstGeom>
        </p:spPr>
      </p:pic>
      <p:pic>
        <p:nvPicPr>
          <p:cNvPr id="23" name="Picture 22" descr="A person smiling for the camera&#10;&#10;Description automatically generated with medium confidence">
            <a:extLst>
              <a:ext uri="{FF2B5EF4-FFF2-40B4-BE49-F238E27FC236}">
                <a16:creationId xmlns:a16="http://schemas.microsoft.com/office/drawing/2014/main" id="{1B25C860-9889-4A1D-A2EA-94AFB661831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0469" y="2217087"/>
            <a:ext cx="662400" cy="828000"/>
          </a:xfrm>
          <a:prstGeom prst="rect">
            <a:avLst/>
          </a:prstGeom>
        </p:spPr>
      </p:pic>
      <p:pic>
        <p:nvPicPr>
          <p:cNvPr id="25" name="Picture 24" descr="A person wearing glasses&#10;&#10;Description automatically generated with medium confidence">
            <a:extLst>
              <a:ext uri="{FF2B5EF4-FFF2-40B4-BE49-F238E27FC236}">
                <a16:creationId xmlns:a16="http://schemas.microsoft.com/office/drawing/2014/main" id="{6871B572-92C9-4B6E-835D-FB7070697C9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953147" y="852915"/>
            <a:ext cx="662400" cy="828000"/>
          </a:xfrm>
          <a:prstGeom prst="rect">
            <a:avLst/>
          </a:prstGeom>
        </p:spPr>
      </p:pic>
      <p:sp>
        <p:nvSpPr>
          <p:cNvPr id="27" name="TextBox 26">
            <a:extLst>
              <a:ext uri="{FF2B5EF4-FFF2-40B4-BE49-F238E27FC236}">
                <a16:creationId xmlns:a16="http://schemas.microsoft.com/office/drawing/2014/main" id="{0CE8D0BC-12B8-4829-A01D-52F6C7CC583D}"/>
              </a:ext>
            </a:extLst>
          </p:cNvPr>
          <p:cNvSpPr txBox="1"/>
          <p:nvPr/>
        </p:nvSpPr>
        <p:spPr>
          <a:xfrm>
            <a:off x="360000" y="651272"/>
            <a:ext cx="2495152" cy="400110"/>
          </a:xfrm>
          <a:prstGeom prst="rect">
            <a:avLst/>
          </a:prstGeom>
          <a:noFill/>
        </p:spPr>
        <p:txBody>
          <a:bodyPr wrap="square" rtlCol="0">
            <a:spAutoFit/>
          </a:bodyPr>
          <a:lstStyle/>
          <a:p>
            <a:r>
              <a:rPr lang="en-AU" sz="2000">
                <a:solidFill>
                  <a:srgbClr val="FEFFE3"/>
                </a:solidFill>
              </a:rPr>
              <a:t>Materials and devices</a:t>
            </a:r>
          </a:p>
        </p:txBody>
      </p:sp>
      <p:sp>
        <p:nvSpPr>
          <p:cNvPr id="28" name="TextBox 27">
            <a:extLst>
              <a:ext uri="{FF2B5EF4-FFF2-40B4-BE49-F238E27FC236}">
                <a16:creationId xmlns:a16="http://schemas.microsoft.com/office/drawing/2014/main" id="{B78A48A9-05E1-47A9-A0CF-74CACF615C26}"/>
              </a:ext>
            </a:extLst>
          </p:cNvPr>
          <p:cNvSpPr txBox="1"/>
          <p:nvPr/>
        </p:nvSpPr>
        <p:spPr>
          <a:xfrm>
            <a:off x="6252453" y="66277"/>
            <a:ext cx="1950254" cy="707886"/>
          </a:xfrm>
          <a:prstGeom prst="rect">
            <a:avLst/>
          </a:prstGeom>
          <a:noFill/>
        </p:spPr>
        <p:txBody>
          <a:bodyPr wrap="square" rtlCol="0">
            <a:spAutoFit/>
          </a:bodyPr>
          <a:lstStyle/>
          <a:p>
            <a:r>
              <a:rPr lang="en-AU" sz="2000">
                <a:solidFill>
                  <a:srgbClr val="FEFFE3"/>
                </a:solidFill>
              </a:rPr>
              <a:t>New algorithms and software</a:t>
            </a:r>
          </a:p>
        </p:txBody>
      </p:sp>
      <p:sp>
        <p:nvSpPr>
          <p:cNvPr id="31" name="TextBox 30">
            <a:extLst>
              <a:ext uri="{FF2B5EF4-FFF2-40B4-BE49-F238E27FC236}">
                <a16:creationId xmlns:a16="http://schemas.microsoft.com/office/drawing/2014/main" id="{2462C835-EEDC-40DE-86C4-FBBF8E851E32}"/>
              </a:ext>
            </a:extLst>
          </p:cNvPr>
          <p:cNvSpPr txBox="1"/>
          <p:nvPr/>
        </p:nvSpPr>
        <p:spPr>
          <a:xfrm>
            <a:off x="3707762" y="138984"/>
            <a:ext cx="2495152" cy="400110"/>
          </a:xfrm>
          <a:prstGeom prst="rect">
            <a:avLst/>
          </a:prstGeom>
          <a:noFill/>
        </p:spPr>
        <p:txBody>
          <a:bodyPr wrap="square" rtlCol="0">
            <a:spAutoFit/>
          </a:bodyPr>
          <a:lstStyle/>
          <a:p>
            <a:r>
              <a:rPr lang="en-AU" sz="2000" dirty="0">
                <a:solidFill>
                  <a:srgbClr val="FEFFE3"/>
                </a:solidFill>
              </a:rPr>
              <a:t>Application of QT</a:t>
            </a:r>
          </a:p>
        </p:txBody>
      </p:sp>
      <p:sp>
        <p:nvSpPr>
          <p:cNvPr id="32" name="TextBox 31">
            <a:extLst>
              <a:ext uri="{FF2B5EF4-FFF2-40B4-BE49-F238E27FC236}">
                <a16:creationId xmlns:a16="http://schemas.microsoft.com/office/drawing/2014/main" id="{B6CE50C6-E07F-4E88-A047-D0F9A0B06482}"/>
              </a:ext>
            </a:extLst>
          </p:cNvPr>
          <p:cNvSpPr txBox="1"/>
          <p:nvPr/>
        </p:nvSpPr>
        <p:spPr>
          <a:xfrm>
            <a:off x="1496870" y="1165747"/>
            <a:ext cx="1753888" cy="523220"/>
          </a:xfrm>
          <a:prstGeom prst="rect">
            <a:avLst/>
          </a:prstGeom>
          <a:noFill/>
        </p:spPr>
        <p:txBody>
          <a:bodyPr wrap="square" rtlCol="0">
            <a:spAutoFit/>
          </a:bodyPr>
          <a:lstStyle/>
          <a:p>
            <a:r>
              <a:rPr lang="en-AU" sz="1600">
                <a:solidFill>
                  <a:srgbClr val="C8C8CA"/>
                </a:solidFill>
              </a:rPr>
              <a:t>Wendy Purches</a:t>
            </a:r>
          </a:p>
          <a:p>
            <a:r>
              <a:rPr lang="en-AU" sz="1100">
                <a:solidFill>
                  <a:srgbClr val="C8C8CA"/>
                </a:solidFill>
              </a:rPr>
              <a:t>Single photon sources</a:t>
            </a:r>
          </a:p>
        </p:txBody>
      </p:sp>
      <p:sp>
        <p:nvSpPr>
          <p:cNvPr id="33" name="TextBox 32">
            <a:extLst>
              <a:ext uri="{FF2B5EF4-FFF2-40B4-BE49-F238E27FC236}">
                <a16:creationId xmlns:a16="http://schemas.microsoft.com/office/drawing/2014/main" id="{E4BB4A02-08BD-4026-9217-A65E69670FCB}"/>
              </a:ext>
            </a:extLst>
          </p:cNvPr>
          <p:cNvSpPr txBox="1"/>
          <p:nvPr/>
        </p:nvSpPr>
        <p:spPr>
          <a:xfrm>
            <a:off x="2442097" y="2257259"/>
            <a:ext cx="1753888" cy="523220"/>
          </a:xfrm>
          <a:prstGeom prst="rect">
            <a:avLst/>
          </a:prstGeom>
          <a:noFill/>
        </p:spPr>
        <p:txBody>
          <a:bodyPr wrap="square" lIns="91440" tIns="45720" rIns="91440" bIns="45720" rtlCol="0" anchor="t">
            <a:spAutoFit/>
          </a:bodyPr>
          <a:lstStyle/>
          <a:p>
            <a:r>
              <a:rPr lang="en-AU" sz="1600">
                <a:solidFill>
                  <a:srgbClr val="C8C8CA"/>
                </a:solidFill>
              </a:rPr>
              <a:t>Andrew Squires</a:t>
            </a:r>
          </a:p>
          <a:p>
            <a:r>
              <a:rPr lang="en-AU" sz="1100">
                <a:solidFill>
                  <a:srgbClr val="C8C8CA"/>
                </a:solidFill>
              </a:rPr>
              <a:t>2D Q materials</a:t>
            </a:r>
            <a:endParaRPr lang="en-AU">
              <a:solidFill>
                <a:srgbClr val="C8C8CA"/>
              </a:solidFill>
            </a:endParaRPr>
          </a:p>
        </p:txBody>
      </p:sp>
      <p:sp>
        <p:nvSpPr>
          <p:cNvPr id="34" name="TextBox 33">
            <a:extLst>
              <a:ext uri="{FF2B5EF4-FFF2-40B4-BE49-F238E27FC236}">
                <a16:creationId xmlns:a16="http://schemas.microsoft.com/office/drawing/2014/main" id="{3BB737A5-F9DC-42AD-B582-620A2C558642}"/>
              </a:ext>
            </a:extLst>
          </p:cNvPr>
          <p:cNvSpPr txBox="1"/>
          <p:nvPr/>
        </p:nvSpPr>
        <p:spPr>
          <a:xfrm>
            <a:off x="1212102" y="2816822"/>
            <a:ext cx="2495152" cy="523220"/>
          </a:xfrm>
          <a:prstGeom prst="rect">
            <a:avLst/>
          </a:prstGeom>
          <a:noFill/>
        </p:spPr>
        <p:txBody>
          <a:bodyPr wrap="square" rtlCol="0">
            <a:spAutoFit/>
          </a:bodyPr>
          <a:lstStyle/>
          <a:p>
            <a:r>
              <a:rPr lang="en-AU" sz="1600">
                <a:solidFill>
                  <a:srgbClr val="C8C8CA"/>
                </a:solidFill>
              </a:rPr>
              <a:t>Stephen Gensemer</a:t>
            </a:r>
          </a:p>
          <a:p>
            <a:r>
              <a:rPr lang="en-AU" sz="1100">
                <a:solidFill>
                  <a:srgbClr val="C8C8CA"/>
                </a:solidFill>
              </a:rPr>
              <a:t>Q-assured time transfer</a:t>
            </a:r>
            <a:endParaRPr lang="en-AU" sz="1600">
              <a:solidFill>
                <a:srgbClr val="C8C8CA"/>
              </a:solidFill>
            </a:endParaRPr>
          </a:p>
        </p:txBody>
      </p:sp>
      <p:sp>
        <p:nvSpPr>
          <p:cNvPr id="36" name="TextBox 35">
            <a:extLst>
              <a:ext uri="{FF2B5EF4-FFF2-40B4-BE49-F238E27FC236}">
                <a16:creationId xmlns:a16="http://schemas.microsoft.com/office/drawing/2014/main" id="{2BD4D4C3-4C96-444C-A2E8-2CA7B77FEF18}"/>
              </a:ext>
            </a:extLst>
          </p:cNvPr>
          <p:cNvSpPr txBox="1"/>
          <p:nvPr/>
        </p:nvSpPr>
        <p:spPr>
          <a:xfrm>
            <a:off x="4362370" y="666705"/>
            <a:ext cx="1753888" cy="677108"/>
          </a:xfrm>
          <a:prstGeom prst="rect">
            <a:avLst/>
          </a:prstGeom>
          <a:noFill/>
        </p:spPr>
        <p:txBody>
          <a:bodyPr wrap="square" rtlCol="0">
            <a:spAutoFit/>
          </a:bodyPr>
          <a:lstStyle/>
          <a:p>
            <a:r>
              <a:rPr lang="en-AU" sz="1600">
                <a:solidFill>
                  <a:srgbClr val="C8C8CA"/>
                </a:solidFill>
              </a:rPr>
              <a:t>Hajime Suzuki</a:t>
            </a:r>
          </a:p>
          <a:p>
            <a:r>
              <a:rPr lang="en-AU" sz="1100">
                <a:solidFill>
                  <a:srgbClr val="C8C8CA"/>
                </a:solidFill>
              </a:rPr>
              <a:t>Quantum ML for cybersecurity</a:t>
            </a:r>
          </a:p>
        </p:txBody>
      </p:sp>
      <p:sp>
        <p:nvSpPr>
          <p:cNvPr id="37" name="TextBox 36">
            <a:extLst>
              <a:ext uri="{FF2B5EF4-FFF2-40B4-BE49-F238E27FC236}">
                <a16:creationId xmlns:a16="http://schemas.microsoft.com/office/drawing/2014/main" id="{C9151A9B-7737-4070-9C9F-C5A04C16DD90}"/>
              </a:ext>
            </a:extLst>
          </p:cNvPr>
          <p:cNvSpPr txBox="1"/>
          <p:nvPr/>
        </p:nvSpPr>
        <p:spPr>
          <a:xfrm>
            <a:off x="6262918" y="1822013"/>
            <a:ext cx="1753888" cy="677108"/>
          </a:xfrm>
          <a:prstGeom prst="rect">
            <a:avLst/>
          </a:prstGeom>
          <a:noFill/>
        </p:spPr>
        <p:txBody>
          <a:bodyPr wrap="square" rtlCol="0">
            <a:spAutoFit/>
          </a:bodyPr>
          <a:lstStyle/>
          <a:p>
            <a:r>
              <a:rPr lang="en-AU" sz="1600">
                <a:solidFill>
                  <a:srgbClr val="C8C8CA"/>
                </a:solidFill>
              </a:rPr>
              <a:t>James Quach</a:t>
            </a:r>
          </a:p>
          <a:p>
            <a:r>
              <a:rPr lang="en-AU" sz="1100">
                <a:solidFill>
                  <a:srgbClr val="C8C8CA"/>
                </a:solidFill>
              </a:rPr>
              <a:t>Quantum ML for </a:t>
            </a:r>
          </a:p>
          <a:p>
            <a:r>
              <a:rPr lang="en-AU" sz="1100">
                <a:solidFill>
                  <a:srgbClr val="C8C8CA"/>
                </a:solidFill>
              </a:rPr>
              <a:t>robotics</a:t>
            </a:r>
          </a:p>
        </p:txBody>
      </p:sp>
      <p:sp>
        <p:nvSpPr>
          <p:cNvPr id="38" name="TextBox 37">
            <a:extLst>
              <a:ext uri="{FF2B5EF4-FFF2-40B4-BE49-F238E27FC236}">
                <a16:creationId xmlns:a16="http://schemas.microsoft.com/office/drawing/2014/main" id="{EE22B46D-E700-4F53-A271-336F936E5771}"/>
              </a:ext>
            </a:extLst>
          </p:cNvPr>
          <p:cNvSpPr txBox="1"/>
          <p:nvPr/>
        </p:nvSpPr>
        <p:spPr>
          <a:xfrm>
            <a:off x="4095037" y="2601243"/>
            <a:ext cx="1753888" cy="846386"/>
          </a:xfrm>
          <a:prstGeom prst="rect">
            <a:avLst/>
          </a:prstGeom>
          <a:noFill/>
        </p:spPr>
        <p:txBody>
          <a:bodyPr wrap="square" rtlCol="0">
            <a:spAutoFit/>
          </a:bodyPr>
          <a:lstStyle/>
          <a:p>
            <a:r>
              <a:rPr lang="en-AU" sz="1600">
                <a:solidFill>
                  <a:srgbClr val="C8C8CA"/>
                </a:solidFill>
              </a:rPr>
              <a:t>Sam Yang</a:t>
            </a:r>
          </a:p>
          <a:p>
            <a:r>
              <a:rPr lang="en-AU" sz="1100">
                <a:solidFill>
                  <a:srgbClr val="C8C8CA"/>
                </a:solidFill>
              </a:rPr>
              <a:t>Q annealing for microstructure </a:t>
            </a:r>
          </a:p>
          <a:p>
            <a:r>
              <a:rPr lang="en-AU" sz="1100">
                <a:solidFill>
                  <a:srgbClr val="C8C8CA"/>
                </a:solidFill>
              </a:rPr>
              <a:t>modelling</a:t>
            </a:r>
          </a:p>
        </p:txBody>
      </p:sp>
      <p:sp>
        <p:nvSpPr>
          <p:cNvPr id="39" name="TextBox 38">
            <a:extLst>
              <a:ext uri="{FF2B5EF4-FFF2-40B4-BE49-F238E27FC236}">
                <a16:creationId xmlns:a16="http://schemas.microsoft.com/office/drawing/2014/main" id="{2AE5754F-A662-496E-A834-CBB26273BC2B}"/>
              </a:ext>
            </a:extLst>
          </p:cNvPr>
          <p:cNvSpPr txBox="1"/>
          <p:nvPr/>
        </p:nvSpPr>
        <p:spPr>
          <a:xfrm>
            <a:off x="7623476" y="911474"/>
            <a:ext cx="1753888" cy="769441"/>
          </a:xfrm>
          <a:prstGeom prst="rect">
            <a:avLst/>
          </a:prstGeom>
          <a:noFill/>
        </p:spPr>
        <p:txBody>
          <a:bodyPr wrap="square" rtlCol="0">
            <a:spAutoFit/>
          </a:bodyPr>
          <a:lstStyle/>
          <a:p>
            <a:r>
              <a:rPr lang="en-AU" sz="1600">
                <a:solidFill>
                  <a:srgbClr val="C8C8CA"/>
                </a:solidFill>
              </a:rPr>
              <a:t>Usman Muhammad</a:t>
            </a:r>
          </a:p>
          <a:p>
            <a:r>
              <a:rPr lang="en-AU" sz="1100">
                <a:solidFill>
                  <a:srgbClr val="C8C8CA"/>
                </a:solidFill>
              </a:rPr>
              <a:t>QC software stack</a:t>
            </a:r>
          </a:p>
        </p:txBody>
      </p:sp>
      <p:sp>
        <p:nvSpPr>
          <p:cNvPr id="22" name="TextBox 21">
            <a:extLst>
              <a:ext uri="{FF2B5EF4-FFF2-40B4-BE49-F238E27FC236}">
                <a16:creationId xmlns:a16="http://schemas.microsoft.com/office/drawing/2014/main" id="{9158B653-EC58-490B-A0D1-88D96522BD31}"/>
              </a:ext>
            </a:extLst>
          </p:cNvPr>
          <p:cNvSpPr txBox="1"/>
          <p:nvPr/>
        </p:nvSpPr>
        <p:spPr>
          <a:xfrm>
            <a:off x="6566393" y="4454991"/>
            <a:ext cx="1753888" cy="507831"/>
          </a:xfrm>
          <a:prstGeom prst="rect">
            <a:avLst/>
          </a:prstGeom>
          <a:noFill/>
        </p:spPr>
        <p:txBody>
          <a:bodyPr wrap="square" rtlCol="0">
            <a:spAutoFit/>
          </a:bodyPr>
          <a:lstStyle/>
          <a:p>
            <a:r>
              <a:rPr lang="en-AU" sz="1600">
                <a:solidFill>
                  <a:srgbClr val="C8C8CA"/>
                </a:solidFill>
              </a:rPr>
              <a:t>Justine Lacey</a:t>
            </a:r>
          </a:p>
          <a:p>
            <a:r>
              <a:rPr lang="en-AU" sz="1100">
                <a:solidFill>
                  <a:srgbClr val="C8C8CA"/>
                </a:solidFill>
              </a:rPr>
              <a:t>Responsible Innovation</a:t>
            </a:r>
          </a:p>
        </p:txBody>
      </p:sp>
      <p:pic>
        <p:nvPicPr>
          <p:cNvPr id="1026" name="Picture 2" descr="A woman with silver hair and red lipstick, smiling at the camera and wearing a black buttoned up top.">
            <a:extLst>
              <a:ext uri="{FF2B5EF4-FFF2-40B4-BE49-F238E27FC236}">
                <a16:creationId xmlns:a16="http://schemas.microsoft.com/office/drawing/2014/main" id="{B8CAB7A3-C18F-4D30-B543-A9CD93B929BE}"/>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723051" y="3616011"/>
            <a:ext cx="705332" cy="82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TIZARD | Group Leader | BSc, PhD | The Commonwealth Scientific and  Industrial Research Organisation, Canberra | CSIRO | Australian Animal  Health Laboratory (AAHL)">
            <a:extLst>
              <a:ext uri="{FF2B5EF4-FFF2-40B4-BE49-F238E27FC236}">
                <a16:creationId xmlns:a16="http://schemas.microsoft.com/office/drawing/2014/main" id="{AF62B5B2-C58C-4527-9665-987E4AAC001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40123" y="3109253"/>
            <a:ext cx="828000" cy="828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F1FE962-53D2-4733-A33F-213EA5084762}"/>
              </a:ext>
            </a:extLst>
          </p:cNvPr>
          <p:cNvSpPr txBox="1"/>
          <p:nvPr/>
        </p:nvSpPr>
        <p:spPr>
          <a:xfrm>
            <a:off x="3374699" y="3894580"/>
            <a:ext cx="1753888" cy="507831"/>
          </a:xfrm>
          <a:prstGeom prst="rect">
            <a:avLst/>
          </a:prstGeom>
          <a:noFill/>
        </p:spPr>
        <p:txBody>
          <a:bodyPr wrap="square" rtlCol="0">
            <a:spAutoFit/>
          </a:bodyPr>
          <a:lstStyle/>
          <a:p>
            <a:r>
              <a:rPr lang="en-AU" sz="1600" dirty="0">
                <a:solidFill>
                  <a:srgbClr val="C8C8CA"/>
                </a:solidFill>
              </a:rPr>
              <a:t>Mark Tizard</a:t>
            </a:r>
          </a:p>
          <a:p>
            <a:r>
              <a:rPr lang="en-AU" sz="1100" dirty="0">
                <a:solidFill>
                  <a:srgbClr val="C8C8CA"/>
                </a:solidFill>
              </a:rPr>
              <a:t>Quantum Sensing in Bio</a:t>
            </a:r>
          </a:p>
        </p:txBody>
      </p:sp>
      <p:pic>
        <p:nvPicPr>
          <p:cNvPr id="2" name="Picture 3">
            <a:extLst>
              <a:ext uri="{FF2B5EF4-FFF2-40B4-BE49-F238E27FC236}">
                <a16:creationId xmlns:a16="http://schemas.microsoft.com/office/drawing/2014/main" id="{0095CCB1-263B-51D9-889B-C78EB7FE7D1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068283" y="3616011"/>
            <a:ext cx="654225" cy="828000"/>
          </a:xfrm>
          <a:prstGeom prst="rect">
            <a:avLst/>
          </a:prstGeom>
        </p:spPr>
      </p:pic>
      <p:pic>
        <p:nvPicPr>
          <p:cNvPr id="4" name="Picture 4">
            <a:extLst>
              <a:ext uri="{FF2B5EF4-FFF2-40B4-BE49-F238E27FC236}">
                <a16:creationId xmlns:a16="http://schemas.microsoft.com/office/drawing/2014/main" id="{05A19794-395F-434E-7206-1C259BC943A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t="-877" b="-245"/>
          <a:stretch/>
        </p:blipFill>
        <p:spPr>
          <a:xfrm>
            <a:off x="7398959" y="2232593"/>
            <a:ext cx="585074" cy="828000"/>
          </a:xfrm>
          <a:prstGeom prst="rect">
            <a:avLst/>
          </a:prstGeom>
        </p:spPr>
      </p:pic>
      <p:pic>
        <p:nvPicPr>
          <p:cNvPr id="5" name="Picture 5">
            <a:extLst>
              <a:ext uri="{FF2B5EF4-FFF2-40B4-BE49-F238E27FC236}">
                <a16:creationId xmlns:a16="http://schemas.microsoft.com/office/drawing/2014/main" id="{A0559539-CF97-D0DC-3759-8D80D2CB3DF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4380" y="3384164"/>
            <a:ext cx="629545" cy="828000"/>
          </a:xfrm>
          <a:prstGeom prst="rect">
            <a:avLst/>
          </a:prstGeom>
        </p:spPr>
      </p:pic>
      <p:sp>
        <p:nvSpPr>
          <p:cNvPr id="47" name="TextBox 46">
            <a:extLst>
              <a:ext uri="{FF2B5EF4-FFF2-40B4-BE49-F238E27FC236}">
                <a16:creationId xmlns:a16="http://schemas.microsoft.com/office/drawing/2014/main" id="{9BC0307C-0EF7-4F90-A0ED-A5AC057ACF4E}"/>
              </a:ext>
            </a:extLst>
          </p:cNvPr>
          <p:cNvSpPr txBox="1"/>
          <p:nvPr/>
        </p:nvSpPr>
        <p:spPr>
          <a:xfrm>
            <a:off x="124613" y="4134463"/>
            <a:ext cx="2495152" cy="523220"/>
          </a:xfrm>
          <a:prstGeom prst="rect">
            <a:avLst/>
          </a:prstGeom>
          <a:noFill/>
        </p:spPr>
        <p:txBody>
          <a:bodyPr wrap="square" rtlCol="0">
            <a:spAutoFit/>
          </a:bodyPr>
          <a:lstStyle/>
          <a:p>
            <a:r>
              <a:rPr lang="en-AU" sz="1600">
                <a:solidFill>
                  <a:srgbClr val="C8C8CA"/>
                </a:solidFill>
              </a:rPr>
              <a:t>Tim van der Laan</a:t>
            </a:r>
          </a:p>
          <a:p>
            <a:r>
              <a:rPr lang="en-AU" sz="1100">
                <a:solidFill>
                  <a:srgbClr val="C8C8CA"/>
                </a:solidFill>
              </a:rPr>
              <a:t>Q light emitting materials</a:t>
            </a:r>
            <a:endParaRPr lang="en-AU" sz="1600">
              <a:solidFill>
                <a:srgbClr val="C8C8CA"/>
              </a:solidFill>
            </a:endParaRPr>
          </a:p>
        </p:txBody>
      </p:sp>
      <p:sp>
        <p:nvSpPr>
          <p:cNvPr id="55" name="TextBox 54">
            <a:extLst>
              <a:ext uri="{FF2B5EF4-FFF2-40B4-BE49-F238E27FC236}">
                <a16:creationId xmlns:a16="http://schemas.microsoft.com/office/drawing/2014/main" id="{2F003CE9-EA53-45F6-A01E-7E99242B77D0}"/>
              </a:ext>
            </a:extLst>
          </p:cNvPr>
          <p:cNvSpPr txBox="1"/>
          <p:nvPr/>
        </p:nvSpPr>
        <p:spPr>
          <a:xfrm>
            <a:off x="2084428" y="4448406"/>
            <a:ext cx="1649158" cy="523220"/>
          </a:xfrm>
          <a:prstGeom prst="rect">
            <a:avLst/>
          </a:prstGeom>
          <a:noFill/>
        </p:spPr>
        <p:txBody>
          <a:bodyPr wrap="square" rtlCol="0">
            <a:spAutoFit/>
          </a:bodyPr>
          <a:lstStyle/>
          <a:p>
            <a:r>
              <a:rPr lang="en-AU" sz="1600">
                <a:solidFill>
                  <a:srgbClr val="C8C8CA"/>
                </a:solidFill>
              </a:rPr>
              <a:t>Zhaojun Han</a:t>
            </a:r>
          </a:p>
          <a:p>
            <a:r>
              <a:rPr lang="en-AU" sz="1100">
                <a:solidFill>
                  <a:srgbClr val="C8C8CA"/>
                </a:solidFill>
              </a:rPr>
              <a:t>Q modelling catalysis</a:t>
            </a:r>
            <a:endParaRPr lang="en-AU" sz="1600">
              <a:solidFill>
                <a:srgbClr val="C8C8CA"/>
              </a:solidFill>
            </a:endParaRPr>
          </a:p>
        </p:txBody>
      </p:sp>
      <p:sp>
        <p:nvSpPr>
          <p:cNvPr id="56" name="TextBox 55">
            <a:extLst>
              <a:ext uri="{FF2B5EF4-FFF2-40B4-BE49-F238E27FC236}">
                <a16:creationId xmlns:a16="http://schemas.microsoft.com/office/drawing/2014/main" id="{663B843E-D395-44C7-A7B4-34554809D74B}"/>
              </a:ext>
            </a:extLst>
          </p:cNvPr>
          <p:cNvSpPr txBox="1"/>
          <p:nvPr/>
        </p:nvSpPr>
        <p:spPr>
          <a:xfrm>
            <a:off x="7984033" y="2181660"/>
            <a:ext cx="1753888" cy="507831"/>
          </a:xfrm>
          <a:prstGeom prst="rect">
            <a:avLst/>
          </a:prstGeom>
          <a:noFill/>
        </p:spPr>
        <p:txBody>
          <a:bodyPr wrap="square" rtlCol="0">
            <a:spAutoFit/>
          </a:bodyPr>
          <a:lstStyle/>
          <a:p>
            <a:r>
              <a:rPr lang="en-AU" sz="1600" dirty="0" err="1">
                <a:solidFill>
                  <a:srgbClr val="C8C8CA"/>
                </a:solidFill>
              </a:rPr>
              <a:t>Dongxi</a:t>
            </a:r>
            <a:r>
              <a:rPr lang="en-AU" sz="1600" dirty="0">
                <a:solidFill>
                  <a:srgbClr val="C8C8CA"/>
                </a:solidFill>
              </a:rPr>
              <a:t> Liu</a:t>
            </a:r>
          </a:p>
          <a:p>
            <a:r>
              <a:rPr lang="en-AU" sz="1100" dirty="0">
                <a:solidFill>
                  <a:srgbClr val="C8C8CA"/>
                </a:solidFill>
              </a:rPr>
              <a:t>Q cryptography</a:t>
            </a:r>
          </a:p>
        </p:txBody>
      </p:sp>
      <p:pic>
        <p:nvPicPr>
          <p:cNvPr id="8" name="Picture 7" descr="A person in a suit smiling&#10;&#10;Description automatically generated with low confidence">
            <a:extLst>
              <a:ext uri="{FF2B5EF4-FFF2-40B4-BE49-F238E27FC236}">
                <a16:creationId xmlns:a16="http://schemas.microsoft.com/office/drawing/2014/main" id="{B35A4072-2A34-C573-27F8-4AA5E8DF5B3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540469" y="1378047"/>
            <a:ext cx="731140" cy="828000"/>
          </a:xfrm>
          <a:prstGeom prst="rect">
            <a:avLst/>
          </a:prstGeom>
        </p:spPr>
      </p:pic>
      <p:pic>
        <p:nvPicPr>
          <p:cNvPr id="12" name="Picture 11" descr="A person smiling for the camera&#10;&#10;Description automatically generated with low confidence">
            <a:extLst>
              <a:ext uri="{FF2B5EF4-FFF2-40B4-BE49-F238E27FC236}">
                <a16:creationId xmlns:a16="http://schemas.microsoft.com/office/drawing/2014/main" id="{C32F5DB5-E5C9-4DC5-8357-237E22C1041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469718" y="3808079"/>
            <a:ext cx="622119" cy="828000"/>
          </a:xfrm>
          <a:prstGeom prst="rect">
            <a:avLst/>
          </a:prstGeom>
        </p:spPr>
      </p:pic>
      <p:pic>
        <p:nvPicPr>
          <p:cNvPr id="14" name="Picture 13" descr="A picture containing human face, person, forehead, portrait&#10;&#10;Description automatically generated">
            <a:extLst>
              <a:ext uri="{FF2B5EF4-FFF2-40B4-BE49-F238E27FC236}">
                <a16:creationId xmlns:a16="http://schemas.microsoft.com/office/drawing/2014/main" id="{F83C7B33-7E2D-C3F8-7732-A1DE140F883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209738" y="1771913"/>
            <a:ext cx="669542" cy="828000"/>
          </a:xfrm>
          <a:prstGeom prst="rect">
            <a:avLst/>
          </a:prstGeom>
        </p:spPr>
      </p:pic>
      <p:sp>
        <p:nvSpPr>
          <p:cNvPr id="15" name="TextBox 14">
            <a:extLst>
              <a:ext uri="{FF2B5EF4-FFF2-40B4-BE49-F238E27FC236}">
                <a16:creationId xmlns:a16="http://schemas.microsoft.com/office/drawing/2014/main" id="{2CBBE72F-8F0A-77D0-70F0-6782D67D0832}"/>
              </a:ext>
            </a:extLst>
          </p:cNvPr>
          <p:cNvSpPr txBox="1"/>
          <p:nvPr/>
        </p:nvSpPr>
        <p:spPr>
          <a:xfrm>
            <a:off x="4505397" y="4499719"/>
            <a:ext cx="1753888" cy="507831"/>
          </a:xfrm>
          <a:prstGeom prst="rect">
            <a:avLst/>
          </a:prstGeom>
          <a:noFill/>
        </p:spPr>
        <p:txBody>
          <a:bodyPr wrap="square" rtlCol="0">
            <a:spAutoFit/>
          </a:bodyPr>
          <a:lstStyle/>
          <a:p>
            <a:r>
              <a:rPr lang="en-AU" sz="1600">
                <a:solidFill>
                  <a:srgbClr val="C8C8CA"/>
                </a:solidFill>
              </a:rPr>
              <a:t>Liam Hall</a:t>
            </a:r>
          </a:p>
          <a:p>
            <a:r>
              <a:rPr lang="en-AU" sz="1100">
                <a:solidFill>
                  <a:srgbClr val="C8C8CA"/>
                </a:solidFill>
              </a:rPr>
              <a:t>Quantum Sensing in Bio</a:t>
            </a:r>
          </a:p>
        </p:txBody>
      </p:sp>
      <p:pic>
        <p:nvPicPr>
          <p:cNvPr id="18" name="Picture 17" descr="A person taking a selfie&#10;&#10;Description automatically generated">
            <a:extLst>
              <a:ext uri="{FF2B5EF4-FFF2-40B4-BE49-F238E27FC236}">
                <a16:creationId xmlns:a16="http://schemas.microsoft.com/office/drawing/2014/main" id="{0BA8AF50-8CA4-F21F-5236-DE229DC371A2}"/>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305252" y="2731115"/>
            <a:ext cx="675374" cy="828000"/>
          </a:xfrm>
          <a:prstGeom prst="rect">
            <a:avLst/>
          </a:prstGeom>
        </p:spPr>
      </p:pic>
      <p:sp>
        <p:nvSpPr>
          <p:cNvPr id="19" name="TextBox 18">
            <a:extLst>
              <a:ext uri="{FF2B5EF4-FFF2-40B4-BE49-F238E27FC236}">
                <a16:creationId xmlns:a16="http://schemas.microsoft.com/office/drawing/2014/main" id="{A796D8DE-BFE9-D75C-8479-52A57E170F83}"/>
              </a:ext>
            </a:extLst>
          </p:cNvPr>
          <p:cNvSpPr txBox="1"/>
          <p:nvPr/>
        </p:nvSpPr>
        <p:spPr>
          <a:xfrm>
            <a:off x="5938248" y="2646225"/>
            <a:ext cx="1157929" cy="846386"/>
          </a:xfrm>
          <a:prstGeom prst="rect">
            <a:avLst/>
          </a:prstGeom>
          <a:noFill/>
        </p:spPr>
        <p:txBody>
          <a:bodyPr wrap="square" rtlCol="0">
            <a:spAutoFit/>
          </a:bodyPr>
          <a:lstStyle/>
          <a:p>
            <a:r>
              <a:rPr lang="en-AU" sz="1600">
                <a:solidFill>
                  <a:srgbClr val="C8C8CA"/>
                </a:solidFill>
              </a:rPr>
              <a:t>Manolo Per</a:t>
            </a:r>
          </a:p>
          <a:p>
            <a:r>
              <a:rPr lang="en-AU" sz="1100">
                <a:solidFill>
                  <a:srgbClr val="C8C8CA"/>
                </a:solidFill>
              </a:rPr>
              <a:t>QC for </a:t>
            </a:r>
          </a:p>
          <a:p>
            <a:r>
              <a:rPr lang="en-AU" sz="1100">
                <a:solidFill>
                  <a:srgbClr val="C8C8CA"/>
                </a:solidFill>
              </a:rPr>
              <a:t>materials </a:t>
            </a:r>
          </a:p>
          <a:p>
            <a:r>
              <a:rPr lang="en-AU" sz="1100">
                <a:solidFill>
                  <a:srgbClr val="C8C8CA"/>
                </a:solidFill>
              </a:rPr>
              <a:t>chemistry</a:t>
            </a:r>
          </a:p>
        </p:txBody>
      </p:sp>
      <p:pic>
        <p:nvPicPr>
          <p:cNvPr id="13" name="Picture 12">
            <a:extLst>
              <a:ext uri="{FF2B5EF4-FFF2-40B4-BE49-F238E27FC236}">
                <a16:creationId xmlns:a16="http://schemas.microsoft.com/office/drawing/2014/main" id="{F7F6F2D4-7814-B90A-4095-F8BAEFBC86D6}"/>
              </a:ext>
            </a:extLst>
          </p:cNvPr>
          <p:cNvPicPr>
            <a:picLocks noChangeAspect="1"/>
          </p:cNvPicPr>
          <p:nvPr/>
        </p:nvPicPr>
        <p:blipFill>
          <a:blip r:embed="rId17"/>
          <a:srcRect l="14173" t="11419" r="15563" b="8731"/>
          <a:stretch/>
        </p:blipFill>
        <p:spPr>
          <a:xfrm>
            <a:off x="8311225" y="3195726"/>
            <a:ext cx="585256" cy="655604"/>
          </a:xfrm>
          <a:prstGeom prst="rect">
            <a:avLst/>
          </a:prstGeom>
        </p:spPr>
      </p:pic>
      <p:sp>
        <p:nvSpPr>
          <p:cNvPr id="16" name="TextBox 15">
            <a:extLst>
              <a:ext uri="{FF2B5EF4-FFF2-40B4-BE49-F238E27FC236}">
                <a16:creationId xmlns:a16="http://schemas.microsoft.com/office/drawing/2014/main" id="{5A8B4004-4D68-D077-DFBD-F82F3A549971}"/>
              </a:ext>
            </a:extLst>
          </p:cNvPr>
          <p:cNvSpPr txBox="1"/>
          <p:nvPr/>
        </p:nvSpPr>
        <p:spPr>
          <a:xfrm>
            <a:off x="7568007" y="3829973"/>
            <a:ext cx="1575993" cy="507831"/>
          </a:xfrm>
          <a:prstGeom prst="rect">
            <a:avLst/>
          </a:prstGeom>
          <a:noFill/>
        </p:spPr>
        <p:txBody>
          <a:bodyPr wrap="square" rtlCol="0">
            <a:spAutoFit/>
          </a:bodyPr>
          <a:lstStyle/>
          <a:p>
            <a:r>
              <a:rPr lang="en-AU" sz="1600" dirty="0">
                <a:solidFill>
                  <a:srgbClr val="C8C8CA"/>
                </a:solidFill>
              </a:rPr>
              <a:t>Marcus Thatcher</a:t>
            </a:r>
          </a:p>
          <a:p>
            <a:r>
              <a:rPr lang="en-AU" sz="1100" dirty="0">
                <a:solidFill>
                  <a:srgbClr val="C8C8CA"/>
                </a:solidFill>
              </a:rPr>
              <a:t>Q climate </a:t>
            </a:r>
            <a:r>
              <a:rPr lang="en-AU" sz="1100" dirty="0" err="1">
                <a:solidFill>
                  <a:srgbClr val="C8C8CA"/>
                </a:solidFill>
              </a:rPr>
              <a:t>analaysis</a:t>
            </a:r>
            <a:endParaRPr lang="en-AU" sz="1100" dirty="0">
              <a:solidFill>
                <a:srgbClr val="C8C8CA"/>
              </a:solidFill>
            </a:endParaRPr>
          </a:p>
        </p:txBody>
      </p:sp>
    </p:spTree>
    <p:extLst>
      <p:ext uri="{BB962C8B-B14F-4D97-AF65-F5344CB8AC3E}">
        <p14:creationId xmlns:p14="http://schemas.microsoft.com/office/powerpoint/2010/main" val="292434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61D2511-D260-4D5B-91E1-0ED184729068}"/>
              </a:ext>
            </a:extLst>
          </p:cNvPr>
          <p:cNvSpPr>
            <a:spLocks noGrp="1"/>
          </p:cNvSpPr>
          <p:nvPr>
            <p:ph type="title"/>
          </p:nvPr>
        </p:nvSpPr>
        <p:spPr>
          <a:xfrm>
            <a:off x="251520" y="141286"/>
            <a:ext cx="8640960" cy="639365"/>
          </a:xfrm>
        </p:spPr>
        <p:txBody>
          <a:bodyPr/>
          <a:lstStyle/>
          <a:p>
            <a:r>
              <a:rPr lang="en-AU" dirty="0">
                <a:solidFill>
                  <a:srgbClr val="FEFFE3"/>
                </a:solidFill>
              </a:rPr>
              <a:t>Quantum Software Platform</a:t>
            </a:r>
          </a:p>
        </p:txBody>
      </p:sp>
      <p:pic>
        <p:nvPicPr>
          <p:cNvPr id="4" name="Picture 3">
            <a:extLst>
              <a:ext uri="{FF2B5EF4-FFF2-40B4-BE49-F238E27FC236}">
                <a16:creationId xmlns:a16="http://schemas.microsoft.com/office/drawing/2014/main" id="{97C12781-C970-CEF8-8658-851D79D4FEFF}"/>
              </a:ext>
            </a:extLst>
          </p:cNvPr>
          <p:cNvPicPr>
            <a:picLocks noChangeAspect="1"/>
          </p:cNvPicPr>
          <p:nvPr/>
        </p:nvPicPr>
        <p:blipFill>
          <a:blip r:embed="rId3"/>
          <a:stretch>
            <a:fillRect/>
          </a:stretch>
        </p:blipFill>
        <p:spPr>
          <a:xfrm>
            <a:off x="5879972" y="2372423"/>
            <a:ext cx="1907244" cy="2389939"/>
          </a:xfrm>
          <a:prstGeom prst="rect">
            <a:avLst/>
          </a:prstGeom>
        </p:spPr>
      </p:pic>
      <p:sp>
        <p:nvSpPr>
          <p:cNvPr id="6" name="TextBox 5">
            <a:extLst>
              <a:ext uri="{FF2B5EF4-FFF2-40B4-BE49-F238E27FC236}">
                <a16:creationId xmlns:a16="http://schemas.microsoft.com/office/drawing/2014/main" id="{1934DC23-D237-E121-4F22-CFE56B67E9D9}"/>
              </a:ext>
            </a:extLst>
          </p:cNvPr>
          <p:cNvSpPr txBox="1"/>
          <p:nvPr/>
        </p:nvSpPr>
        <p:spPr>
          <a:xfrm>
            <a:off x="4715352" y="981360"/>
            <a:ext cx="409624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600">
                <a:solidFill>
                  <a:srgbClr val="FFFFFF"/>
                </a:solidFill>
                <a:ea typeface="+mn-lt"/>
                <a:cs typeface="+mn-lt"/>
              </a:rPr>
              <a:t>This will </a:t>
            </a:r>
            <a:r>
              <a:rPr lang="en-GB" sz="1600" b="1" i="1">
                <a:solidFill>
                  <a:schemeClr val="accent6">
                    <a:lumMod val="20000"/>
                    <a:lumOff val="80000"/>
                  </a:schemeClr>
                </a:solidFill>
                <a:ea typeface="+mn-lt"/>
                <a:cs typeface="+mn-lt"/>
              </a:rPr>
              <a:t>lower the barrier for quantum application developers </a:t>
            </a:r>
            <a:r>
              <a:rPr lang="en-GB" sz="1600">
                <a:solidFill>
                  <a:srgbClr val="FFFFFF"/>
                </a:solidFill>
                <a:ea typeface="+mn-lt"/>
                <a:cs typeface="+mn-lt"/>
              </a:rPr>
              <a:t>by allowing them to co-design and co-develop quantum applications in a high-level abstraction next to traditional compute and software. </a:t>
            </a:r>
            <a:endParaRPr lang="en-US" sz="1600">
              <a:solidFill>
                <a:srgbClr val="FFFFFF"/>
              </a:solidFill>
              <a:ea typeface="+mn-lt"/>
              <a:cs typeface="+mn-lt"/>
            </a:endParaRPr>
          </a:p>
        </p:txBody>
      </p:sp>
      <p:pic>
        <p:nvPicPr>
          <p:cNvPr id="8" name="Picture 7" descr="A person with a beard and glasses&#10;&#10;Description automatically generated">
            <a:extLst>
              <a:ext uri="{FF2B5EF4-FFF2-40B4-BE49-F238E27FC236}">
                <a16:creationId xmlns:a16="http://schemas.microsoft.com/office/drawing/2014/main" id="{FAFA9DE8-6EB9-0406-44CE-8F661E076E8B}"/>
              </a:ext>
            </a:extLst>
          </p:cNvPr>
          <p:cNvPicPr>
            <a:picLocks noChangeAspect="1"/>
          </p:cNvPicPr>
          <p:nvPr/>
        </p:nvPicPr>
        <p:blipFill>
          <a:blip r:embed="rId4"/>
          <a:stretch>
            <a:fillRect/>
          </a:stretch>
        </p:blipFill>
        <p:spPr>
          <a:xfrm>
            <a:off x="6826883" y="61122"/>
            <a:ext cx="511240" cy="511240"/>
          </a:xfrm>
          <a:prstGeom prst="rect">
            <a:avLst/>
          </a:prstGeom>
        </p:spPr>
      </p:pic>
      <p:pic>
        <p:nvPicPr>
          <p:cNvPr id="10" name="Picture 9" descr="A person with short hair wearing a blue shirt&#10;&#10;Description automatically generated">
            <a:extLst>
              <a:ext uri="{FF2B5EF4-FFF2-40B4-BE49-F238E27FC236}">
                <a16:creationId xmlns:a16="http://schemas.microsoft.com/office/drawing/2014/main" id="{DF38DDD1-0284-1905-C5F9-F1F12D030667}"/>
              </a:ext>
            </a:extLst>
          </p:cNvPr>
          <p:cNvPicPr>
            <a:picLocks noChangeAspect="1"/>
          </p:cNvPicPr>
          <p:nvPr/>
        </p:nvPicPr>
        <p:blipFill>
          <a:blip r:embed="rId5"/>
          <a:stretch>
            <a:fillRect/>
          </a:stretch>
        </p:blipFill>
        <p:spPr>
          <a:xfrm>
            <a:off x="8018679" y="59761"/>
            <a:ext cx="514157" cy="513963"/>
          </a:xfrm>
          <a:prstGeom prst="rect">
            <a:avLst/>
          </a:prstGeom>
        </p:spPr>
      </p:pic>
      <p:pic>
        <p:nvPicPr>
          <p:cNvPr id="11" name="Picture 10" descr="A person wearing glasses smiling&#10;&#10;Description automatically generated">
            <a:extLst>
              <a:ext uri="{FF2B5EF4-FFF2-40B4-BE49-F238E27FC236}">
                <a16:creationId xmlns:a16="http://schemas.microsoft.com/office/drawing/2014/main" id="{C3B413C3-1F78-B712-BA16-7EC77DA387CF}"/>
              </a:ext>
            </a:extLst>
          </p:cNvPr>
          <p:cNvPicPr>
            <a:picLocks noChangeAspect="1"/>
          </p:cNvPicPr>
          <p:nvPr/>
        </p:nvPicPr>
        <p:blipFill>
          <a:blip r:embed="rId6"/>
          <a:stretch>
            <a:fillRect/>
          </a:stretch>
        </p:blipFill>
        <p:spPr>
          <a:xfrm>
            <a:off x="7435026" y="56943"/>
            <a:ext cx="519599" cy="516683"/>
          </a:xfrm>
          <a:prstGeom prst="rect">
            <a:avLst/>
          </a:prstGeom>
        </p:spPr>
      </p:pic>
      <p:pic>
        <p:nvPicPr>
          <p:cNvPr id="14" name="Picture 13" descr="A person taking a selfie&#10;&#10;Description automatically generated">
            <a:extLst>
              <a:ext uri="{FF2B5EF4-FFF2-40B4-BE49-F238E27FC236}">
                <a16:creationId xmlns:a16="http://schemas.microsoft.com/office/drawing/2014/main" id="{3DBE6050-7685-6B77-60BB-04197B1B1CE5}"/>
              </a:ext>
            </a:extLst>
          </p:cNvPr>
          <p:cNvPicPr>
            <a:picLocks noChangeAspect="1"/>
          </p:cNvPicPr>
          <p:nvPr/>
        </p:nvPicPr>
        <p:blipFill>
          <a:blip r:embed="rId7"/>
          <a:stretch>
            <a:fillRect/>
          </a:stretch>
        </p:blipFill>
        <p:spPr>
          <a:xfrm>
            <a:off x="8601259" y="56651"/>
            <a:ext cx="489080" cy="520182"/>
          </a:xfrm>
          <a:prstGeom prst="rect">
            <a:avLst/>
          </a:prstGeom>
        </p:spPr>
      </p:pic>
      <p:cxnSp>
        <p:nvCxnSpPr>
          <p:cNvPr id="2" name="Straight Connector 1">
            <a:extLst>
              <a:ext uri="{FF2B5EF4-FFF2-40B4-BE49-F238E27FC236}">
                <a16:creationId xmlns:a16="http://schemas.microsoft.com/office/drawing/2014/main" id="{036CC685-D20F-D39B-A079-B40B2B860966}"/>
              </a:ext>
            </a:extLst>
          </p:cNvPr>
          <p:cNvCxnSpPr/>
          <p:nvPr/>
        </p:nvCxnSpPr>
        <p:spPr>
          <a:xfrm>
            <a:off x="4572000" y="1059582"/>
            <a:ext cx="0" cy="3744416"/>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A4D9F1-7A13-19C9-1203-58B1ACDF60E3}"/>
              </a:ext>
            </a:extLst>
          </p:cNvPr>
          <p:cNvSpPr txBox="1"/>
          <p:nvPr/>
        </p:nvSpPr>
        <p:spPr>
          <a:xfrm>
            <a:off x="332405" y="981360"/>
            <a:ext cx="399131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600">
                <a:solidFill>
                  <a:srgbClr val="FFFFFF"/>
                </a:solidFill>
                <a:ea typeface="+mn-lt"/>
                <a:cs typeface="+mn-lt"/>
              </a:rPr>
              <a:t>A </a:t>
            </a:r>
            <a:r>
              <a:rPr lang="en-GB" sz="1600" b="1" i="1">
                <a:solidFill>
                  <a:schemeClr val="accent6">
                    <a:lumMod val="20000"/>
                    <a:lumOff val="80000"/>
                  </a:schemeClr>
                </a:solidFill>
                <a:ea typeface="+mn-lt"/>
                <a:cs typeface="+mn-lt"/>
              </a:rPr>
              <a:t>highly versatile quantum compiler</a:t>
            </a:r>
            <a:r>
              <a:rPr lang="en-GB" sz="1600">
                <a:solidFill>
                  <a:schemeClr val="accent6">
                    <a:lumMod val="20000"/>
                    <a:lumOff val="80000"/>
                  </a:schemeClr>
                </a:solidFill>
                <a:ea typeface="+mn-lt"/>
                <a:cs typeface="+mn-lt"/>
              </a:rPr>
              <a:t> </a:t>
            </a:r>
            <a:r>
              <a:rPr lang="en-GB" sz="1600">
                <a:solidFill>
                  <a:srgbClr val="FFFFFF"/>
                </a:solidFill>
                <a:ea typeface="+mn-lt"/>
                <a:cs typeface="+mn-lt"/>
              </a:rPr>
              <a:t>with built-in:</a:t>
            </a:r>
          </a:p>
          <a:p>
            <a:pPr algn="just"/>
            <a:endParaRPr lang="en-GB" sz="1600">
              <a:solidFill>
                <a:srgbClr val="FFFFFF"/>
              </a:solidFill>
              <a:cs typeface="Calibri"/>
            </a:endParaRPr>
          </a:p>
          <a:p>
            <a:pPr marL="285750" indent="-285750" algn="just">
              <a:buFont typeface="Arial"/>
              <a:buChar char="•"/>
            </a:pPr>
            <a:r>
              <a:rPr lang="en-GB" sz="1600">
                <a:solidFill>
                  <a:srgbClr val="FFFFFF"/>
                </a:solidFill>
                <a:latin typeface="Calibri"/>
                <a:cs typeface="Calibri"/>
              </a:rPr>
              <a:t>Error</a:t>
            </a:r>
            <a:r>
              <a:rPr lang="en-GB" sz="1600">
                <a:solidFill>
                  <a:srgbClr val="FFFFFF"/>
                </a:solidFill>
                <a:ea typeface="+mn-lt"/>
                <a:cs typeface="+mn-lt"/>
              </a:rPr>
              <a:t> mitigation/correction</a:t>
            </a:r>
            <a:endParaRPr lang="en-GB" sz="1600">
              <a:solidFill>
                <a:srgbClr val="FFFFFF"/>
              </a:solidFill>
              <a:cs typeface="Calibri"/>
            </a:endParaRPr>
          </a:p>
          <a:p>
            <a:pPr marL="285750" indent="-285750" algn="just">
              <a:buFont typeface="Arial"/>
              <a:buChar char="•"/>
            </a:pPr>
            <a:r>
              <a:rPr lang="en-GB" sz="1600">
                <a:solidFill>
                  <a:srgbClr val="FFFFFF"/>
                </a:solidFill>
                <a:latin typeface="Calibri"/>
                <a:cs typeface="Calibri"/>
              </a:rPr>
              <a:t>Security</a:t>
            </a:r>
            <a:endParaRPr lang="en-GB" sz="1600" err="1">
              <a:solidFill>
                <a:srgbClr val="FFFFFF"/>
              </a:solidFill>
              <a:cs typeface="Calibri"/>
            </a:endParaRPr>
          </a:p>
          <a:p>
            <a:pPr marL="285750" indent="-285750" algn="just">
              <a:buFont typeface="Arial"/>
              <a:buChar char="•"/>
            </a:pPr>
            <a:r>
              <a:rPr lang="en-GB" sz="1600">
                <a:solidFill>
                  <a:srgbClr val="FFFFFF"/>
                </a:solidFill>
                <a:latin typeface="Calibri"/>
                <a:cs typeface="Calibri"/>
              </a:rPr>
              <a:t>Algorithm</a:t>
            </a:r>
            <a:r>
              <a:rPr lang="en-GB" sz="1600">
                <a:solidFill>
                  <a:srgbClr val="FFFFFF"/>
                </a:solidFill>
                <a:ea typeface="+mn-lt"/>
                <a:cs typeface="+mn-lt"/>
              </a:rPr>
              <a:t> library</a:t>
            </a:r>
            <a:endParaRPr lang="en-GB" sz="1600">
              <a:solidFill>
                <a:srgbClr val="FFFFFF"/>
              </a:solidFill>
              <a:cs typeface="Calibri"/>
            </a:endParaRPr>
          </a:p>
          <a:p>
            <a:pPr marL="285750" indent="-285750" algn="just">
              <a:buFont typeface="Arial"/>
              <a:buChar char="•"/>
            </a:pPr>
            <a:r>
              <a:rPr lang="en-GB" sz="1600">
                <a:solidFill>
                  <a:srgbClr val="FFFFFF"/>
                </a:solidFill>
                <a:latin typeface="Calibri"/>
                <a:cs typeface="Calibri"/>
              </a:rPr>
              <a:t>Quantum</a:t>
            </a:r>
            <a:r>
              <a:rPr lang="en-GB" sz="1600">
                <a:solidFill>
                  <a:srgbClr val="FFFFFF"/>
                </a:solidFill>
                <a:ea typeface="+mn-lt"/>
                <a:cs typeface="+mn-lt"/>
              </a:rPr>
              <a:t> control optimisation</a:t>
            </a:r>
            <a:endParaRPr lang="en-GB" sz="1600">
              <a:solidFill>
                <a:srgbClr val="FFFFFF"/>
              </a:solidFill>
              <a:cs typeface="Calibri"/>
            </a:endParaRPr>
          </a:p>
          <a:p>
            <a:pPr marL="285750" indent="-285750" algn="just">
              <a:buFont typeface="Arial"/>
              <a:buChar char="•"/>
            </a:pPr>
            <a:r>
              <a:rPr lang="en-GB" sz="1600">
                <a:solidFill>
                  <a:srgbClr val="FFFFFF"/>
                </a:solidFill>
                <a:latin typeface="Calibri"/>
                <a:cs typeface="Calibri"/>
              </a:rPr>
              <a:t>Optimal</a:t>
            </a:r>
            <a:r>
              <a:rPr lang="en-GB" sz="1600">
                <a:solidFill>
                  <a:srgbClr val="FFFFFF"/>
                </a:solidFill>
                <a:ea typeface="+mn-lt"/>
                <a:cs typeface="+mn-lt"/>
              </a:rPr>
              <a:t> hardware mapping</a:t>
            </a:r>
            <a:endParaRPr lang="en-GB" sz="1600">
              <a:solidFill>
                <a:srgbClr val="FFFFFF"/>
              </a:solidFill>
              <a:cs typeface="Calibri"/>
            </a:endParaRPr>
          </a:p>
          <a:p>
            <a:pPr algn="just"/>
            <a:endParaRPr lang="en-GB" sz="1600">
              <a:solidFill>
                <a:srgbClr val="FFFFFF"/>
              </a:solidFill>
              <a:ea typeface="+mn-lt"/>
              <a:cs typeface="+mn-lt"/>
            </a:endParaRPr>
          </a:p>
          <a:p>
            <a:pPr algn="just"/>
            <a:r>
              <a:rPr lang="en-GB" sz="1600">
                <a:solidFill>
                  <a:srgbClr val="FFFFFF"/>
                </a:solidFill>
                <a:ea typeface="+mn-lt"/>
                <a:cs typeface="+mn-lt"/>
              </a:rPr>
              <a:t>Leveraging our existing strength in software engineering, Data61 will develop state-of-the-art quantum software engineering methods, tools, and platforms to tackle these challenges. </a:t>
            </a:r>
            <a:endParaRPr lang="en-GB" sz="1600">
              <a:solidFill>
                <a:srgbClr val="FFFFFF"/>
              </a:solidFill>
            </a:endParaRPr>
          </a:p>
        </p:txBody>
      </p:sp>
    </p:spTree>
    <p:extLst>
      <p:ext uri="{BB962C8B-B14F-4D97-AF65-F5344CB8AC3E}">
        <p14:creationId xmlns:p14="http://schemas.microsoft.com/office/powerpoint/2010/main" val="1315750813"/>
      </p:ext>
    </p:extLst>
  </p:cSld>
  <p:clrMapOvr>
    <a:masterClrMapping/>
  </p:clrMapOvr>
</p:sld>
</file>

<file path=ppt/theme/theme1.xml><?xml version="1.0" encoding="utf-8"?>
<a:theme xmlns:a="http://schemas.openxmlformats.org/drawingml/2006/main" name="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01FDE3BF-E6E9-4C18-8038-CF25D637063D}"/>
    </a:ext>
  </a:extLst>
</a:theme>
</file>

<file path=ppt/theme/theme2.xml><?xml version="1.0" encoding="utf-8"?>
<a:theme xmlns:a="http://schemas.openxmlformats.org/drawingml/2006/main" name="Data61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35FAB0E3-1331-443A-83E9-991F7D144633}"/>
    </a:ext>
  </a:extLst>
</a:theme>
</file>

<file path=ppt/theme/theme3.xml><?xml version="1.0" encoding="utf-8"?>
<a:theme xmlns:a="http://schemas.openxmlformats.org/drawingml/2006/main" name="Data61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F90F4FBF-B8F2-42AC-896F-B6E91557FB3C}"/>
    </a:ext>
  </a:extLst>
</a:theme>
</file>

<file path=ppt/theme/theme4.xml><?xml version="1.0" encoding="utf-8"?>
<a:theme xmlns:a="http://schemas.openxmlformats.org/drawingml/2006/main" name="MNF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19A47D4A-8090-4A46-87F2-5022CDA1E660}"/>
    </a:ext>
  </a:extLst>
</a:theme>
</file>

<file path=ppt/theme/theme5.xml><?xml version="1.0" encoding="utf-8"?>
<a:theme xmlns:a="http://schemas.openxmlformats.org/drawingml/2006/main" name="MNF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E8CA7811-B370-44D8-89FD-BA62BAC3FAAB}"/>
    </a:ext>
  </a:extLst>
</a:theme>
</file>

<file path=ppt/theme/theme6.xml><?xml version="1.0" encoding="utf-8"?>
<a:theme xmlns:a="http://schemas.openxmlformats.org/drawingml/2006/main" name="Wordmark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6643A4BC-FF22-4B2D-81F1-CA9B6945655F}"/>
    </a:ext>
  </a:extLst>
</a:theme>
</file>

<file path=ppt/theme/theme7.xml><?xml version="1.0" encoding="utf-8"?>
<a:theme xmlns:a="http://schemas.openxmlformats.org/drawingml/2006/main" name="Wordmark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69698FF6-62CC-4E9B-8DDA-DC6D707573D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D7B3C90F37894A9EEE1E1024988639" ma:contentTypeVersion="17" ma:contentTypeDescription="Create a new document." ma:contentTypeScope="" ma:versionID="44613da3399f0764e2011aaa493cd601">
  <xsd:schema xmlns:xsd="http://www.w3.org/2001/XMLSchema" xmlns:xs="http://www.w3.org/2001/XMLSchema" xmlns:p="http://schemas.microsoft.com/office/2006/metadata/properties" xmlns:ns2="0d97f2f0-b670-43b3-97a6-16b095166e7a" xmlns:ns3="07a2f162-a78e-4908-83de-754ce6a2028d" targetNamespace="http://schemas.microsoft.com/office/2006/metadata/properties" ma:root="true" ma:fieldsID="bab0331067282d57e4d43f2f21fa5eb8" ns2:_="" ns3:_="">
    <xsd:import namespace="0d97f2f0-b670-43b3-97a6-16b095166e7a"/>
    <xsd:import namespace="07a2f162-a78e-4908-83de-754ce6a202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_dlc_DocId" minOccurs="0"/>
                <xsd:element ref="ns3:_dlc_DocIdUrl" minOccurs="0"/>
                <xsd:element ref="ns3:_dlc_DocIdPersistId"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7f2f0-b670-43b3-97a6-16b095166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9513c6f-d7d3-4bba-9430-ae33811478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a2f162-a78e-4908-83de-754ce6a2028d"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5bf3ba3-329d-4266-839e-8515df01c08e}" ma:internalName="TaxCatchAll" ma:showField="CatchAllData" ma:web="07a2f162-a78e-4908-83de-754ce6a202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7a2f162-a78e-4908-83de-754ce6a2028d">VDMER7HVWM5V-1682602629-1104</_dlc_DocId>
    <_dlc_DocIdUrl xmlns="07a2f162-a78e-4908-83de-754ce6a2028d">
      <Url>https://csiroau.sharepoint.com/sites/QuantumTechFSPplanning/_layouts/15/DocIdRedir.aspx?ID=VDMER7HVWM5V-1682602629-1104</Url>
      <Description>VDMER7HVWM5V-1682602629-1104</Description>
    </_dlc_DocIdUrl>
    <lcf76f155ced4ddcb4097134ff3c332f xmlns="0d97f2f0-b670-43b3-97a6-16b095166e7a">
      <Terms xmlns="http://schemas.microsoft.com/office/infopath/2007/PartnerControls"/>
    </lcf76f155ced4ddcb4097134ff3c332f>
    <TaxCatchAll xmlns="07a2f162-a78e-4908-83de-754ce6a2028d" xsi:nil="true"/>
  </documentManagement>
</p:properties>
</file>

<file path=customXml/itemProps1.xml><?xml version="1.0" encoding="utf-8"?>
<ds:datastoreItem xmlns:ds="http://schemas.openxmlformats.org/officeDocument/2006/customXml" ds:itemID="{A7C1AC51-1FCE-4093-9D75-A09B137887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97f2f0-b670-43b3-97a6-16b095166e7a"/>
    <ds:schemaRef ds:uri="07a2f162-a78e-4908-83de-754ce6a202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E8CF44-8EAD-405C-B2A0-1E5A160D18F7}">
  <ds:schemaRefs>
    <ds:schemaRef ds:uri="http://schemas.microsoft.com/sharepoint/events"/>
  </ds:schemaRefs>
</ds:datastoreItem>
</file>

<file path=customXml/itemProps3.xml><?xml version="1.0" encoding="utf-8"?>
<ds:datastoreItem xmlns:ds="http://schemas.openxmlformats.org/officeDocument/2006/customXml" ds:itemID="{C98FF1E1-9C89-487D-9061-A3401B8A8797}">
  <ds:schemaRefs>
    <ds:schemaRef ds:uri="http://schemas.microsoft.com/sharepoint/v3/contenttype/forms"/>
  </ds:schemaRefs>
</ds:datastoreItem>
</file>

<file path=customXml/itemProps4.xml><?xml version="1.0" encoding="utf-8"?>
<ds:datastoreItem xmlns:ds="http://schemas.openxmlformats.org/officeDocument/2006/customXml" ds:itemID="{AA5B72F7-C2FD-4B5B-AF09-7A6BBB9131A4}">
  <ds:schemaRefs>
    <ds:schemaRef ds:uri="http://schemas.microsoft.com/office/2006/documentManagement/types"/>
    <ds:schemaRef ds:uri="http://schemas.openxmlformats.org/package/2006/metadata/core-properties"/>
    <ds:schemaRef ds:uri="http://purl.org/dc/elements/1.1/"/>
    <ds:schemaRef ds:uri="07a2f162-a78e-4908-83de-754ce6a2028d"/>
    <ds:schemaRef ds:uri="http://schemas.microsoft.com/office/infopath/2007/PartnerControls"/>
    <ds:schemaRef ds:uri="http://purl.org/dc/terms/"/>
    <ds:schemaRef ds:uri="http://purl.org/dc/dcmitype/"/>
    <ds:schemaRef ds:uri="http://www.w3.org/XML/1998/namespace"/>
    <ds:schemaRef ds:uri="0d97f2f0-b670-43b3-97a6-16b095166e7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PowerPoint 16.9 Widescreen</Template>
  <TotalTime>14738</TotalTime>
  <Words>1805</Words>
  <Application>Microsoft Macintosh PowerPoint</Application>
  <PresentationFormat>On-screen Show (16:9)</PresentationFormat>
  <Paragraphs>243</Paragraphs>
  <Slides>14</Slides>
  <Notes>14</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14</vt:i4>
      </vt:variant>
    </vt:vector>
  </HeadingPairs>
  <TitlesOfParts>
    <vt:vector size="27" baseType="lpstr">
      <vt:lpstr>Arial</vt:lpstr>
      <vt:lpstr>Arial,Sans-Serif</vt:lpstr>
      <vt:lpstr>Calibri</vt:lpstr>
      <vt:lpstr>Gotham Light</vt:lpstr>
      <vt:lpstr>Symbol</vt:lpstr>
      <vt:lpstr>Wingdings</vt:lpstr>
      <vt:lpstr>CSIRO horizontal</vt:lpstr>
      <vt:lpstr>Data61 vertical</vt:lpstr>
      <vt:lpstr>Data61 horizontal</vt:lpstr>
      <vt:lpstr>MNF vertical</vt:lpstr>
      <vt:lpstr>MNF horizontal</vt:lpstr>
      <vt:lpstr>Wordmark vertical</vt:lpstr>
      <vt:lpstr>Wordmark horizontal</vt:lpstr>
      <vt:lpstr>Quantum Technologies at CSIRO (yr)  </vt:lpstr>
      <vt:lpstr>CSIRO: Who we are Australia’s national science agency</vt:lpstr>
      <vt:lpstr>Our purpose We solve the greatest challenges  through innovative science and technology</vt:lpstr>
      <vt:lpstr>Our place in the Innovation Ecosystem</vt:lpstr>
      <vt:lpstr>CSIRO Quantum Technologies Future Science Platform Around 150 people working in quantum tech and adjacent areas! ​ </vt:lpstr>
      <vt:lpstr>Quantum Research @ CSIRO</vt:lpstr>
      <vt:lpstr>PowerPoint Presentation</vt:lpstr>
      <vt:lpstr>PowerPoint Presentation</vt:lpstr>
      <vt:lpstr>Quantum Software Platform</vt:lpstr>
      <vt:lpstr>Quantum Computed Materials Chemistry</vt:lpstr>
      <vt:lpstr>Quantum Biotechnology</vt:lpstr>
      <vt:lpstr>Polariton Light Emitting Devices</vt:lpstr>
      <vt:lpstr>2D Materials for Single Photon Emission</vt:lpstr>
      <vt:lpstr>Quantum Comms Satellite Demo</vt:lpstr>
    </vt:vector>
  </TitlesOfParts>
  <Company>CSIRO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Styan, Katie (Manufacturing, Newcastle)</dc:creator>
  <cp:lastModifiedBy>Vale, Chris (He / Him) (Manufacturing, Clayton)</cp:lastModifiedBy>
  <cp:revision>151</cp:revision>
  <cp:lastPrinted>2019-07-25T05:14:36Z</cp:lastPrinted>
  <dcterms:created xsi:type="dcterms:W3CDTF">2022-04-13T01:07:14Z</dcterms:created>
  <dcterms:modified xsi:type="dcterms:W3CDTF">2024-11-26T07:30:08Z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0x0101007FD7B3C90F37894A9EEE1E1024988639</vt:lpwstr>
  </property>
  <property fmtid="{D5CDD505-2E9C-101B-9397-08002B2CF9AE}" pid="3" name="_dlc_DocIdItemGuid">
    <vt:lpwstr>31303194-06fc-4dab-93f9-05a0056c24e6</vt:lpwstr>
  </property>
  <property fmtid="{D5CDD505-2E9C-101B-9397-08002B2CF9AE}" pid="4" name="MediaServiceImageTags">
    <vt:lpwstr/>
  </property>
</Properties>
</file>