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1032" r:id="rId2"/>
    <p:sldId id="2060" r:id="rId3"/>
    <p:sldId id="1888" r:id="rId4"/>
    <p:sldId id="1863" r:id="rId5"/>
    <p:sldId id="2042" r:id="rId6"/>
    <p:sldId id="2051" r:id="rId7"/>
    <p:sldId id="2040" r:id="rId8"/>
    <p:sldId id="2043" r:id="rId9"/>
    <p:sldId id="1994" r:id="rId10"/>
    <p:sldId id="1911" r:id="rId11"/>
    <p:sldId id="1739" r:id="rId12"/>
    <p:sldId id="1877" r:id="rId13"/>
    <p:sldId id="1983" r:id="rId14"/>
    <p:sldId id="1920" r:id="rId15"/>
    <p:sldId id="2045" r:id="rId16"/>
    <p:sldId id="1879" r:id="rId17"/>
    <p:sldId id="2044" r:id="rId18"/>
    <p:sldId id="1996" r:id="rId19"/>
    <p:sldId id="382" r:id="rId20"/>
    <p:sldId id="2002" r:id="rId21"/>
    <p:sldId id="258" r:id="rId22"/>
    <p:sldId id="1902" r:id="rId23"/>
    <p:sldId id="1950" r:id="rId24"/>
    <p:sldId id="1954" r:id="rId25"/>
    <p:sldId id="1985" r:id="rId26"/>
    <p:sldId id="1917" r:id="rId27"/>
    <p:sldId id="257" r:id="rId28"/>
    <p:sldId id="2070" r:id="rId29"/>
    <p:sldId id="1896" r:id="rId30"/>
    <p:sldId id="1897" r:id="rId31"/>
    <p:sldId id="1898" r:id="rId32"/>
    <p:sldId id="1899" r:id="rId33"/>
    <p:sldId id="2069" r:id="rId34"/>
    <p:sldId id="1989" r:id="rId35"/>
    <p:sldId id="2071" r:id="rId36"/>
    <p:sldId id="2030" r:id="rId37"/>
    <p:sldId id="2029" r:id="rId38"/>
    <p:sldId id="1845" r:id="rId39"/>
    <p:sldId id="1848" r:id="rId40"/>
    <p:sldId id="1991" r:id="rId41"/>
    <p:sldId id="2067" r:id="rId42"/>
    <p:sldId id="2033" r:id="rId43"/>
    <p:sldId id="1889" r:id="rId44"/>
    <p:sldId id="1890" r:id="rId45"/>
    <p:sldId id="1949" r:id="rId46"/>
    <p:sldId id="2072" r:id="rId47"/>
    <p:sldId id="1986" r:id="rId48"/>
    <p:sldId id="1916" r:id="rId49"/>
    <p:sldId id="289" r:id="rId50"/>
    <p:sldId id="290" r:id="rId51"/>
    <p:sldId id="206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329B0D"/>
    <a:srgbClr val="C53342"/>
    <a:srgbClr val="EF4109"/>
    <a:srgbClr val="FF814B"/>
    <a:srgbClr val="0CB200"/>
    <a:srgbClr val="008000"/>
    <a:srgbClr val="0432FF"/>
    <a:srgbClr val="4472C4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1"/>
    <p:restoredTop sz="86431"/>
  </p:normalViewPr>
  <p:slideViewPr>
    <p:cSldViewPr snapToGrid="0" snapToObjects="1">
      <p:cViewPr varScale="1">
        <p:scale>
          <a:sx n="124" d="100"/>
          <a:sy n="124" d="100"/>
        </p:scale>
        <p:origin x="18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61817-E92F-864D-B9B1-3CCB8E908146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E3E5D-DBB7-4F41-B56D-9B8700B61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3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465E1-9A10-B749-9797-DE9B5587D83D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23A8-4D25-714A-93C3-040F0FD24A48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85D6-2164-3340-8523-B22ABA54A64A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1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CA6B-8226-9343-8130-FEB6E0E5FCA9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6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BC30-0BB3-924B-827D-5FCB6525BA90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6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CCF72-9D18-354B-9B8D-F77BD82009E8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5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9D39-C785-E042-9A26-D71EF21261E6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7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5B9F-D38D-C841-996F-31A0AE211802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3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58BA-6F42-6340-AEC6-EEE38D6B88C7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9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7194-4C98-2D4A-B19D-29D1982736D9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6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0757-4A97-5746-BB0B-4AB4B02B75DB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D5DBC-BEFF-404C-9043-103E302244E5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933C5-DB8A-BC4D-B0EC-1906C8301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7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g"/><Relationship Id="rId7" Type="http://schemas.openxmlformats.org/officeDocument/2006/relationships/image" Target="../media/image3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jpe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8.jpeg"/><Relationship Id="rId18" Type="http://schemas.openxmlformats.org/officeDocument/2006/relationships/image" Target="../media/image81.jpeg"/><Relationship Id="rId3" Type="http://schemas.openxmlformats.org/officeDocument/2006/relationships/image" Target="../media/image70.jpeg"/><Relationship Id="rId21" Type="http://schemas.openxmlformats.org/officeDocument/2006/relationships/image" Target="../media/image84.png"/><Relationship Id="rId7" Type="http://schemas.openxmlformats.org/officeDocument/2006/relationships/image" Target="../media/image73.jpeg"/><Relationship Id="rId12" Type="http://schemas.microsoft.com/office/2007/relationships/hdphoto" Target="../media/hdphoto1.wdp"/><Relationship Id="rId17" Type="http://schemas.openxmlformats.org/officeDocument/2006/relationships/image" Target="../media/image80.tiff"/><Relationship Id="rId2" Type="http://schemas.openxmlformats.org/officeDocument/2006/relationships/image" Target="../media/image69.jpeg"/><Relationship Id="rId16" Type="http://schemas.openxmlformats.org/officeDocument/2006/relationships/image" Target="../media/image1.tiff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2.png"/><Relationship Id="rId10" Type="http://schemas.openxmlformats.org/officeDocument/2006/relationships/image" Target="../media/image76.jpeg"/><Relationship Id="rId19" Type="http://schemas.openxmlformats.org/officeDocument/2006/relationships/image" Target="../media/image82.png"/><Relationship Id="rId4" Type="http://schemas.openxmlformats.org/officeDocument/2006/relationships/image" Target="../media/image71.jpeg"/><Relationship Id="rId9" Type="http://schemas.openxmlformats.org/officeDocument/2006/relationships/image" Target="../media/image75.jpeg"/><Relationship Id="rId14" Type="http://schemas.openxmlformats.org/officeDocument/2006/relationships/image" Target="../media/image79.jpg"/><Relationship Id="rId22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450.png"/><Relationship Id="rId4" Type="http://schemas.openxmlformats.org/officeDocument/2006/relationships/image" Target="../media/image6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83FF59-C757-0E4B-9416-FD48CA73C15D}"/>
              </a:ext>
            </a:extLst>
          </p:cNvPr>
          <p:cNvSpPr txBox="1">
            <a:spLocks/>
          </p:cNvSpPr>
          <p:nvPr/>
        </p:nvSpPr>
        <p:spPr>
          <a:xfrm>
            <a:off x="0" y="5902796"/>
            <a:ext cx="1219809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F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oogle Sans"/>
              </a:rPr>
              <a:t>QTML, Melbourne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Google Sans"/>
              </a:rPr>
              <a:t>, Nov 2024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EE598-21B3-A943-8F97-DFE9D6D60506}"/>
              </a:ext>
            </a:extLst>
          </p:cNvPr>
          <p:cNvSpPr txBox="1"/>
          <p:nvPr/>
        </p:nvSpPr>
        <p:spPr>
          <a:xfrm>
            <a:off x="2875722" y="2398666"/>
            <a:ext cx="644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Sophia Economou</a:t>
            </a:r>
            <a:endParaRPr lang="en-US" sz="16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818CF7-2CC3-C660-4F88-09DFB5B10292}"/>
              </a:ext>
            </a:extLst>
          </p:cNvPr>
          <p:cNvGrpSpPr/>
          <p:nvPr/>
        </p:nvGrpSpPr>
        <p:grpSpPr>
          <a:xfrm>
            <a:off x="3283396" y="3230408"/>
            <a:ext cx="5625208" cy="770023"/>
            <a:chOff x="3016441" y="3150896"/>
            <a:chExt cx="5625208" cy="7700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E51A07-9091-9641-BC52-70BE8F9E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6441" y="3297783"/>
              <a:ext cx="2400300" cy="476250"/>
            </a:xfrm>
            <a:prstGeom prst="rect">
              <a:avLst/>
            </a:prstGeom>
          </p:spPr>
        </p:pic>
        <p:pic>
          <p:nvPicPr>
            <p:cNvPr id="3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F595AD-E5EB-CF70-4060-7A12246434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9" b="11071"/>
            <a:stretch/>
          </p:blipFill>
          <p:spPr bwMode="auto">
            <a:xfrm>
              <a:off x="6629969" y="3150896"/>
              <a:ext cx="2011680" cy="770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B9FEBA-FABE-2467-41AD-11BFE2BC1C32}"/>
              </a:ext>
            </a:extLst>
          </p:cNvPr>
          <p:cNvGrpSpPr>
            <a:grpSpLocks noChangeAspect="1"/>
          </p:cNvGrpSpPr>
          <p:nvPr/>
        </p:nvGrpSpPr>
        <p:grpSpPr>
          <a:xfrm>
            <a:off x="2007769" y="4317497"/>
            <a:ext cx="8176463" cy="1188720"/>
            <a:chOff x="2578911" y="4302457"/>
            <a:chExt cx="9167108" cy="133274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1DF7793-FB13-9063-86F2-48125C62F9AA}"/>
                </a:ext>
              </a:extLst>
            </p:cNvPr>
            <p:cNvGrpSpPr/>
            <p:nvPr/>
          </p:nvGrpSpPr>
          <p:grpSpPr>
            <a:xfrm>
              <a:off x="2578911" y="4302457"/>
              <a:ext cx="7134273" cy="1228725"/>
              <a:chOff x="3688846" y="4302457"/>
              <a:chExt cx="7134273" cy="12287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12EC215-BB0E-4D81-92AF-AAB4B38EE59F}"/>
                  </a:ext>
                </a:extLst>
              </p:cNvPr>
              <p:cNvGrpSpPr/>
              <p:nvPr/>
            </p:nvGrpSpPr>
            <p:grpSpPr>
              <a:xfrm>
                <a:off x="3688846" y="4408311"/>
                <a:ext cx="3890387" cy="1097280"/>
                <a:chOff x="6204603" y="5268186"/>
                <a:chExt cx="3890387" cy="1097280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958E6C9-79A4-430C-A5C1-4AD779CC8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88269" y="538856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9F7D2F4-CA06-4B11-9165-2C6B6AB1E0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89150" y="5357572"/>
                  <a:ext cx="1005840" cy="99484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1BAC7CB0-8534-48C8-891A-3FE4D4BB5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04603" y="5268186"/>
                  <a:ext cx="1097280" cy="1097280"/>
                </a:xfrm>
                <a:prstGeom prst="rect">
                  <a:avLst/>
                </a:prstGeom>
              </p:spPr>
            </p:pic>
          </p:grpSp>
          <p:pic>
            <p:nvPicPr>
              <p:cNvPr id="61444" name="Picture 4" descr="http://blogs.anl.gov/qnext/wp-content/uploads/sites/87/2021/09/c2qa-logo-full-name-300x129.jpg">
                <a:extLst>
                  <a:ext uri="{FF2B5EF4-FFF2-40B4-BE49-F238E27FC236}">
                    <a16:creationId xmlns:a16="http://schemas.microsoft.com/office/drawing/2014/main" id="{5DC647DD-321A-4365-ACA2-5E2F10A75C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5619" y="4302457"/>
                <a:ext cx="2857500" cy="1228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B518227-2D7A-47F0-AD6A-557FDB36D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9240" y="4355040"/>
              <a:ext cx="2266779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8D13CC-EE05-4436-4C36-DBEA86F0C32D}"/>
              </a:ext>
            </a:extLst>
          </p:cNvPr>
          <p:cNvSpPr txBox="1"/>
          <p:nvPr/>
        </p:nvSpPr>
        <p:spPr>
          <a:xfrm>
            <a:off x="2407831" y="962197"/>
            <a:ext cx="73763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Variational quantum algorithms: 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adaptive and pulse-based approaches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B4774F-04E0-FF12-75CB-306F2A10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4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FF2EB48-2732-C546-A530-3BB7A61848CE}"/>
              </a:ext>
            </a:extLst>
          </p:cNvPr>
          <p:cNvSpPr txBox="1"/>
          <p:nvPr/>
        </p:nvSpPr>
        <p:spPr>
          <a:xfrm>
            <a:off x="259949" y="807248"/>
            <a:ext cx="11998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Start from a simple reference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Quantum resources are precious: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Only add as many operators as needed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Problem-tailor the ansatz: </a:t>
            </a:r>
            <a:r>
              <a:rPr lang="en-US" sz="2400" dirty="0"/>
              <a:t>Use the QC to determine how to grow the ansatz further</a:t>
            </a:r>
          </a:p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AD153D-9E1A-DD43-BEBB-C61D42F6D1AF}"/>
              </a:ext>
            </a:extLst>
          </p:cNvPr>
          <p:cNvSpPr txBox="1"/>
          <p:nvPr/>
        </p:nvSpPr>
        <p:spPr>
          <a:xfrm>
            <a:off x="2788427" y="131191"/>
            <a:ext cx="6791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Adaptive, problem-tailored VQE (ADAPT-VQE)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B5DF0-1235-DA44-0BB3-8B54204CE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113" b="48727"/>
          <a:stretch/>
        </p:blipFill>
        <p:spPr>
          <a:xfrm>
            <a:off x="3116938" y="3688223"/>
            <a:ext cx="2979062" cy="2099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DD6BE-5843-FEAC-1382-B3161405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57" b="48727"/>
          <a:stretch/>
        </p:blipFill>
        <p:spPr>
          <a:xfrm>
            <a:off x="7637798" y="3688223"/>
            <a:ext cx="1437157" cy="2099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891F9-5F7D-933B-A1FE-D237225AF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95" r="27731" b="48727"/>
          <a:stretch/>
        </p:blipFill>
        <p:spPr>
          <a:xfrm>
            <a:off x="6096000" y="3688223"/>
            <a:ext cx="773724" cy="20996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4B560AD-EB9F-351D-6654-E3EEA7F867C6}"/>
              </a:ext>
            </a:extLst>
          </p:cNvPr>
          <p:cNvGrpSpPr/>
          <p:nvPr/>
        </p:nvGrpSpPr>
        <p:grpSpPr>
          <a:xfrm>
            <a:off x="6869724" y="3688223"/>
            <a:ext cx="773724" cy="2099658"/>
            <a:chOff x="6869724" y="3688223"/>
            <a:chExt cx="773724" cy="20996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FFFF4-B385-56FD-FC7A-DE56DF12C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495" r="27731" b="48727"/>
            <a:stretch/>
          </p:blipFill>
          <p:spPr>
            <a:xfrm>
              <a:off x="6869724" y="3688223"/>
              <a:ext cx="773724" cy="2099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27FE483-4D1C-54E7-20D5-4DDEE5E12C76}"/>
                    </a:ext>
                  </a:extLst>
                </p:cNvPr>
                <p:cNvSpPr txBox="1"/>
                <p:nvPr/>
              </p:nvSpPr>
              <p:spPr>
                <a:xfrm>
                  <a:off x="6869724" y="4568775"/>
                  <a:ext cx="77372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27FE483-4D1C-54E7-20D5-4DDEE5E12C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9724" y="4568775"/>
                  <a:ext cx="773724" cy="369332"/>
                </a:xfrm>
                <a:prstGeom prst="rect">
                  <a:avLst/>
                </a:prstGeom>
                <a:blipFill>
                  <a:blip r:embed="rId3"/>
                  <a:stretch>
                    <a:fillRect r="-16129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23DC648-E2E9-7647-9A96-FBA4B7CB8035}"/>
              </a:ext>
            </a:extLst>
          </p:cNvPr>
          <p:cNvSpPr/>
          <p:nvPr/>
        </p:nvSpPr>
        <p:spPr>
          <a:xfrm>
            <a:off x="2444269" y="6304645"/>
            <a:ext cx="762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Grimsley, Economou, Barnes,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Mayhall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Nature Communications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3007 (2019)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8509E-9855-2551-06F9-4DE34A52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CAD153D-9E1A-DD43-BEBB-C61D42F6D1AF}"/>
              </a:ext>
            </a:extLst>
          </p:cNvPr>
          <p:cNvSpPr txBox="1"/>
          <p:nvPr/>
        </p:nvSpPr>
        <p:spPr>
          <a:xfrm>
            <a:off x="3060009" y="131191"/>
            <a:ext cx="6071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ADAPT-VQE ingredients: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 operator pool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B26A015-9AF6-CA44-AC40-96FAE806A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52" b="65107"/>
          <a:stretch/>
        </p:blipFill>
        <p:spPr>
          <a:xfrm>
            <a:off x="4215947" y="3619031"/>
            <a:ext cx="4086040" cy="14995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E02104-23EE-8FA3-1F5F-74091D635D55}"/>
              </a:ext>
            </a:extLst>
          </p:cNvPr>
          <p:cNvSpPr/>
          <p:nvPr/>
        </p:nvSpPr>
        <p:spPr>
          <a:xfrm>
            <a:off x="2444269" y="6304645"/>
            <a:ext cx="762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Grimsley, Economou, Barnes,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Mayhall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Nature Communications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3007 (2019)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F2EB48-2732-C546-A530-3BB7A61848CE}"/>
              </a:ext>
            </a:extLst>
          </p:cNvPr>
          <p:cNvSpPr txBox="1"/>
          <p:nvPr/>
        </p:nvSpPr>
        <p:spPr>
          <a:xfrm>
            <a:off x="1089198" y="1466611"/>
            <a:ext cx="9773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ADAPT-VQE uses a pool of operators,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unitaries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 by one 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exp(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to a reference state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1695A-6038-91D1-805E-8DA696C0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6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F73D56-1089-42ED-82A8-B49FBED13E10}"/>
              </a:ext>
            </a:extLst>
          </p:cNvPr>
          <p:cNvSpPr txBox="1"/>
          <p:nvPr/>
        </p:nvSpPr>
        <p:spPr>
          <a:xfrm>
            <a:off x="2889962" y="131191"/>
            <a:ext cx="652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ADAPT-VQE ingredients: (ii) update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F5696E-1F8E-4B30-94A5-BC1E7CD34B38}"/>
                  </a:ext>
                </a:extLst>
              </p:cNvPr>
              <p:cNvSpPr txBox="1"/>
              <p:nvPr/>
            </p:nvSpPr>
            <p:spPr>
              <a:xfrm>
                <a:off x="1997883" y="3013005"/>
                <a:ext cx="7679218" cy="94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Ψ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Ψ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Ψ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Ψ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F5696E-1F8E-4B30-94A5-BC1E7CD34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883" y="3013005"/>
                <a:ext cx="7679218" cy="940835"/>
              </a:xfrm>
              <a:prstGeom prst="rect">
                <a:avLst/>
              </a:prstGeom>
              <a:blipFill>
                <a:blip r:embed="rId2"/>
                <a:stretch>
                  <a:fillRect l="-16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959E45-1B40-4154-87B9-4862A541C54E}"/>
                  </a:ext>
                </a:extLst>
              </p:cNvPr>
              <p:cNvSpPr txBox="1"/>
              <p:nvPr/>
            </p:nvSpPr>
            <p:spPr>
              <a:xfrm>
                <a:off x="1092994" y="1432382"/>
                <a:ext cx="6981655" cy="1256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lvl="0" indent="-285750" defTabSz="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Identify which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to apply to reference state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Ψ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  <a:p>
                <a:pPr marL="285750" lvl="0" indent="-285750" defTabSz="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Take gradient of mean energy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wrt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959E45-1B40-4154-87B9-4862A541C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94" y="1432382"/>
                <a:ext cx="6981655" cy="1256691"/>
              </a:xfrm>
              <a:prstGeom prst="rect">
                <a:avLst/>
              </a:prstGeom>
              <a:blipFill>
                <a:blip r:embed="rId3"/>
                <a:stretch>
                  <a:fillRect l="-1089" t="-44000" r="-4356"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3F224D9C-1D7E-4A13-9217-4A1DD345287D}"/>
              </a:ext>
            </a:extLst>
          </p:cNvPr>
          <p:cNvSpPr/>
          <p:nvPr/>
        </p:nvSpPr>
        <p:spPr>
          <a:xfrm rot="5400000">
            <a:off x="8188586" y="3437181"/>
            <a:ext cx="274320" cy="9144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EEC01-FFA3-454D-A10B-F8DC00A00E09}"/>
              </a:ext>
            </a:extLst>
          </p:cNvPr>
          <p:cNvSpPr txBox="1"/>
          <p:nvPr/>
        </p:nvSpPr>
        <p:spPr>
          <a:xfrm>
            <a:off x="7476863" y="4266008"/>
            <a:ext cx="426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operator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measure on hardware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09599B-EB13-84AB-2F48-97F3EACA3DC2}"/>
              </a:ext>
            </a:extLst>
          </p:cNvPr>
          <p:cNvSpPr/>
          <p:nvPr/>
        </p:nvSpPr>
        <p:spPr>
          <a:xfrm>
            <a:off x="2444269" y="6304645"/>
            <a:ext cx="762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Grimsley, Economou, Barnes,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Mayhall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Nature Communications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3007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793510-8230-2EF5-FA74-83180D22AFED}"/>
                  </a:ext>
                </a:extLst>
              </p:cNvPr>
              <p:cNvSpPr txBox="1"/>
              <p:nvPr/>
            </p:nvSpPr>
            <p:spPr>
              <a:xfrm>
                <a:off x="1801906" y="4961966"/>
                <a:ext cx="26205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: ADAPT iteration step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793510-8230-2EF5-FA74-83180D22A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906" y="4961966"/>
                <a:ext cx="2620589" cy="400110"/>
              </a:xfrm>
              <a:prstGeom prst="rect">
                <a:avLst/>
              </a:prstGeom>
              <a:blipFill>
                <a:blip r:embed="rId4"/>
                <a:stretch>
                  <a:fillRect t="-9091" r="-194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24579-8071-4CEF-813C-1A34F023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63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AA6BD-D93C-AFA7-6FBA-A6B87D26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80" y="1064406"/>
            <a:ext cx="9135885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6C20A-8E9A-DE28-3E5C-DB02C8187595}"/>
              </a:ext>
            </a:extLst>
          </p:cNvPr>
          <p:cNvSpPr txBox="1"/>
          <p:nvPr/>
        </p:nvSpPr>
        <p:spPr>
          <a:xfrm>
            <a:off x="4461290" y="118975"/>
            <a:ext cx="3269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ADAPT-VQE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58AD97-E3D2-AE72-8D9E-250047DD197A}"/>
              </a:ext>
            </a:extLst>
          </p:cNvPr>
          <p:cNvSpPr/>
          <p:nvPr/>
        </p:nvSpPr>
        <p:spPr>
          <a:xfrm>
            <a:off x="2444269" y="6304645"/>
            <a:ext cx="762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Grimsley, Economou, Barnes,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Mayhall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Nature Communications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3007 (2019)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FC2C5-B954-305F-93C4-40FA5E51A66B}"/>
              </a:ext>
            </a:extLst>
          </p:cNvPr>
          <p:cNvSpPr txBox="1"/>
          <p:nvPr/>
        </p:nvSpPr>
        <p:spPr>
          <a:xfrm>
            <a:off x="385258" y="413180"/>
            <a:ext cx="19410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Inputs: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Hamiltonian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Operator pool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AFDA25D-FDBB-B8DA-28BB-D925C03FD4D6}"/>
              </a:ext>
            </a:extLst>
          </p:cNvPr>
          <p:cNvSpPr/>
          <p:nvPr/>
        </p:nvSpPr>
        <p:spPr>
          <a:xfrm>
            <a:off x="675860" y="1364974"/>
            <a:ext cx="1637189" cy="371645"/>
          </a:xfrm>
          <a:prstGeom prst="roundRect">
            <a:avLst/>
          </a:prstGeom>
          <a:noFill/>
          <a:ln w="38100">
            <a:solidFill>
              <a:srgbClr val="C53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5E23AD-1C52-8ADE-A73F-68BE760B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5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6556DD-ACA3-EF4E-BE49-6CFDEBB40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5" y="3904384"/>
            <a:ext cx="929529" cy="822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DBD4D-C91E-EB41-A0EE-AD9218177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45"/>
          <a:stretch/>
        </p:blipFill>
        <p:spPr>
          <a:xfrm>
            <a:off x="61888" y="2050054"/>
            <a:ext cx="1544782" cy="1645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00BE5C-C13C-7A49-A332-30D3DCC41787}"/>
              </a:ext>
            </a:extLst>
          </p:cNvPr>
          <p:cNvSpPr txBox="1"/>
          <p:nvPr/>
        </p:nvSpPr>
        <p:spPr>
          <a:xfrm>
            <a:off x="3730320" y="194680"/>
            <a:ext cx="4731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ADAPT-VQE with fermionic pool</a:t>
            </a:r>
          </a:p>
        </p:txBody>
      </p:sp>
      <p:pic>
        <p:nvPicPr>
          <p:cNvPr id="6" name="Picture 2" descr="Fig. 2">
            <a:extLst>
              <a:ext uri="{FF2B5EF4-FFF2-40B4-BE49-F238E27FC236}">
                <a16:creationId xmlns:a16="http://schemas.microsoft.com/office/drawing/2014/main" id="{C3E855FF-41B7-C44F-A25B-6FDF284FE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7" t="-456" r="36029" b="97241"/>
          <a:stretch/>
        </p:blipFill>
        <p:spPr bwMode="auto">
          <a:xfrm>
            <a:off x="3411284" y="1122614"/>
            <a:ext cx="1736035" cy="2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g. 2">
            <a:extLst>
              <a:ext uri="{FF2B5EF4-FFF2-40B4-BE49-F238E27FC236}">
                <a16:creationId xmlns:a16="http://schemas.microsoft.com/office/drawing/2014/main" id="{98B70F2F-84C9-3BE1-18C1-AC27BE785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5" t="34793" r="32500" b="34944"/>
          <a:stretch/>
        </p:blipFill>
        <p:spPr bwMode="auto">
          <a:xfrm>
            <a:off x="3026971" y="1404242"/>
            <a:ext cx="2411896" cy="2623164"/>
          </a:xfrm>
          <a:prstGeom prst="snipRoundRect">
            <a:avLst>
              <a:gd name="adj1" fmla="val 26557"/>
              <a:gd name="adj2" fmla="val 67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BD2218-7F39-1882-145E-21755283DEDF}"/>
              </a:ext>
            </a:extLst>
          </p:cNvPr>
          <p:cNvSpPr/>
          <p:nvPr/>
        </p:nvSpPr>
        <p:spPr>
          <a:xfrm>
            <a:off x="6965167" y="6004239"/>
            <a:ext cx="399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Grimsley, Economou, Barnes,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Mayhall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Communications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9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3007 (2019)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02F58-5D05-50DE-E4E9-B96E9D9C2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7"/>
          <a:stretch/>
        </p:blipFill>
        <p:spPr>
          <a:xfrm>
            <a:off x="6467271" y="1368187"/>
            <a:ext cx="5662841" cy="406007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9EEF60-517C-72EF-F274-FC81962BF7C5}"/>
              </a:ext>
            </a:extLst>
          </p:cNvPr>
          <p:cNvCxnSpPr>
            <a:cxnSpLocks/>
          </p:cNvCxnSpPr>
          <p:nvPr/>
        </p:nvCxnSpPr>
        <p:spPr>
          <a:xfrm flipV="1">
            <a:off x="3108006" y="992701"/>
            <a:ext cx="0" cy="26044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346B4C-FDA7-5D6A-B4AA-5458A0F4D5D5}"/>
              </a:ext>
            </a:extLst>
          </p:cNvPr>
          <p:cNvSpPr txBox="1"/>
          <p:nvPr/>
        </p:nvSpPr>
        <p:spPr>
          <a:xfrm>
            <a:off x="2184094" y="1263427"/>
            <a:ext cx="827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  <a:p>
            <a:r>
              <a:rPr lang="en-US" dirty="0"/>
              <a:t>error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0F60C-70B6-A848-0012-798972CD1951}"/>
              </a:ext>
            </a:extLst>
          </p:cNvPr>
          <p:cNvSpPr txBox="1"/>
          <p:nvPr/>
        </p:nvSpPr>
        <p:spPr>
          <a:xfrm>
            <a:off x="10493631" y="3172754"/>
            <a:ext cx="187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bond distance 2.39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06D14C-B9DB-C971-5B5D-D39B904C6CCE}"/>
              </a:ext>
            </a:extLst>
          </p:cNvPr>
          <p:cNvGrpSpPr/>
          <p:nvPr/>
        </p:nvGrpSpPr>
        <p:grpSpPr>
          <a:xfrm>
            <a:off x="1773281" y="3995323"/>
            <a:ext cx="3665587" cy="2655247"/>
            <a:chOff x="1773281" y="3995323"/>
            <a:chExt cx="3665587" cy="2655247"/>
          </a:xfrm>
        </p:grpSpPr>
        <p:pic>
          <p:nvPicPr>
            <p:cNvPr id="7" name="Picture 2" descr="Fig. 2">
              <a:extLst>
                <a:ext uri="{FF2B5EF4-FFF2-40B4-BE49-F238E27FC236}">
                  <a16:creationId xmlns:a16="http://schemas.microsoft.com/office/drawing/2014/main" id="{E205D40A-D7D9-CD4C-AD54-87015F2360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5" t="67518" r="32500" b="2219"/>
            <a:stretch/>
          </p:blipFill>
          <p:spPr bwMode="auto">
            <a:xfrm>
              <a:off x="3026972" y="4027405"/>
              <a:ext cx="2411896" cy="2623165"/>
            </a:xfrm>
            <a:prstGeom prst="snipRoundRect">
              <a:avLst>
                <a:gd name="adj1" fmla="val 23260"/>
                <a:gd name="adj2" fmla="val 11722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EF67B8C-A6A9-4768-C459-D0C05A4D44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8006" y="3995323"/>
              <a:ext cx="0" cy="26044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E7985D-C0D0-C5DB-A352-6A46035376CD}"/>
                </a:ext>
              </a:extLst>
            </p:cNvPr>
            <p:cNvSpPr txBox="1"/>
            <p:nvPr/>
          </p:nvSpPr>
          <p:spPr>
            <a:xfrm>
              <a:off x="1773281" y="4315864"/>
              <a:ext cx="12574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nr of </a:t>
              </a:r>
            </a:p>
            <a:p>
              <a:r>
                <a:rPr lang="en-US" dirty="0"/>
                <a:t>variational </a:t>
              </a:r>
            </a:p>
            <a:p>
              <a:r>
                <a:rPr lang="en-US" dirty="0"/>
                <a:t>parameters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03F92-5963-2D15-C7C2-A11BA1D5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0CF16-2A44-CF72-5A62-2521D047B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236"/>
            <a:ext cx="10515600" cy="5115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Problem-tailored</a:t>
            </a:r>
            <a:r>
              <a:rPr lang="en-US" b="1" dirty="0"/>
              <a:t> vs problem-aware </a:t>
            </a:r>
          </a:p>
          <a:p>
            <a:pPr marL="457200" lvl="1" indent="0">
              <a:buNone/>
            </a:pPr>
            <a:r>
              <a:rPr lang="en-US" dirty="0"/>
              <a:t>Example: ansatz at different points on dissociation curve of a given molecule</a:t>
            </a:r>
          </a:p>
          <a:p>
            <a:pPr lvl="1"/>
            <a:r>
              <a:rPr lang="en-US" dirty="0"/>
              <a:t>UCCSD: exact same across curve</a:t>
            </a:r>
          </a:p>
          <a:p>
            <a:pPr lvl="1"/>
            <a:r>
              <a:rPr lang="en-US" dirty="0"/>
              <a:t>ADAPT-VQE: changes across the curve, picks up operators as needed for strongly correlated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051EC-7B9D-BC75-B452-A6985E7A457E}"/>
              </a:ext>
            </a:extLst>
          </p:cNvPr>
          <p:cNvSpPr txBox="1"/>
          <p:nvPr/>
        </p:nvSpPr>
        <p:spPr>
          <a:xfrm>
            <a:off x="3978337" y="194680"/>
            <a:ext cx="423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ADAPT-VQE vs other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ansätze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F7E7D-0529-C2A6-F549-73ED3C1E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2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E3508F-A4BE-174E-83B2-1C4BBA6F0340}"/>
              </a:ext>
            </a:extLst>
          </p:cNvPr>
          <p:cNvSpPr txBox="1"/>
          <p:nvPr/>
        </p:nvSpPr>
        <p:spPr>
          <a:xfrm>
            <a:off x="4160823" y="133436"/>
            <a:ext cx="3870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Trainability of ADAPT-VQE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D71A1-B02C-C242-BDDE-8168CC80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9404"/>
            <a:ext cx="5486400" cy="4254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B3F205-66F2-624B-9011-0503198F6E9F}"/>
              </a:ext>
            </a:extLst>
          </p:cNvPr>
          <p:cNvSpPr/>
          <p:nvPr/>
        </p:nvSpPr>
        <p:spPr>
          <a:xfrm>
            <a:off x="6595524" y="5648596"/>
            <a:ext cx="516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Grimsley et al, </a:t>
            </a:r>
            <a:r>
              <a:rPr lang="en-US" dirty="0" err="1">
                <a:solidFill>
                  <a:srgbClr val="009900"/>
                </a:solidFill>
              </a:rPr>
              <a:t>npj</a:t>
            </a:r>
            <a:r>
              <a:rPr lang="en-US" dirty="0">
                <a:solidFill>
                  <a:srgbClr val="009900"/>
                </a:solidFill>
              </a:rPr>
              <a:t> Quantum Information </a:t>
            </a:r>
            <a:r>
              <a:rPr lang="en-US" b="1" dirty="0">
                <a:solidFill>
                  <a:srgbClr val="009900"/>
                </a:solidFill>
              </a:rPr>
              <a:t>9</a:t>
            </a:r>
            <a:r>
              <a:rPr lang="en-US" dirty="0">
                <a:solidFill>
                  <a:srgbClr val="009900"/>
                </a:solidFill>
              </a:rPr>
              <a:t>, 19 (2023)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F63BE6-82C0-AE40-9A6B-C4A362020BE4}"/>
              </a:ext>
            </a:extLst>
          </p:cNvPr>
          <p:cNvSpPr txBox="1"/>
          <p:nvPr/>
        </p:nvSpPr>
        <p:spPr>
          <a:xfrm>
            <a:off x="0" y="1606899"/>
            <a:ext cx="52938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  <a:buChar char="●"/>
            </a:pPr>
            <a:r>
              <a:rPr lang="en-US" sz="2000" dirty="0"/>
              <a:t>ADAPT produces compact tailored </a:t>
            </a:r>
            <a:r>
              <a:rPr lang="en-US" sz="2000" dirty="0" err="1"/>
              <a:t>ansätze</a:t>
            </a:r>
            <a:endParaRPr lang="en-US" sz="2000" dirty="0"/>
          </a:p>
          <a:p>
            <a:pPr marL="139700" lvl="0">
              <a:buSzPts val="1400"/>
            </a:pPr>
            <a:endParaRPr lang="en-US" sz="2000" dirty="0"/>
          </a:p>
          <a:p>
            <a:pPr marL="457200" lvl="0" indent="-317500">
              <a:buSzPts val="1400"/>
              <a:buChar char="●"/>
            </a:pPr>
            <a:r>
              <a:rPr lang="en-US" sz="2000" dirty="0"/>
              <a:t>Shallow circuit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the landscape is generally too rugged</a:t>
            </a:r>
          </a:p>
          <a:p>
            <a:pPr marL="457200" lvl="0" indent="-317500">
              <a:buSzPts val="1400"/>
              <a:buChar char="●"/>
            </a:pPr>
            <a:endParaRPr lang="en-US" sz="2000" dirty="0"/>
          </a:p>
          <a:p>
            <a:pPr marL="457200" lvl="0" indent="-317500">
              <a:buSzPts val="1400"/>
              <a:buChar char="●"/>
            </a:pPr>
            <a:r>
              <a:rPr lang="en-US" sz="2000" dirty="0"/>
              <a:t>ADAPT avoids the issues associated with trainability</a:t>
            </a:r>
          </a:p>
          <a:p>
            <a:pPr marL="457200" lvl="0" indent="-317500">
              <a:buSzPts val="1400"/>
              <a:buChar char="●"/>
            </a:pPr>
            <a:endParaRPr lang="en-US" sz="2000" dirty="0"/>
          </a:p>
          <a:p>
            <a:pPr marL="457200" indent="-317500">
              <a:buSzPts val="1400"/>
              <a:buFontTx/>
              <a:buChar char="●"/>
            </a:pPr>
            <a:r>
              <a:rPr lang="en-US" sz="2000" dirty="0"/>
              <a:t>By construction resistant to barren plateaus</a:t>
            </a:r>
          </a:p>
          <a:p>
            <a:pPr marL="457200" lvl="0" indent="-317500">
              <a:buSzPts val="1400"/>
              <a:buChar char="●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9C0D47-9E6F-4F12-7971-477E0FE94C1C}"/>
              </a:ext>
            </a:extLst>
          </p:cNvPr>
          <p:cNvSpPr/>
          <p:nvPr/>
        </p:nvSpPr>
        <p:spPr>
          <a:xfrm>
            <a:off x="6703121" y="4386943"/>
            <a:ext cx="2114308" cy="194853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E5464-2113-A4E9-4CC1-E15DA14B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0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0CF16-2A44-CF72-5A62-2521D047B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236"/>
            <a:ext cx="10515600" cy="5115338"/>
          </a:xfrm>
        </p:spPr>
        <p:txBody>
          <a:bodyPr/>
          <a:lstStyle/>
          <a:p>
            <a:r>
              <a:rPr lang="en-US" b="1" i="1" dirty="0"/>
              <a:t>Problem-tailored</a:t>
            </a:r>
            <a:r>
              <a:rPr lang="en-US" b="1" dirty="0"/>
              <a:t> vs problem-aware </a:t>
            </a:r>
          </a:p>
          <a:p>
            <a:pPr marL="457200" lvl="1" indent="0">
              <a:buNone/>
            </a:pPr>
            <a:r>
              <a:rPr lang="en-US" dirty="0"/>
              <a:t>Example: ansatz at different points on dissociation curve of a given molecule</a:t>
            </a:r>
          </a:p>
          <a:p>
            <a:pPr lvl="1"/>
            <a:r>
              <a:rPr lang="en-US" dirty="0"/>
              <a:t>UCCSD: exact same across curve</a:t>
            </a:r>
          </a:p>
          <a:p>
            <a:pPr lvl="1"/>
            <a:r>
              <a:rPr lang="en-US" dirty="0"/>
              <a:t>ADAPT-VQE: changes across the curve, picks up operators as needed for strongly correlated regions</a:t>
            </a:r>
          </a:p>
          <a:p>
            <a:pPr lvl="1"/>
            <a:endParaRPr lang="en-US" dirty="0"/>
          </a:p>
          <a:p>
            <a:r>
              <a:rPr lang="en-US" b="1" i="1" dirty="0"/>
              <a:t>Expressivity potential </a:t>
            </a:r>
            <a:r>
              <a:rPr lang="en-US" b="1" dirty="0"/>
              <a:t>vs expressive circuits</a:t>
            </a:r>
          </a:p>
          <a:p>
            <a:pPr lvl="1"/>
            <a:r>
              <a:rPr lang="en-US" dirty="0"/>
              <a:t>Random circuits: very expressive, hard to optimize</a:t>
            </a:r>
          </a:p>
          <a:p>
            <a:pPr lvl="1"/>
            <a:r>
              <a:rPr lang="en-US" dirty="0"/>
              <a:t>ADAPT-generated ansatz: </a:t>
            </a:r>
          </a:p>
          <a:p>
            <a:pPr lvl="2"/>
            <a:r>
              <a:rPr lang="en-US" sz="2200" dirty="0"/>
              <a:t>bespoke to problem, each instance not random</a:t>
            </a:r>
          </a:p>
          <a:p>
            <a:pPr lvl="2"/>
            <a:r>
              <a:rPr lang="en-US" sz="2200" dirty="0"/>
              <a:t>parameters warm-started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051EC-7B9D-BC75-B452-A6985E7A457E}"/>
              </a:ext>
            </a:extLst>
          </p:cNvPr>
          <p:cNvSpPr txBox="1"/>
          <p:nvPr/>
        </p:nvSpPr>
        <p:spPr>
          <a:xfrm>
            <a:off x="3978337" y="194680"/>
            <a:ext cx="423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ADAPT-VQE vs other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ansätze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11391-B853-0823-1610-527B2F9D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8BFB9-8F1E-8243-8B53-03514CCD55D0}"/>
              </a:ext>
            </a:extLst>
          </p:cNvPr>
          <p:cNvSpPr txBox="1"/>
          <p:nvPr/>
        </p:nvSpPr>
        <p:spPr>
          <a:xfrm>
            <a:off x="2976268" y="133436"/>
            <a:ext cx="623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should the operator pool be chosen?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5B86A-8103-417B-914B-980B75A1B4E9}"/>
              </a:ext>
            </a:extLst>
          </p:cNvPr>
          <p:cNvSpPr txBox="1"/>
          <p:nvPr/>
        </p:nvSpPr>
        <p:spPr>
          <a:xfrm>
            <a:off x="302301" y="4016694"/>
            <a:ext cx="8495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Criteria &amp; desiderata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latin typeface="Calibri" panose="020F0502020204030204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/>
              </a:rPr>
              <a:t>Problem constraints: </a:t>
            </a:r>
            <a:r>
              <a:rPr lang="en-US" sz="2400" b="1" dirty="0">
                <a:latin typeface="Calibri" panose="020F0502020204030204"/>
              </a:rPr>
              <a:t>symmetries</a:t>
            </a:r>
            <a:r>
              <a:rPr lang="en-US" sz="2400" dirty="0">
                <a:latin typeface="Calibri" panose="020F0502020204030204"/>
              </a:rPr>
              <a:t>, </a:t>
            </a:r>
            <a:r>
              <a:rPr lang="en-US" sz="2400" dirty="0" err="1">
                <a:latin typeface="Calibri" panose="020F0502020204030204"/>
              </a:rPr>
              <a:t>etc</a:t>
            </a:r>
            <a:endParaRPr lang="en-US" sz="2400" dirty="0">
              <a:latin typeface="Calibri" panose="020F050202020403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Hardware constraints: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connectivity, locality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pool size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6C4C12-CAF0-CF40-A352-878ED5167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52" b="65107"/>
          <a:stretch/>
        </p:blipFill>
        <p:spPr>
          <a:xfrm>
            <a:off x="4052980" y="1639958"/>
            <a:ext cx="4086040" cy="1499571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35A4D60-8944-4C02-7205-1D802897261D}"/>
              </a:ext>
            </a:extLst>
          </p:cNvPr>
          <p:cNvSpPr/>
          <p:nvPr/>
        </p:nvSpPr>
        <p:spPr>
          <a:xfrm>
            <a:off x="8139020" y="3048000"/>
            <a:ext cx="3750677" cy="1778833"/>
          </a:xfrm>
          <a:prstGeom prst="wedgeRoundRectCallout">
            <a:avLst>
              <a:gd name="adj1" fmla="val -153814"/>
              <a:gd name="adj2" fmla="val 494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An obvious choice is the </a:t>
            </a:r>
            <a:r>
              <a:rPr lang="en-US" sz="2000" b="1" i="1" dirty="0">
                <a:solidFill>
                  <a:schemeClr val="tx1"/>
                </a:solidFill>
              </a:rPr>
              <a:t>fermionic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Preserves particle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Can be spin-adapted (preserves </a:t>
            </a:r>
            <a:r>
              <a:rPr lang="en-US" sz="2000" dirty="0" err="1">
                <a:solidFill>
                  <a:schemeClr val="tx1"/>
                </a:solidFill>
              </a:rPr>
              <a:t>Sz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C04E18C-6A16-3BF0-76B6-DBD522BF1CC8}"/>
              </a:ext>
            </a:extLst>
          </p:cNvPr>
          <p:cNvSpPr/>
          <p:nvPr/>
        </p:nvSpPr>
        <p:spPr>
          <a:xfrm>
            <a:off x="8798154" y="5007847"/>
            <a:ext cx="3091543" cy="1317171"/>
          </a:xfrm>
          <a:prstGeom prst="wedgeRoundRectCallout">
            <a:avLst>
              <a:gd name="adj1" fmla="val -115370"/>
              <a:gd name="adj2" fmla="val -21767"/>
              <a:gd name="adj3" fmla="val 16667"/>
            </a:avLst>
          </a:prstGeom>
          <a:solidFill>
            <a:srgbClr val="EF4109">
              <a:alpha val="4784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But: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Hardware inefficient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Grows with system size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25CF88-55EC-F92E-8155-BAFC09A6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2D87-F42E-03EA-17F7-B58074E3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35" y="-858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ADAPT-VQE: Pool Choices</a:t>
            </a:r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2FA3B-C6E9-8BC7-8D9E-7F932BA1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47019"/>
            <a:ext cx="2743200" cy="365125"/>
          </a:xfrm>
        </p:spPr>
        <p:txBody>
          <a:bodyPr/>
          <a:lstStyle/>
          <a:p>
            <a:fld id="{FAEAABE0-DB4C-43D5-84D3-CCD41B902A80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F3539-E824-123D-1D1A-99E8D4ACD872}"/>
              </a:ext>
            </a:extLst>
          </p:cNvPr>
          <p:cNvSpPr txBox="1"/>
          <p:nvPr/>
        </p:nvSpPr>
        <p:spPr>
          <a:xfrm>
            <a:off x="659690" y="1953367"/>
            <a:ext cx="7956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PT" u="sng" dirty="0"/>
              <a:t>Fermionic Pools</a:t>
            </a:r>
            <a:r>
              <a:rPr lang="pt-PT" dirty="0"/>
              <a:t>: Operators directly correspond to fermionic excitations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PT" u="sng" dirty="0"/>
              <a:t>Qubit Excitation (QE) Pools</a:t>
            </a:r>
            <a:r>
              <a:rPr lang="pt-PT" dirty="0"/>
              <a:t>: Operators correspond to fermionic excitations up to anticommutation effects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  <a:p>
            <a:pPr algn="just"/>
            <a:endParaRPr lang="pt-PT" u="sng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PT" u="sng" dirty="0"/>
              <a:t>Qubit Pools</a:t>
            </a:r>
            <a:r>
              <a:rPr lang="pt-PT" dirty="0"/>
              <a:t>: Operators are individual Pauli strings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P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CA8F8-C826-97C1-64B4-A2EE26D87C2F}"/>
              </a:ext>
            </a:extLst>
          </p:cNvPr>
          <p:cNvSpPr txBox="1"/>
          <p:nvPr/>
        </p:nvSpPr>
        <p:spPr>
          <a:xfrm>
            <a:off x="659690" y="1046311"/>
            <a:ext cx="782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The choice of operator pool impacts the circuit- and parameter-efficiency of the final ansatz. Popular pool types include: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3C714-79BB-23E4-9A76-AB2751338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35" y="4613919"/>
            <a:ext cx="7990799" cy="801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BA16B-B4C6-AA3D-8FFC-BD0851E8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979" y="2332519"/>
            <a:ext cx="3858193" cy="629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D8F56A-8691-1DC5-283F-8E51AD81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979" y="3631498"/>
            <a:ext cx="3964320" cy="493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6A03F3-7CA9-BAE0-34DF-888F22DDB640}"/>
              </a:ext>
            </a:extLst>
          </p:cNvPr>
          <p:cNvSpPr txBox="1"/>
          <p:nvPr/>
        </p:nvSpPr>
        <p:spPr>
          <a:xfrm>
            <a:off x="353962" y="5903678"/>
            <a:ext cx="4328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Yordanov et al,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effectLst/>
              </a:rPr>
              <a:t>Commun Phys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  <a:t>4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, 228 (2021)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Tang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et al,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effectLst/>
              </a:rPr>
              <a:t>PRX Quantum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, 020310 (2021)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64864-0C4C-8F8D-0453-C93248470095}"/>
              </a:ext>
            </a:extLst>
          </p:cNvPr>
          <p:cNvGrpSpPr>
            <a:grpSpLocks noChangeAspect="1"/>
          </p:cNvGrpSpPr>
          <p:nvPr/>
        </p:nvGrpSpPr>
        <p:grpSpPr>
          <a:xfrm>
            <a:off x="9250137" y="1398120"/>
            <a:ext cx="2426175" cy="5200565"/>
            <a:chOff x="4655885" y="1564223"/>
            <a:chExt cx="1257795" cy="2696109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B426BC7-52BC-65E9-8B12-E40EC0E7D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1584" t="17484" r="44895" b="79915"/>
            <a:stretch/>
          </p:blipFill>
          <p:spPr>
            <a:xfrm>
              <a:off x="4785913" y="1564223"/>
              <a:ext cx="1050943" cy="126345"/>
            </a:xfrm>
            <a:prstGeom prst="rect">
              <a:avLst/>
            </a:prstGeom>
          </p:spPr>
        </p:pic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C86D0E7-789C-382C-BDEF-FE8BF4503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613" t="45968" r="44204" b="2331"/>
            <a:stretch/>
          </p:blipFill>
          <p:spPr>
            <a:xfrm>
              <a:off x="4655885" y="1748805"/>
              <a:ext cx="1257795" cy="2511527"/>
            </a:xfrm>
            <a:prstGeom prst="rect">
              <a:avLst/>
            </a:prstGeom>
          </p:spPr>
        </p:pic>
      </p:grp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18B7E3A-E452-C8EA-97BC-40446F08A3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198" t="21249" r="65127" b="74318"/>
          <a:stretch/>
        </p:blipFill>
        <p:spPr>
          <a:xfrm>
            <a:off x="9590328" y="211995"/>
            <a:ext cx="1520254" cy="9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86C4-4E93-3D43-F38D-BF7E75BF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C43CE0-FB15-DAA1-447A-676C5ADD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76"/>
            <a:ext cx="10515600" cy="4926387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000" dirty="0"/>
              <a:t>Adaptive quantum algorithms (ADAPT-VQA)</a:t>
            </a:r>
          </a:p>
          <a:p>
            <a:pPr lvl="1"/>
            <a:r>
              <a:rPr lang="en-US" sz="2600" dirty="0"/>
              <a:t>Background &amp; ADAPT-VQE</a:t>
            </a:r>
          </a:p>
          <a:p>
            <a:pPr lvl="1"/>
            <a:r>
              <a:rPr lang="en-US" sz="2600" dirty="0"/>
              <a:t>Adaptive Gibbs state preparation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000" dirty="0"/>
              <a:t>Control-VQE: optimizing at the pulse level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C822-AD63-2DCF-FA7C-1B142C6580D6}"/>
              </a:ext>
            </a:extLst>
          </p:cNvPr>
          <p:cNvSpPr txBox="1"/>
          <p:nvPr/>
        </p:nvSpPr>
        <p:spPr>
          <a:xfrm>
            <a:off x="5561239" y="131191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178B6-90E2-847A-37CD-DB686ACC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85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18DB50-8CED-CD2C-9850-DE428D47FBF4}"/>
              </a:ext>
            </a:extLst>
          </p:cNvPr>
          <p:cNvSpPr txBox="1"/>
          <p:nvPr/>
        </p:nvSpPr>
        <p:spPr>
          <a:xfrm>
            <a:off x="1642153" y="133436"/>
            <a:ext cx="8846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F5597"/>
                </a:solidFill>
                <a:latin typeface="Calibri Light" panose="020F0302020204030204"/>
              </a:rPr>
              <a:t>We can do even better by further incorporating symmetries: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Coupled-excitation operator pool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9365C-52EF-6615-B70E-8BDBC7375533}"/>
              </a:ext>
            </a:extLst>
          </p:cNvPr>
          <p:cNvSpPr txBox="1"/>
          <p:nvPr/>
        </p:nvSpPr>
        <p:spPr>
          <a:xfrm>
            <a:off x="315688" y="5918506"/>
            <a:ext cx="3080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29B0D"/>
                </a:solidFill>
              </a:rPr>
              <a:t>Ramôa</a:t>
            </a:r>
            <a:r>
              <a:rPr lang="en-US" dirty="0">
                <a:solidFill>
                  <a:srgbClr val="329B0D"/>
                </a:solidFill>
              </a:rPr>
              <a:t> et al, arXiv:2407.08696</a:t>
            </a:r>
          </a:p>
          <a:p>
            <a:r>
              <a:rPr lang="en-US" b="1" i="1" dirty="0">
                <a:solidFill>
                  <a:srgbClr val="329B0D"/>
                </a:solidFill>
              </a:rPr>
              <a:t>See Mafalda’s talk at 4.15 pm</a:t>
            </a:r>
            <a:r>
              <a:rPr lang="en-US" dirty="0">
                <a:solidFill>
                  <a:srgbClr val="329B0D"/>
                </a:solidFill>
              </a:rPr>
              <a:t>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E2F63E-C53A-4653-A61A-E4B63E349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41" y="1435337"/>
            <a:ext cx="11548097" cy="2156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Couple certain excitations based on symmetry considerations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E.g., QE pool does not take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1</a:t>
            </a:r>
            <a:r>
              <a:rPr lang="en-US" sz="2000" dirty="0"/>
              <a:t>, 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baseline="-25000" dirty="0"/>
              <a:t>1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2</a:t>
            </a:r>
            <a:r>
              <a:rPr lang="en-US" sz="2000" dirty="0"/>
              <a:t>, 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baseline="-25000" dirty="0"/>
              <a:t>2</a:t>
            </a:r>
            <a:r>
              <a:rPr lang="en-US" sz="2000" dirty="0">
                <a:sym typeface="Wingdings" pitchFamily="2" charset="2"/>
              </a:rPr>
              <a:t> on the same footing as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1</a:t>
            </a:r>
            <a:r>
              <a:rPr lang="en-US" sz="2000" dirty="0"/>
              <a:t>, 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2</a:t>
            </a:r>
            <a:r>
              <a:rPr lang="en-US" sz="2000" dirty="0"/>
              <a:t>, 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baseline="-25000" dirty="0"/>
              <a:t>1 </a:t>
            </a:r>
            <a:r>
              <a:rPr lang="en-US" sz="2000" dirty="0">
                <a:sym typeface="Wingdings" pitchFamily="2" charset="2"/>
              </a:rPr>
              <a:t> (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a</a:t>
            </a:r>
            <a:r>
              <a:rPr lang="en-US" sz="2000" dirty="0">
                <a:sym typeface="Wingdings" pitchFamily="2" charset="2"/>
              </a:rPr>
              <a:t>: spin up;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2000" dirty="0">
                <a:sym typeface="Wingdings" pitchFamily="2" charset="2"/>
              </a:rPr>
              <a:t>: spin down)</a:t>
            </a:r>
            <a:endParaRPr lang="en-US" sz="2000" dirty="0"/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If we couple such operators, we obtain a pool with operators of the form: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32F8C-3CDD-BA79-164C-0964D988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54" y="3790046"/>
            <a:ext cx="5810714" cy="2738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8D956B-6BE1-20B2-1FDB-847C7E1C77F3}"/>
              </a:ext>
            </a:extLst>
          </p:cNvPr>
          <p:cNvSpPr/>
          <p:nvPr/>
        </p:nvSpPr>
        <p:spPr>
          <a:xfrm>
            <a:off x="5605670" y="5159449"/>
            <a:ext cx="5340626" cy="943723"/>
          </a:xfrm>
          <a:prstGeom prst="rect">
            <a:avLst/>
          </a:prstGeom>
          <a:solidFill>
            <a:srgbClr val="EF4109">
              <a:alpha val="5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View mafaldaramoa's full-sized avatar">
            <a:extLst>
              <a:ext uri="{FF2B5EF4-FFF2-40B4-BE49-F238E27FC236}">
                <a16:creationId xmlns:a16="http://schemas.microsoft.com/office/drawing/2014/main" id="{DA9FCF59-D5BB-6DC0-162F-B142A99B6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4970" r="7525"/>
          <a:stretch/>
        </p:blipFill>
        <p:spPr bwMode="auto">
          <a:xfrm>
            <a:off x="947231" y="4395038"/>
            <a:ext cx="1166381" cy="13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58D6E-D71C-6B55-28BD-82944FE2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6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3045-EDB1-1E50-E996-E0207AA9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77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CEO pool, results &amp; comparison to qubit and QE pools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33620-A2A0-DDFC-FB7E-4484C812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927" y="1443446"/>
            <a:ext cx="5892165" cy="5120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9F4153-5E52-00A4-DE2A-4AB27EDD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24" y="2951494"/>
            <a:ext cx="2190448" cy="11402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605862-E0A4-0037-1237-EB815ABC6A7F}"/>
              </a:ext>
            </a:extLst>
          </p:cNvPr>
          <p:cNvSpPr txBox="1"/>
          <p:nvPr/>
        </p:nvSpPr>
        <p:spPr>
          <a:xfrm>
            <a:off x="838200" y="5992372"/>
            <a:ext cx="3232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Ramôa et al, arXiv:2407.08696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616C72-D2F4-82EC-E0EE-C1241C49A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118" y="1029588"/>
            <a:ext cx="2748974" cy="3706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D4E169-2402-A373-CEE3-BB59304FB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825" y="1012474"/>
            <a:ext cx="924890" cy="37061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D84591-AA90-5DCD-912D-5841B0689DF9}"/>
              </a:ext>
            </a:extLst>
          </p:cNvPr>
          <p:cNvCxnSpPr>
            <a:cxnSpLocks/>
          </p:cNvCxnSpPr>
          <p:nvPr/>
        </p:nvCxnSpPr>
        <p:spPr>
          <a:xfrm flipV="1">
            <a:off x="4209143" y="1611904"/>
            <a:ext cx="0" cy="4749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E85DDA4-038F-D91D-4CC4-3111EFDE15C7}"/>
              </a:ext>
            </a:extLst>
          </p:cNvPr>
          <p:cNvSpPr txBox="1"/>
          <p:nvPr/>
        </p:nvSpPr>
        <p:spPr>
          <a:xfrm>
            <a:off x="3074180" y="150174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energy </a:t>
            </a:r>
          </a:p>
          <a:p>
            <a:pPr algn="ctr"/>
            <a:r>
              <a:rPr lang="en-US" dirty="0"/>
              <a:t>error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1F2F06A-D78C-D21E-CDC0-710AFCDFD16F}"/>
              </a:ext>
            </a:extLst>
          </p:cNvPr>
          <p:cNvCxnSpPr>
            <a:cxnSpLocks/>
          </p:cNvCxnSpPr>
          <p:nvPr/>
        </p:nvCxnSpPr>
        <p:spPr>
          <a:xfrm>
            <a:off x="7410118" y="6682056"/>
            <a:ext cx="3422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B020157-674A-8A21-3225-AD7FFED7CBFB}"/>
              </a:ext>
            </a:extLst>
          </p:cNvPr>
          <p:cNvCxnSpPr>
            <a:cxnSpLocks/>
          </p:cNvCxnSpPr>
          <p:nvPr/>
        </p:nvCxnSpPr>
        <p:spPr>
          <a:xfrm>
            <a:off x="7450322" y="4259386"/>
            <a:ext cx="3422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5229027-58B9-2C33-F1CE-9189ACCE5E90}"/>
              </a:ext>
            </a:extLst>
          </p:cNvPr>
          <p:cNvSpPr txBox="1"/>
          <p:nvPr/>
        </p:nvSpPr>
        <p:spPr>
          <a:xfrm>
            <a:off x="9901040" y="3521637"/>
            <a:ext cx="15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parameter</a:t>
            </a:r>
          </a:p>
          <a:p>
            <a:pPr algn="ctr"/>
            <a:r>
              <a:rPr lang="en-US" dirty="0"/>
              <a:t>count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1223E1-BDF9-5BA1-7D05-B47B7E5DF59D}"/>
              </a:ext>
            </a:extLst>
          </p:cNvPr>
          <p:cNvSpPr txBox="1"/>
          <p:nvPr/>
        </p:nvSpPr>
        <p:spPr>
          <a:xfrm>
            <a:off x="9640182" y="6240463"/>
            <a:ext cx="209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CNOT count</a:t>
            </a:r>
          </a:p>
        </p:txBody>
      </p:sp>
    </p:spTree>
    <p:extLst>
      <p:ext uri="{BB962C8B-B14F-4D97-AF65-F5344CB8AC3E}">
        <p14:creationId xmlns:p14="http://schemas.microsoft.com/office/powerpoint/2010/main" val="2745932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9D5D60-852C-F0F0-27AA-61617F69839C}"/>
              </a:ext>
            </a:extLst>
          </p:cNvPr>
          <p:cNvSpPr txBox="1"/>
          <p:nvPr/>
        </p:nvSpPr>
        <p:spPr>
          <a:xfrm>
            <a:off x="853709" y="155207"/>
            <a:ext cx="8986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Is ADAPT-VQE the most efficient way to construct circuits?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 we optimize further for circuit depth?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C70B9F-DD44-5EC2-1803-19B2A3678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125"/>
          <a:stretch/>
        </p:blipFill>
        <p:spPr>
          <a:xfrm>
            <a:off x="3017314" y="2580292"/>
            <a:ext cx="3563595" cy="30175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49A0A-6962-E630-1A7B-8414C2B4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9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9D5D60-852C-F0F0-27AA-61617F69839C}"/>
              </a:ext>
            </a:extLst>
          </p:cNvPr>
          <p:cNvSpPr txBox="1"/>
          <p:nvPr/>
        </p:nvSpPr>
        <p:spPr>
          <a:xfrm>
            <a:off x="3576593" y="133436"/>
            <a:ext cx="4250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TETRIS-ADAPT-VQE: concept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B6649-C397-37A2-091F-1E532A3C9533}"/>
              </a:ext>
            </a:extLst>
          </p:cNvPr>
          <p:cNvSpPr txBox="1"/>
          <p:nvPr/>
        </p:nvSpPr>
        <p:spPr>
          <a:xfrm>
            <a:off x="874059" y="1166350"/>
            <a:ext cx="654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Instead of one-at-a-time, add multiple operators at each step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796DE-3E89-6186-1260-B77A24F8441D}"/>
              </a:ext>
            </a:extLst>
          </p:cNvPr>
          <p:cNvSpPr txBox="1"/>
          <p:nvPr/>
        </p:nvSpPr>
        <p:spPr>
          <a:xfrm>
            <a:off x="2631718" y="591273"/>
            <a:ext cx="692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Tiling Efficient Trial circuits with Rotations Implemented Simultaneously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C70B9F-DD44-5EC2-1803-19B2A3678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14" y="2580292"/>
            <a:ext cx="6157372" cy="3017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9927B-80A4-5A7D-7249-F748892AB805}"/>
              </a:ext>
            </a:extLst>
          </p:cNvPr>
          <p:cNvSpPr txBox="1"/>
          <p:nvPr/>
        </p:nvSpPr>
        <p:spPr>
          <a:xfrm>
            <a:off x="6612835" y="6036692"/>
            <a:ext cx="538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 Phys. Rev. Research 6, 013254 (2024)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E7305-E961-CC77-8F41-3D64357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97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9D5D60-852C-F0F0-27AA-61617F69839C}"/>
              </a:ext>
            </a:extLst>
          </p:cNvPr>
          <p:cNvSpPr txBox="1"/>
          <p:nvPr/>
        </p:nvSpPr>
        <p:spPr>
          <a:xfrm>
            <a:off x="3576593" y="133436"/>
            <a:ext cx="4250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TETRIS-ADAPT-VQE: concept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6B6649-C397-37A2-091F-1E532A3C9533}"/>
                  </a:ext>
                </a:extLst>
              </p:cNvPr>
              <p:cNvSpPr txBox="1"/>
              <p:nvPr/>
            </p:nvSpPr>
            <p:spPr>
              <a:xfrm>
                <a:off x="874059" y="1166350"/>
                <a:ext cx="801206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Instead of one-at-a-time, add multiple operators at each step according to: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Gradient magnitude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sz="2000" dirty="0"/>
                  <a:t>th operator acting on different set of qubits from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)</a:t>
                </a:r>
                <a:r>
                  <a:rPr lang="en-US" sz="2000" dirty="0" err="1"/>
                  <a:t>th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6B6649-C397-37A2-091F-1E532A3C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59" y="1166350"/>
                <a:ext cx="8012065" cy="1323439"/>
              </a:xfrm>
              <a:prstGeom prst="rect">
                <a:avLst/>
              </a:prstGeom>
              <a:blipFill>
                <a:blip r:embed="rId2"/>
                <a:stretch>
                  <a:fillRect l="-791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4796DE-3E89-6186-1260-B77A24F8441D}"/>
              </a:ext>
            </a:extLst>
          </p:cNvPr>
          <p:cNvSpPr txBox="1"/>
          <p:nvPr/>
        </p:nvSpPr>
        <p:spPr>
          <a:xfrm>
            <a:off x="2631718" y="591273"/>
            <a:ext cx="692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Tiling Efficient Trial circuits with Rotations Implemented Simultaneously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C70B9F-DD44-5EC2-1803-19B2A367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14" y="2580292"/>
            <a:ext cx="6157372" cy="30175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3EDE0-9C60-1FB0-F977-A4F14CDB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EDDD5-620B-CBC2-8A10-72671E9EBDF6}"/>
              </a:ext>
            </a:extLst>
          </p:cNvPr>
          <p:cNvSpPr txBox="1"/>
          <p:nvPr/>
        </p:nvSpPr>
        <p:spPr>
          <a:xfrm>
            <a:off x="6612835" y="6036692"/>
            <a:ext cx="538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 Phys. Rev. Research 6, 013254 (2024)</a:t>
            </a:r>
          </a:p>
        </p:txBody>
      </p:sp>
    </p:spTree>
    <p:extLst>
      <p:ext uri="{BB962C8B-B14F-4D97-AF65-F5344CB8AC3E}">
        <p14:creationId xmlns:p14="http://schemas.microsoft.com/office/powerpoint/2010/main" val="1219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4131C6-0DA5-3295-5A38-FE6ACA95B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7"/>
          <a:stretch/>
        </p:blipFill>
        <p:spPr>
          <a:xfrm>
            <a:off x="3454400" y="2453307"/>
            <a:ext cx="5283200" cy="335840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D39C760-7D49-4E25-DA95-3B68BA3B3389}"/>
              </a:ext>
            </a:extLst>
          </p:cNvPr>
          <p:cNvGrpSpPr/>
          <p:nvPr/>
        </p:nvGrpSpPr>
        <p:grpSpPr>
          <a:xfrm>
            <a:off x="4497344" y="1230955"/>
            <a:ext cx="4117484" cy="919619"/>
            <a:chOff x="7747111" y="1254913"/>
            <a:chExt cx="4117484" cy="91961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846D2D8-05C7-83D1-A566-DA07CB38A5C6}"/>
                </a:ext>
              </a:extLst>
            </p:cNvPr>
            <p:cNvGrpSpPr/>
            <p:nvPr/>
          </p:nvGrpSpPr>
          <p:grpSpPr>
            <a:xfrm>
              <a:off x="7747111" y="1254913"/>
              <a:ext cx="4117484" cy="919619"/>
              <a:chOff x="1223682" y="416859"/>
              <a:chExt cx="4117484" cy="9196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34CF616-2865-D188-D418-8C545D18F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7933" r="26218" b="91157"/>
              <a:stretch/>
            </p:blipFill>
            <p:spPr>
              <a:xfrm>
                <a:off x="4426766" y="978734"/>
                <a:ext cx="914400" cy="357744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D1AE529-0C0D-CDDA-C04D-CDAF0B4698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3682" y="416859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H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1B08CC-43A3-71CD-2208-0ADEDAD7C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4881" y="599739"/>
                <a:ext cx="35661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C641329-0464-7B71-15F2-4CAC9AAEC6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7753" y="423582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H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82CC26-DD22-E2F1-16DE-22A13B4CDD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1824" y="416859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H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EE7BD97-460F-3DE2-A443-AB880E0CFA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895" y="423582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H</a:t>
                </a:r>
              </a:p>
            </p:txBody>
          </p:sp>
          <p:sp>
            <p:nvSpPr>
              <p:cNvPr id="26" name="Left Brace 25">
                <a:extLst>
                  <a:ext uri="{FF2B5EF4-FFF2-40B4-BE49-F238E27FC236}">
                    <a16:creationId xmlns:a16="http://schemas.microsoft.com/office/drawing/2014/main" id="{A37F3E2D-33D2-88D3-0D0D-1814DAA0C7E9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4682261" y="620135"/>
                <a:ext cx="182880" cy="548640"/>
              </a:xfrm>
              <a:prstGeom prst="leftBrac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832195-974A-AA68-B31A-D54583BA9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23395" y="1261636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DF8BAB-6B2C-8528-B8B1-10355F6E0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67466" y="1254913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646640F-456D-032A-427B-DA790D2BEE77}"/>
              </a:ext>
            </a:extLst>
          </p:cNvPr>
          <p:cNvSpPr txBox="1"/>
          <p:nvPr/>
        </p:nvSpPr>
        <p:spPr>
          <a:xfrm>
            <a:off x="4069131" y="133436"/>
            <a:ext cx="4053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TETRIS-ADAPT-VQE: results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C55D76-43F6-FF14-7ABC-759C3DB1A83C}"/>
              </a:ext>
            </a:extLst>
          </p:cNvPr>
          <p:cNvSpPr txBox="1"/>
          <p:nvPr/>
        </p:nvSpPr>
        <p:spPr>
          <a:xfrm>
            <a:off x="605118" y="6172200"/>
            <a:ext cx="2495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Blue: TETRIS-ADAPT</a:t>
            </a:r>
          </a:p>
          <a:p>
            <a:r>
              <a:rPr lang="en-US" dirty="0">
                <a:solidFill>
                  <a:schemeClr val="accent2"/>
                </a:solidFill>
              </a:rPr>
              <a:t>Orange: standard ADAPT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E319C-16BB-7459-D991-14F7E4AF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345FF-7393-427F-79C4-B175105A271A}"/>
              </a:ext>
            </a:extLst>
          </p:cNvPr>
          <p:cNvSpPr txBox="1"/>
          <p:nvPr/>
        </p:nvSpPr>
        <p:spPr>
          <a:xfrm>
            <a:off x="6612835" y="6036692"/>
            <a:ext cx="538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 Phys. Rev. Research 6, 013254 (2024)</a:t>
            </a:r>
          </a:p>
        </p:txBody>
      </p:sp>
    </p:spTree>
    <p:extLst>
      <p:ext uri="{BB962C8B-B14F-4D97-AF65-F5344CB8AC3E}">
        <p14:creationId xmlns:p14="http://schemas.microsoft.com/office/powerpoint/2010/main" val="3046776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D4ECC6-A0E8-C06F-FD94-781F8E2C31BA}"/>
              </a:ext>
            </a:extLst>
          </p:cNvPr>
          <p:cNvGrpSpPr>
            <a:grpSpLocks noChangeAspect="1"/>
          </p:cNvGrpSpPr>
          <p:nvPr/>
        </p:nvGrpSpPr>
        <p:grpSpPr>
          <a:xfrm>
            <a:off x="1451947" y="1382512"/>
            <a:ext cx="9164819" cy="3383280"/>
            <a:chOff x="1162692" y="1166757"/>
            <a:chExt cx="7860585" cy="29018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F30DCB-B57F-02F5-EB70-FB5F5ADE6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791" t="21025" b="19240"/>
            <a:stretch/>
          </p:blipFill>
          <p:spPr>
            <a:xfrm>
              <a:off x="5120809" y="1166757"/>
              <a:ext cx="3902468" cy="2901810"/>
            </a:xfrm>
            <a:prstGeom prst="snip2SameRect">
              <a:avLst>
                <a:gd name="adj1" fmla="val 19145"/>
                <a:gd name="adj2" fmla="val 0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1B4FEC-DB33-73E2-9411-8F727257B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558" r="47807" b="19491"/>
            <a:stretch/>
          </p:blipFill>
          <p:spPr>
            <a:xfrm>
              <a:off x="1162692" y="1243173"/>
              <a:ext cx="4056579" cy="2815120"/>
            </a:xfrm>
            <a:prstGeom prst="snip2SameRect">
              <a:avLst>
                <a:gd name="adj1" fmla="val 20317"/>
                <a:gd name="adj2" fmla="val 0"/>
              </a:avLst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104E59-15EF-A522-CD63-E6C2EA6E88A4}"/>
              </a:ext>
            </a:extLst>
          </p:cNvPr>
          <p:cNvCxnSpPr>
            <a:cxnSpLocks/>
          </p:cNvCxnSpPr>
          <p:nvPr/>
        </p:nvCxnSpPr>
        <p:spPr>
          <a:xfrm>
            <a:off x="1597559" y="5301464"/>
            <a:ext cx="9144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7BF062-1A44-5C8E-B3B4-D7B09908657D}"/>
              </a:ext>
            </a:extLst>
          </p:cNvPr>
          <p:cNvSpPr txBox="1"/>
          <p:nvPr/>
        </p:nvSpPr>
        <p:spPr>
          <a:xfrm>
            <a:off x="5257149" y="5580553"/>
            <a:ext cx="167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 Iteration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53936-F50B-A7C0-59BD-EFC35FBB2841}"/>
              </a:ext>
            </a:extLst>
          </p:cNvPr>
          <p:cNvSpPr txBox="1"/>
          <p:nvPr/>
        </p:nvSpPr>
        <p:spPr>
          <a:xfrm>
            <a:off x="3624619" y="133436"/>
            <a:ext cx="4942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Trainability of TETRIS-ADAPT-VQE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DCE92F-968E-48BD-15FC-AEDE89DF016B}"/>
              </a:ext>
            </a:extLst>
          </p:cNvPr>
          <p:cNvGrpSpPr/>
          <p:nvPr/>
        </p:nvGrpSpPr>
        <p:grpSpPr>
          <a:xfrm>
            <a:off x="302950" y="3864429"/>
            <a:ext cx="3692107" cy="2408621"/>
            <a:chOff x="302950" y="3864429"/>
            <a:chExt cx="3692107" cy="24086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6058696-604B-AB5C-0B13-3FB1919FA488}"/>
                </a:ext>
              </a:extLst>
            </p:cNvPr>
            <p:cNvGrpSpPr/>
            <p:nvPr/>
          </p:nvGrpSpPr>
          <p:grpSpPr>
            <a:xfrm>
              <a:off x="770835" y="3864429"/>
              <a:ext cx="3224222" cy="1704335"/>
              <a:chOff x="770835" y="3864429"/>
              <a:chExt cx="3224222" cy="1704335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D96B361-C94C-697D-0A82-1E5980BBE57C}"/>
                  </a:ext>
                </a:extLst>
              </p:cNvPr>
              <p:cNvSpPr/>
              <p:nvPr/>
            </p:nvSpPr>
            <p:spPr>
              <a:xfrm>
                <a:off x="2263905" y="3864429"/>
                <a:ext cx="1731152" cy="272143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5E25E02B-36C5-E757-7BC1-698F9FAAA1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0835" y="4136572"/>
                <a:ext cx="1616938" cy="1432192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1AC422-F7D9-0143-D68E-7884E3B6D703}"/>
                </a:ext>
              </a:extLst>
            </p:cNvPr>
            <p:cNvSpPr txBox="1"/>
            <p:nvPr/>
          </p:nvSpPr>
          <p:spPr>
            <a:xfrm>
              <a:off x="302950" y="5626719"/>
              <a:ext cx="9357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ADAPT 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strategy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07520-63A5-DFBF-069C-07059609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5CBBB-9534-3573-AD83-1B01C9126B5B}"/>
              </a:ext>
            </a:extLst>
          </p:cNvPr>
          <p:cNvSpPr txBox="1"/>
          <p:nvPr/>
        </p:nvSpPr>
        <p:spPr>
          <a:xfrm>
            <a:off x="6612835" y="6036692"/>
            <a:ext cx="538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 Phys. Rev. Research 6, 013254 (2024)</a:t>
            </a:r>
          </a:p>
        </p:txBody>
      </p:sp>
    </p:spTree>
    <p:extLst>
      <p:ext uri="{BB962C8B-B14F-4D97-AF65-F5344CB8AC3E}">
        <p14:creationId xmlns:p14="http://schemas.microsoft.com/office/powerpoint/2010/main" val="3548519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AADA-499C-198B-9DE3-79AE236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Putting it all together: CEO-ADAPT-VQE* 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2019 vs 2024 ADAPT-VQE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A017-8AD9-D1AA-2AA0-FABE06393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80" y="2666917"/>
            <a:ext cx="4556276" cy="4351338"/>
          </a:xfrm>
        </p:spPr>
        <p:txBody>
          <a:bodyPr>
            <a:normAutofit/>
          </a:bodyPr>
          <a:lstStyle/>
          <a:p>
            <a:r>
              <a:rPr lang="en-US" sz="2000" dirty="0"/>
              <a:t>New (CEO) pool </a:t>
            </a:r>
          </a:p>
          <a:p>
            <a:r>
              <a:rPr lang="en-US" sz="2000" dirty="0"/>
              <a:t>TETRIS strategy</a:t>
            </a:r>
          </a:p>
          <a:p>
            <a:r>
              <a:rPr lang="en-US" sz="2000" dirty="0"/>
              <a:t>Recycling Hessian</a:t>
            </a:r>
          </a:p>
          <a:p>
            <a:r>
              <a:rPr lang="en-US" sz="2000" dirty="0"/>
              <a:t>Grouping commuting operators </a:t>
            </a:r>
          </a:p>
          <a:p>
            <a:endParaRPr lang="en-US" sz="2000" i="1" dirty="0"/>
          </a:p>
          <a:p>
            <a:pPr marL="0" indent="0">
              <a:buNone/>
            </a:pPr>
            <a:r>
              <a:rPr lang="en-US" sz="2000" i="1" dirty="0"/>
              <a:t>Compared to UCCSD:</a:t>
            </a:r>
          </a:p>
          <a:p>
            <a:r>
              <a:rPr lang="en-US" sz="2000" dirty="0"/>
              <a:t>Order(s) of magnitude improvement in CNOT count/depth</a:t>
            </a:r>
          </a:p>
          <a:p>
            <a:r>
              <a:rPr lang="en-US" sz="2000" dirty="0"/>
              <a:t>Comparable nr of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A974B-C4DD-238C-57BC-DFAD358F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969" y="1218228"/>
            <a:ext cx="7060186" cy="563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40994-CB8E-24CF-6884-C17E344E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555" y="1130701"/>
            <a:ext cx="2314898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30BF7-8F0E-F53F-EA76-F81C6FE0C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54AD15-82FF-4168-2BC1-B5EB2D6BB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76"/>
            <a:ext cx="10515600" cy="4926387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000" dirty="0">
                <a:solidFill>
                  <a:schemeClr val="bg2">
                    <a:lumMod val="90000"/>
                  </a:schemeClr>
                </a:solidFill>
              </a:rPr>
              <a:t>Adaptive quantum algorithms (ADAPT-VQA)</a:t>
            </a:r>
          </a:p>
          <a:p>
            <a:pPr lvl="1"/>
            <a:r>
              <a:rPr lang="en-US" sz="2600" dirty="0">
                <a:solidFill>
                  <a:schemeClr val="bg2">
                    <a:lumMod val="90000"/>
                  </a:schemeClr>
                </a:solidFill>
              </a:rPr>
              <a:t>Background &amp; ADAPT-VQE</a:t>
            </a:r>
          </a:p>
          <a:p>
            <a:pPr lvl="1"/>
            <a:r>
              <a:rPr lang="en-US" sz="2600" dirty="0"/>
              <a:t>Adaptive Gibbs state preparation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000" dirty="0">
                <a:solidFill>
                  <a:schemeClr val="bg2">
                    <a:lumMod val="90000"/>
                  </a:schemeClr>
                </a:solidFill>
              </a:rPr>
              <a:t>Control-VQE: optimizing at the pulse level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0D0AF-9EDE-3EEA-097F-BF770EEE6357}"/>
              </a:ext>
            </a:extLst>
          </p:cNvPr>
          <p:cNvSpPr txBox="1"/>
          <p:nvPr/>
        </p:nvSpPr>
        <p:spPr>
          <a:xfrm>
            <a:off x="5561239" y="131191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0620DE-49A6-9D98-4480-7495A4E3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12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847" y="921719"/>
                <a:ext cx="12082153" cy="52772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Given Hamiltonian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 acting on data system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400" dirty="0"/>
                  <a:t> qubits, we wish to prepare mixed thermal states at arbitrary temperature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br>
                  <a:rPr lang="en-US" sz="2400" b="0" dirty="0"/>
                </a:br>
                <a:endParaRPr lang="en-US" sz="24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m:rPr>
                                  <m:lit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Tr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br>
                  <a:rPr lang="en-US" sz="2400" dirty="0"/>
                </a:b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This has useful applications in quantum simulation, quantum machine learning, quantum optimization, etc., but is a hard problem in general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Standard approach: prepare state that minimizes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400" dirty="0"/>
                  <a:t>Challenges: 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/>
                  <a:t>It’s hard to know </a:t>
                </a:r>
                <a:r>
                  <a:rPr lang="en-US" i="1" dirty="0"/>
                  <a:t>a priori</a:t>
                </a:r>
                <a:r>
                  <a:rPr lang="en-US" dirty="0"/>
                  <a:t> what will make an efficient, effective ansatz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/>
                  <a:t>Measuring the entropy (and gradients) is difficult on hardware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847" y="921719"/>
                <a:ext cx="12082153" cy="5277200"/>
              </a:xfrm>
              <a:blipFill>
                <a:blip r:embed="rId2"/>
                <a:stretch>
                  <a:fillRect l="-630" t="-1918" r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2EA009-8680-AB22-B251-E43F7F5151F7}"/>
              </a:ext>
            </a:extLst>
          </p:cNvPr>
          <p:cNvSpPr txBox="1"/>
          <p:nvPr/>
        </p:nvSpPr>
        <p:spPr>
          <a:xfrm>
            <a:off x="4317565" y="133436"/>
            <a:ext cx="3556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Gibbs state preparation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60D4A-013D-A97A-13FF-5653E2EAFE84}"/>
              </a:ext>
            </a:extLst>
          </p:cNvPr>
          <p:cNvSpPr txBox="1"/>
          <p:nvPr/>
        </p:nvSpPr>
        <p:spPr>
          <a:xfrm>
            <a:off x="4793941" y="5934670"/>
            <a:ext cx="7330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Wu and Hsieh.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PRL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123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, 220502 (2019)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Chowdhury, Low, and Wiebe. arXiv:2002:00055 (2020)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Wang, Li, and Wang. PRA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16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, 054035 (2021) 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AED66-B14A-01A4-7D8F-68D3C808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ysics.aps.org/assets/f3a97c39-968a-40f4-b3af-fa33372b470b/e14_5.png">
            <a:extLst>
              <a:ext uri="{FF2B5EF4-FFF2-40B4-BE49-F238E27FC236}">
                <a16:creationId xmlns:a16="http://schemas.microsoft.com/office/drawing/2014/main" id="{BDB811E8-75FF-FF44-9A20-8D20977D8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" y="2035328"/>
            <a:ext cx="5957469" cy="37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F232C0-E262-F745-8816-80186E24C86C}"/>
              </a:ext>
            </a:extLst>
          </p:cNvPr>
          <p:cNvSpPr/>
          <p:nvPr/>
        </p:nvSpPr>
        <p:spPr>
          <a:xfrm>
            <a:off x="1464056" y="6414811"/>
            <a:ext cx="3263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Image from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Physics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11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, 14 (2018)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E126A-5B66-2047-84AD-932DFD57D31E}"/>
              </a:ext>
            </a:extLst>
          </p:cNvPr>
          <p:cNvSpPr txBox="1"/>
          <p:nvPr/>
        </p:nvSpPr>
        <p:spPr>
          <a:xfrm>
            <a:off x="1464056" y="1490066"/>
            <a:ext cx="284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Variationally change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C6318-55E3-234C-80C0-7DFF56B0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37" y="1510826"/>
            <a:ext cx="283945" cy="365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15769" y="5747231"/>
            <a:ext cx="3205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Reviews:</a:t>
            </a:r>
          </a:p>
          <a:p>
            <a:r>
              <a:rPr lang="en-US" sz="1400" dirty="0" err="1"/>
              <a:t>Cerezo</a:t>
            </a:r>
            <a:r>
              <a:rPr lang="en-US" sz="1400" dirty="0"/>
              <a:t> et al, Nat. Rev. Phys. 3, 625 (2021)</a:t>
            </a:r>
          </a:p>
          <a:p>
            <a:r>
              <a:rPr lang="en-US" sz="1400" dirty="0"/>
              <a:t>Bharti et al, RMP 94, 015004 (2022)</a:t>
            </a:r>
          </a:p>
          <a:p>
            <a:r>
              <a:rPr lang="en-US" sz="1400" dirty="0"/>
              <a:t>Tilly et al, arXiv:2111.05176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554D407-B816-FB4D-977D-159E6BBEF43F}"/>
              </a:ext>
            </a:extLst>
          </p:cNvPr>
          <p:cNvSpPr txBox="1">
            <a:spLocks noChangeArrowheads="1"/>
          </p:cNvSpPr>
          <p:nvPr/>
        </p:nvSpPr>
        <p:spPr>
          <a:xfrm>
            <a:off x="1656657" y="103223"/>
            <a:ext cx="8839200" cy="800101"/>
          </a:xfrm>
          <a:prstGeom prst="rect">
            <a:avLst/>
          </a:prstGeom>
        </p:spPr>
        <p:txBody>
          <a:bodyPr vert="horz" lIns="68580" tIns="34290" rIns="68580" bIns="34290" rtlCol="0" anchor="ctr" anchorCtr="1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Variational Quantum </a:t>
            </a:r>
            <a:r>
              <a:rPr lang="en-US" sz="2900" dirty="0" err="1">
                <a:solidFill>
                  <a:schemeClr val="accent1">
                    <a:lumMod val="75000"/>
                  </a:schemeClr>
                </a:solidFill>
              </a:rPr>
              <a:t>Eigensolver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 (VQE)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F2CBB5-0F9B-FD6D-794B-B537F589856A}"/>
              </a:ext>
            </a:extLst>
          </p:cNvPr>
          <p:cNvGrpSpPr/>
          <p:nvPr/>
        </p:nvGrpSpPr>
        <p:grpSpPr>
          <a:xfrm>
            <a:off x="6299970" y="1314812"/>
            <a:ext cx="5892030" cy="1001469"/>
            <a:chOff x="164622" y="5593211"/>
            <a:chExt cx="5892030" cy="10014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6AA1AC-4D72-8C42-A198-F4657121DFB5}"/>
                </a:ext>
              </a:extLst>
            </p:cNvPr>
            <p:cNvSpPr txBox="1"/>
            <p:nvPr/>
          </p:nvSpPr>
          <p:spPr>
            <a:xfrm>
              <a:off x="1178977" y="5593211"/>
              <a:ext cx="1037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Ansatz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862476-C548-D644-BAEB-17DB3E75548F}"/>
                </a:ext>
              </a:extLst>
            </p:cNvPr>
            <p:cNvSpPr txBox="1"/>
            <p:nvPr/>
          </p:nvSpPr>
          <p:spPr>
            <a:xfrm>
              <a:off x="164622" y="6133015"/>
              <a:ext cx="2418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Measured energy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7D6645F-28C1-AA46-AEBA-91944BD065AF}"/>
                    </a:ext>
                  </a:extLst>
                </p:cNvPr>
                <p:cNvSpPr txBox="1"/>
                <p:nvPr/>
              </p:nvSpPr>
              <p:spPr>
                <a:xfrm>
                  <a:off x="2817624" y="5593211"/>
                  <a:ext cx="3239028" cy="99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1"/>
                                </m:r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brk m:alnAt="1"/>
                            </m:r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dirty="0"/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sz="2400" dirty="0"/>
                </a:p>
                <a:p>
                  <a14:m>
                    <m:oMath xmlns:m="http://schemas.openxmlformats.org/officeDocument/2006/math">
                      <m: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𝛦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1"/>
                                </m:r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1"/>
                                </m:r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1"/>
                                </m:r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7D6645F-28C1-AA46-AEBA-91944BD065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7624" y="5593211"/>
                  <a:ext cx="3239028" cy="999441"/>
                </a:xfrm>
                <a:prstGeom prst="rect">
                  <a:avLst/>
                </a:prstGeom>
                <a:blipFill>
                  <a:blip r:embed="rId4"/>
                  <a:stretch>
                    <a:fillRect l="-3125" t="-78750" r="-9375" b="-7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1F6FC3-B376-37DD-F460-19BC54A7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727"/>
          <a:stretch/>
        </p:blipFill>
        <p:spPr>
          <a:xfrm>
            <a:off x="6751092" y="3148962"/>
            <a:ext cx="5236834" cy="2099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770CB-E1AA-D25A-3AD9-59A3EEF215B4}"/>
              </a:ext>
            </a:extLst>
          </p:cNvPr>
          <p:cNvSpPr txBox="1"/>
          <p:nvPr/>
        </p:nvSpPr>
        <p:spPr>
          <a:xfrm>
            <a:off x="8515769" y="2733760"/>
            <a:ext cx="205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Parametrized circuit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2EE0B7-7116-A656-F469-B14D9109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2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848" y="921718"/>
                <a:ext cx="7039098" cy="5802845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/>
                  <a:t>Our approach:</a:t>
                </a:r>
                <a:endParaRPr lang="en-US" sz="2400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New objective function that is easier to measure: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</m:func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200" b="0" dirty="0">
                    <a:solidFill>
                      <a:schemeClr val="accent6">
                        <a:lumMod val="75000"/>
                      </a:schemeClr>
                    </a:solidFill>
                  </a:rPr>
                  <a:t>ADAPT-VQE approach to grow the ansatz</a:t>
                </a:r>
                <a:br>
                  <a:rPr lang="en-US" sz="2200" b="0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br>
                  <a:rPr lang="en-US" sz="2400" dirty="0"/>
                </a:b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848" y="921718"/>
                <a:ext cx="7039098" cy="5802845"/>
              </a:xfrm>
              <a:blipFill>
                <a:blip r:embed="rId2"/>
                <a:stretch>
                  <a:fillRect l="-1259"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2EA009-8680-AB22-B251-E43F7F5151F7}"/>
              </a:ext>
            </a:extLst>
          </p:cNvPr>
          <p:cNvSpPr txBox="1"/>
          <p:nvPr/>
        </p:nvSpPr>
        <p:spPr>
          <a:xfrm>
            <a:off x="4710172" y="133436"/>
            <a:ext cx="2771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Gibbs-ADAPT-VQE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0D84D-36CE-6A86-5C8D-9D26CD483A2E}"/>
              </a:ext>
            </a:extLst>
          </p:cNvPr>
          <p:cNvSpPr txBox="1"/>
          <p:nvPr/>
        </p:nvSpPr>
        <p:spPr>
          <a:xfrm>
            <a:off x="8558617" y="6457890"/>
            <a:ext cx="3479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Warren et al,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arXiv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 2203.12757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DB618-638E-A600-B7DF-0A8EE712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848" y="921718"/>
                <a:ext cx="7039098" cy="5802845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/>
                  <a:t>Our approach:</a:t>
                </a:r>
                <a:endParaRPr lang="en-US" sz="2400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New objective function that is easier to measure: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</m:func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200" b="0" dirty="0">
                    <a:solidFill>
                      <a:schemeClr val="accent6">
                        <a:lumMod val="75000"/>
                      </a:schemeClr>
                    </a:solidFill>
                  </a:rPr>
                  <a:t>ADAPT-VQE approach to grow the ansatz</a:t>
                </a:r>
                <a:br>
                  <a:rPr lang="en-US" sz="2200" b="0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US" sz="2400" dirty="0"/>
                  <a:t>Ancilla system can be any size, allowing resource savings (though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400" dirty="0"/>
                  <a:t> needed at larger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Operator pool: all 1- and 2-qubit Pauli’s on combined data/ancilla system</a:t>
                </a:r>
              </a:p>
              <a:p>
                <a:r>
                  <a:rPr lang="en-US" sz="2400" dirty="0"/>
                  <a:t>Pool requires initial state be only </a:t>
                </a:r>
                <a:r>
                  <a:rPr lang="en-US" sz="2400" b="1" dirty="0"/>
                  <a:t>partially entangled</a:t>
                </a:r>
                <a:r>
                  <a:rPr lang="en-US" sz="2400" dirty="0"/>
                  <a:t> (use non-optimized random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-rotations and CNOTs)</a:t>
                </a:r>
                <a:br>
                  <a:rPr lang="en-US" sz="2400" dirty="0"/>
                </a:b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848" y="921718"/>
                <a:ext cx="7039098" cy="5802845"/>
              </a:xfrm>
              <a:blipFill>
                <a:blip r:embed="rId2"/>
                <a:stretch>
                  <a:fillRect l="-1259" t="-1310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2EA009-8680-AB22-B251-E43F7F5151F7}"/>
              </a:ext>
            </a:extLst>
          </p:cNvPr>
          <p:cNvSpPr txBox="1"/>
          <p:nvPr/>
        </p:nvSpPr>
        <p:spPr>
          <a:xfrm>
            <a:off x="4710172" y="133436"/>
            <a:ext cx="2771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Gibbs-ADAPT-VQE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0D84D-36CE-6A86-5C8D-9D26CD483A2E}"/>
              </a:ext>
            </a:extLst>
          </p:cNvPr>
          <p:cNvSpPr txBox="1"/>
          <p:nvPr/>
        </p:nvSpPr>
        <p:spPr>
          <a:xfrm>
            <a:off x="8558617" y="6457890"/>
            <a:ext cx="3479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Warren et al,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arXiv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 2203.12757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A6CAC-00D1-EEFB-1513-0037CFA8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848" y="921718"/>
                <a:ext cx="7039098" cy="5802845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/>
                  <a:t>Our approach:</a:t>
                </a:r>
                <a:endParaRPr lang="en-US" sz="2400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New objective function that is easier to measure: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</m:func>
                    <m:r>
                      <a:rPr lang="en-US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200" b="0" dirty="0">
                    <a:solidFill>
                      <a:schemeClr val="accent6">
                        <a:lumMod val="75000"/>
                      </a:schemeClr>
                    </a:solidFill>
                  </a:rPr>
                  <a:t>ADAPT-VQE approach to grow the ansatz</a:t>
                </a:r>
                <a:br>
                  <a:rPr lang="en-US" sz="2200" b="0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US" sz="2400" dirty="0"/>
                  <a:t>Ancilla system can be any size, allowing resource savings (though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400" dirty="0"/>
                  <a:t> needed at larger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Operator pool: all 1- and 2-qubit Pauli’s on combined data/ancilla system</a:t>
                </a:r>
              </a:p>
              <a:p>
                <a:r>
                  <a:rPr lang="en-US" sz="2400" dirty="0"/>
                  <a:t>Pool requires initial state be only </a:t>
                </a:r>
                <a:r>
                  <a:rPr lang="en-US" sz="2400" b="1" dirty="0"/>
                  <a:t>partially entangled</a:t>
                </a:r>
                <a:r>
                  <a:rPr lang="en-US" sz="2400" dirty="0"/>
                  <a:t> (use non-optimized random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-rotations and CNOTs)</a:t>
                </a:r>
                <a:br>
                  <a:rPr lang="en-US" sz="2400" dirty="0"/>
                </a:b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CCDAB-5F2E-486E-9377-51B3422A0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848" y="921718"/>
                <a:ext cx="7039098" cy="5802845"/>
              </a:xfrm>
              <a:blipFill>
                <a:blip r:embed="rId2"/>
                <a:stretch>
                  <a:fillRect l="-1259" t="-1310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2EA009-8680-AB22-B251-E43F7F5151F7}"/>
              </a:ext>
            </a:extLst>
          </p:cNvPr>
          <p:cNvSpPr txBox="1"/>
          <p:nvPr/>
        </p:nvSpPr>
        <p:spPr>
          <a:xfrm>
            <a:off x="4710172" y="133436"/>
            <a:ext cx="2771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Gibbs-ADAPT-VQE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0D84D-36CE-6A86-5C8D-9D26CD483A2E}"/>
              </a:ext>
            </a:extLst>
          </p:cNvPr>
          <p:cNvSpPr txBox="1"/>
          <p:nvPr/>
        </p:nvSpPr>
        <p:spPr>
          <a:xfrm>
            <a:off x="8558617" y="6457890"/>
            <a:ext cx="3479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Warren et al,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arXiv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 2203.12757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5">
                <a:extLst>
                  <a:ext uri="{FF2B5EF4-FFF2-40B4-BE49-F238E27FC236}">
                    <a16:creationId xmlns:a16="http://schemas.microsoft.com/office/drawing/2014/main" id="{CEC13D79-A6EC-BF12-53EF-AF2199C83C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3314" y="813957"/>
                <a:ext cx="5183188" cy="8239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/>
                  <a:t>Periodic XY Hamiltonian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 Placeholder 5">
                <a:extLst>
                  <a:ext uri="{FF2B5EF4-FFF2-40B4-BE49-F238E27FC236}">
                    <a16:creationId xmlns:a16="http://schemas.microsoft.com/office/drawing/2014/main" id="{CEC13D79-A6EC-BF12-53EF-AF2199C83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314" y="813957"/>
                <a:ext cx="5183188" cy="823912"/>
              </a:xfrm>
              <a:prstGeom prst="rect">
                <a:avLst/>
              </a:prstGeom>
              <a:blipFill>
                <a:blip r:embed="rId3"/>
                <a:stretch>
                  <a:fillRect t="-71212" b="-15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0F6AD930-9F4E-5571-4C4A-DB318989B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138" y="1795170"/>
            <a:ext cx="4696086" cy="4662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BB424-03E6-58C4-EB3C-4559318B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15B70C-4D22-DA84-6A1D-404ED44A5E8F}"/>
              </a:ext>
            </a:extLst>
          </p:cNvPr>
          <p:cNvSpPr txBox="1"/>
          <p:nvPr/>
        </p:nvSpPr>
        <p:spPr>
          <a:xfrm>
            <a:off x="2708150" y="133436"/>
            <a:ext cx="6775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Avoiding barren plateaus in Gibbs-ADAPT-VQE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0C139-AC97-CE05-ABE8-966259FB217B}"/>
              </a:ext>
            </a:extLst>
          </p:cNvPr>
          <p:cNvSpPr txBox="1"/>
          <p:nvPr/>
        </p:nvSpPr>
        <p:spPr>
          <a:xfrm>
            <a:off x="802640" y="1127760"/>
            <a:ext cx="1031218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Use </a:t>
            </a:r>
            <a:r>
              <a:rPr lang="en-US" sz="2000" dirty="0" err="1"/>
              <a:t>Renyi</a:t>
            </a:r>
            <a:r>
              <a:rPr lang="en-US" sz="2000" dirty="0"/>
              <a:t> divergence-based loss function: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Unbounded </a:t>
            </a:r>
            <a:r>
              <a:rPr lang="en-US" dirty="0">
                <a:sym typeface="Wingdings" pitchFamily="2" charset="2"/>
              </a:rPr>
              <a:t> gradients remain large far from solution                    </a:t>
            </a:r>
            <a:r>
              <a:rPr lang="en-US" dirty="0" err="1"/>
              <a:t>Kieferová</a:t>
            </a:r>
            <a:r>
              <a:rPr lang="en-US" dirty="0"/>
              <a:t>  et al, arXiv:2106.09567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F78D31-9770-5FFE-BE04-3A46F4BB849B}"/>
                  </a:ext>
                </a:extLst>
              </p:cNvPr>
              <p:cNvSpPr txBox="1"/>
              <p:nvPr/>
            </p:nvSpPr>
            <p:spPr>
              <a:xfrm>
                <a:off x="5842762" y="913357"/>
                <a:ext cx="6094476" cy="737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</m:d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𝐓𝐫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F78D31-9770-5FFE-BE04-3A46F4BB8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762" y="913357"/>
                <a:ext cx="6094476" cy="7371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F74E4F4-259A-6E5E-F5A7-D0099821D9E8}"/>
              </a:ext>
            </a:extLst>
          </p:cNvPr>
          <p:cNvGrpSpPr/>
          <p:nvPr/>
        </p:nvGrpSpPr>
        <p:grpSpPr>
          <a:xfrm>
            <a:off x="1077178" y="2389644"/>
            <a:ext cx="10182287" cy="4351338"/>
            <a:chOff x="1077178" y="2389644"/>
            <a:chExt cx="10182287" cy="43513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A0E53CB-FCA1-D4FF-0956-662EBE5E20EE}"/>
                </a:ext>
              </a:extLst>
            </p:cNvPr>
            <p:cNvGrpSpPr/>
            <p:nvPr/>
          </p:nvGrpSpPr>
          <p:grpSpPr>
            <a:xfrm>
              <a:off x="1077178" y="2389644"/>
              <a:ext cx="6531088" cy="4351338"/>
              <a:chOff x="1568584" y="2389644"/>
              <a:chExt cx="6531088" cy="4351338"/>
            </a:xfrm>
          </p:grpSpPr>
          <p:pic>
            <p:nvPicPr>
              <p:cNvPr id="11" name="Content Placeholder 4">
                <a:extLst>
                  <a:ext uri="{FF2B5EF4-FFF2-40B4-BE49-F238E27FC236}">
                    <a16:creationId xmlns:a16="http://schemas.microsoft.com/office/drawing/2014/main" id="{C4B97586-30CD-58E4-14CB-9B656C23D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68584" y="2389644"/>
                <a:ext cx="6531088" cy="435133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4D2659-AF4E-0B67-28F0-7BE2ADA95021}"/>
                  </a:ext>
                </a:extLst>
              </p:cNvPr>
              <p:cNvSpPr txBox="1"/>
              <p:nvPr/>
            </p:nvSpPr>
            <p:spPr>
              <a:xfrm>
                <a:off x="3515360" y="2482411"/>
                <a:ext cx="33698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Gibbs-ADAPT-VQE simulations for </a:t>
                </a:r>
              </a:p>
              <a:p>
                <a:pPr algn="ctr"/>
                <a:r>
                  <a:rPr lang="en-US" dirty="0"/>
                  <a:t>different loss functions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BC75BE-69F3-D34C-53F8-049E8ED2228B}"/>
                </a:ext>
              </a:extLst>
            </p:cNvPr>
            <p:cNvSpPr txBox="1"/>
            <p:nvPr/>
          </p:nvSpPr>
          <p:spPr>
            <a:xfrm>
              <a:off x="7708236" y="3881120"/>
              <a:ext cx="3551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n-NO" sz="2000" dirty="0" err="1">
                  <a:solidFill>
                    <a:schemeClr val="accent6">
                      <a:lumMod val="75000"/>
                    </a:schemeClr>
                  </a:solidFill>
                </a:rPr>
                <a:t>Sherbert</a:t>
              </a:r>
              <a:r>
                <a:rPr lang="nn-NO" sz="2000" dirty="0">
                  <a:solidFill>
                    <a:schemeClr val="accent6">
                      <a:lumMod val="75000"/>
                    </a:schemeClr>
                  </a:solidFill>
                </a:rPr>
                <a:t> et al, arXiv:2408.00218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EAE99F-1BAC-47FF-CA74-B834C8D9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0DC1-8D2D-CB44-1218-3D44DC2C76A8}"/>
              </a:ext>
            </a:extLst>
          </p:cNvPr>
          <p:cNvSpPr txBox="1"/>
          <p:nvPr/>
        </p:nvSpPr>
        <p:spPr>
          <a:xfrm>
            <a:off x="2008394" y="2370049"/>
            <a:ext cx="8175212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4000" i="1" dirty="0"/>
              <a:t>Still no quantum advantage</a:t>
            </a:r>
          </a:p>
          <a:p>
            <a:r>
              <a:rPr lang="en-US" sz="4000" i="1" dirty="0"/>
              <a:t>What could work out in the near term?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F1D87-E4AD-BC8D-CF19-1D64E6F2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1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9CA7-E136-E350-4AF1-C5AAFA23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E9794A-E04A-518E-348C-B3F5DE4B2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76"/>
            <a:ext cx="10515600" cy="4926387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000" dirty="0">
                <a:solidFill>
                  <a:schemeClr val="bg2">
                    <a:lumMod val="90000"/>
                  </a:schemeClr>
                </a:solidFill>
              </a:rPr>
              <a:t>Adaptive quantum algorithms (ADAPT-VQA)</a:t>
            </a:r>
          </a:p>
          <a:p>
            <a:pPr lvl="1"/>
            <a:r>
              <a:rPr lang="en-US" sz="2600" dirty="0">
                <a:solidFill>
                  <a:schemeClr val="bg2">
                    <a:lumMod val="90000"/>
                  </a:schemeClr>
                </a:solidFill>
              </a:rPr>
              <a:t>Background &amp; ADAPT-VQE</a:t>
            </a:r>
          </a:p>
          <a:p>
            <a:pPr lvl="1"/>
            <a:r>
              <a:rPr lang="en-US" sz="2600" dirty="0">
                <a:solidFill>
                  <a:schemeClr val="bg2">
                    <a:lumMod val="90000"/>
                  </a:schemeClr>
                </a:solidFill>
              </a:rPr>
              <a:t>Adaptive Gibbs state preparation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000" dirty="0"/>
              <a:t>Control-VQE: optimizing at the pulse level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7BFFC4-A6FD-54AA-2997-6B14BA9F3C69}"/>
              </a:ext>
            </a:extLst>
          </p:cNvPr>
          <p:cNvSpPr txBox="1"/>
          <p:nvPr/>
        </p:nvSpPr>
        <p:spPr>
          <a:xfrm>
            <a:off x="5561239" y="131191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99674-9C30-8941-E333-4A893379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7947" y="1355428"/>
            <a:ext cx="875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gates are made of electromagnetic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/>
              </a:rPr>
              <a:t>Using gates is a </a:t>
            </a:r>
            <a:r>
              <a:rPr lang="en-US" sz="2400" i="1" dirty="0">
                <a:latin typeface="Calibri" panose="020F0502020204030204"/>
              </a:rPr>
              <a:t>digitized approach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i="1" dirty="0"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725FA-7DEF-4BCD-ADBD-4275EF4D625F}"/>
              </a:ext>
            </a:extLst>
          </p:cNvPr>
          <p:cNvSpPr txBox="1"/>
          <p:nvPr/>
        </p:nvSpPr>
        <p:spPr>
          <a:xfrm>
            <a:off x="3963493" y="161533"/>
            <a:ext cx="4265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Optimizing at the pulse level</a:t>
            </a:r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CC0A0C8-4CCB-C20F-16F0-3354AE3A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9" t="47144" r="14493" b="6018"/>
          <a:stretch/>
        </p:blipFill>
        <p:spPr>
          <a:xfrm>
            <a:off x="7261700" y="985277"/>
            <a:ext cx="3881936" cy="3316967"/>
          </a:xfrm>
          <a:prstGeom prst="snip2SameRect">
            <a:avLst>
              <a:gd name="adj1" fmla="val 30064"/>
              <a:gd name="adj2" fmla="val 0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D62457-7FE3-CC46-751A-50CACAE7D2CD}"/>
              </a:ext>
            </a:extLst>
          </p:cNvPr>
          <p:cNvSpPr txBox="1"/>
          <p:nvPr/>
        </p:nvSpPr>
        <p:spPr>
          <a:xfrm>
            <a:off x="7812537" y="4148354"/>
            <a:ext cx="3097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Example: pulses implementing 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IBM single-qubit gates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DF6CF-BDB6-09EB-2757-6F68B659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5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7947" y="1355428"/>
            <a:ext cx="875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gates are made of electromagnetic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/>
              </a:rPr>
              <a:t>Using gates is a </a:t>
            </a:r>
            <a:r>
              <a:rPr lang="en-US" sz="2400" i="1" dirty="0">
                <a:latin typeface="Calibri" panose="020F0502020204030204"/>
              </a:rPr>
              <a:t>digitized approach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i="1" dirty="0"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725FA-7DEF-4BCD-ADBD-4275EF4D625F}"/>
              </a:ext>
            </a:extLst>
          </p:cNvPr>
          <p:cNvSpPr txBox="1"/>
          <p:nvPr/>
        </p:nvSpPr>
        <p:spPr>
          <a:xfrm>
            <a:off x="3963493" y="161533"/>
            <a:ext cx="4265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Optimizing at the pulse level</a:t>
            </a:r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CC0A0C8-4CCB-C20F-16F0-3354AE3A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9" t="47144" r="14493" b="6018"/>
          <a:stretch/>
        </p:blipFill>
        <p:spPr>
          <a:xfrm>
            <a:off x="7261700" y="985277"/>
            <a:ext cx="3881936" cy="3316967"/>
          </a:xfrm>
          <a:prstGeom prst="snip2SameRect">
            <a:avLst>
              <a:gd name="adj1" fmla="val 30064"/>
              <a:gd name="adj2" fmla="val 0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D62457-7FE3-CC46-751A-50CACAE7D2CD}"/>
              </a:ext>
            </a:extLst>
          </p:cNvPr>
          <p:cNvSpPr txBox="1"/>
          <p:nvPr/>
        </p:nvSpPr>
        <p:spPr>
          <a:xfrm>
            <a:off x="7812537" y="4148354"/>
            <a:ext cx="3097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Example: pulses implementing 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IBM single-qubit gates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48A680-9A6F-0C9E-491D-F1FBDE5C8981}"/>
              </a:ext>
            </a:extLst>
          </p:cNvPr>
          <p:cNvSpPr txBox="1"/>
          <p:nvPr/>
        </p:nvSpPr>
        <p:spPr>
          <a:xfrm>
            <a:off x="235128" y="3818757"/>
            <a:ext cx="8754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Pulse-level optimization: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Throw out the gates, parameterize pulse directly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&lt;H&gt;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optimization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pdate pulse parameters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convergence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F8A8D-2A86-D6A9-E5F0-9186E36A0CB6}"/>
              </a:ext>
            </a:extLst>
          </p:cNvPr>
          <p:cNvSpPr txBox="1"/>
          <p:nvPr/>
        </p:nvSpPr>
        <p:spPr>
          <a:xfrm>
            <a:off x="6359110" y="6296357"/>
            <a:ext cx="568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29B0D"/>
                </a:solidFill>
              </a:rPr>
              <a:t>Meitei et al, </a:t>
            </a:r>
            <a:r>
              <a:rPr lang="en-US" sz="2000" dirty="0" err="1">
                <a:solidFill>
                  <a:srgbClr val="329B0D"/>
                </a:solidFill>
              </a:rPr>
              <a:t>npj</a:t>
            </a:r>
            <a:r>
              <a:rPr lang="en-US" sz="2000" dirty="0">
                <a:solidFill>
                  <a:srgbClr val="329B0D"/>
                </a:solidFill>
              </a:rPr>
              <a:t> Quantum Information 7, 155 (2021)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19EF3-E098-320B-12B0-58FB7A74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7160" y="1459324"/>
            <a:ext cx="9965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/>
              </a:rPr>
              <a:t>Gate-based parameterization is a </a:t>
            </a:r>
            <a:r>
              <a:rPr lang="en-US" sz="2400" b="1" dirty="0">
                <a:latin typeface="Calibri" panose="020F0502020204030204"/>
              </a:rPr>
              <a:t>special case </a:t>
            </a:r>
            <a:r>
              <a:rPr lang="en-US" sz="2400" dirty="0">
                <a:latin typeface="Calibri" panose="020F0502020204030204"/>
              </a:rPr>
              <a:t>of pulse parameterization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725FA-7DEF-4BCD-ADBD-4275EF4D625F}"/>
              </a:ext>
            </a:extLst>
          </p:cNvPr>
          <p:cNvSpPr txBox="1"/>
          <p:nvPr/>
        </p:nvSpPr>
        <p:spPr>
          <a:xfrm>
            <a:off x="2946741" y="161533"/>
            <a:ext cx="629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Pulse-based parameterization (“ctrl-VQE”)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44722-183A-6D77-DD56-9C345AE1785F}"/>
              </a:ext>
            </a:extLst>
          </p:cNvPr>
          <p:cNvSpPr txBox="1"/>
          <p:nvPr/>
        </p:nvSpPr>
        <p:spPr>
          <a:xfrm>
            <a:off x="1034967" y="3028984"/>
            <a:ext cx="1012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</a:rPr>
              <a:t>Lots of freedom in which terms to parameterize, and how to parameterize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07D6B-895E-344F-1096-3D54DC6EA2BB}"/>
              </a:ext>
            </a:extLst>
          </p:cNvPr>
          <p:cNvSpPr txBox="1"/>
          <p:nvPr/>
        </p:nvSpPr>
        <p:spPr>
          <a:xfrm>
            <a:off x="6359110" y="6296357"/>
            <a:ext cx="568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29B0D"/>
                </a:solidFill>
              </a:rPr>
              <a:t>Meitei et al, </a:t>
            </a:r>
            <a:r>
              <a:rPr lang="en-US" sz="2000" dirty="0" err="1">
                <a:solidFill>
                  <a:srgbClr val="329B0D"/>
                </a:solidFill>
              </a:rPr>
              <a:t>npj</a:t>
            </a:r>
            <a:r>
              <a:rPr lang="en-US" sz="2000" dirty="0">
                <a:solidFill>
                  <a:srgbClr val="329B0D"/>
                </a:solidFill>
              </a:rPr>
              <a:t> Quantum Information 7, 155 (2021)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6C4DE-2997-A31A-64AD-55AA91CD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9475CCB0-3A65-B641-A739-04408D009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258" y="1116420"/>
            <a:ext cx="8403981" cy="462515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0628931-9373-234C-BE8B-755A93E2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258" y="1116420"/>
            <a:ext cx="8403981" cy="462515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B7EAB63-ED7F-F842-942F-1D799D84C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258" y="1116420"/>
            <a:ext cx="8403981" cy="4625159"/>
          </a:xfrm>
          <a:prstGeom prst="rect">
            <a:avLst/>
          </a:prstGeom>
        </p:spPr>
      </p:pic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724826EB-2796-9542-AA09-B9FB90F16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258" y="1116420"/>
            <a:ext cx="8403981" cy="4625159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8BA23B64-5BE8-FE45-AD41-810780730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258" y="1116420"/>
            <a:ext cx="8403981" cy="46251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75563-6628-141E-03BC-393659B5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43819A-95BD-2044-9149-419D6A40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897" y="1104065"/>
            <a:ext cx="5469271" cy="22837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3B8D5B-7319-CF47-AF61-99ECED3032EB}"/>
              </a:ext>
            </a:extLst>
          </p:cNvPr>
          <p:cNvSpPr txBox="1"/>
          <p:nvPr/>
        </p:nvSpPr>
        <p:spPr>
          <a:xfrm>
            <a:off x="238250" y="1253312"/>
            <a:ext cx="48671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Tailored to chosen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Inefficient—too much of the Hilbert space sampled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Not related to the problem 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</a:t>
            </a:r>
            <a:endParaRPr lang="en-US" sz="220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Difficult to optimize (barren plateaus)</a:t>
            </a:r>
          </a:p>
          <a:p>
            <a:pPr lvl="1"/>
            <a:r>
              <a:rPr lang="fr-FR" sz="1600" dirty="0" err="1">
                <a:solidFill>
                  <a:prstClr val="black"/>
                </a:solidFill>
                <a:latin typeface="AdvOT65f8a23b.I"/>
              </a:rPr>
              <a:t>McClean</a:t>
            </a:r>
            <a:r>
              <a:rPr lang="fr-FR" sz="1600" dirty="0">
                <a:solidFill>
                  <a:prstClr val="black"/>
                </a:solidFill>
                <a:latin typeface="AdvOT65f8a23b.I"/>
              </a:rPr>
              <a:t> et al., Nat. Commun. </a:t>
            </a:r>
            <a:r>
              <a:rPr lang="fr-FR" sz="1600" dirty="0">
                <a:solidFill>
                  <a:prstClr val="black"/>
                </a:solidFill>
                <a:latin typeface="AdvOT3b30f6db.B"/>
              </a:rPr>
              <a:t>9</a:t>
            </a:r>
            <a:r>
              <a:rPr lang="fr-FR" sz="1600" dirty="0">
                <a:solidFill>
                  <a:prstClr val="black"/>
                </a:solidFill>
                <a:latin typeface="AdvOT46dcae81"/>
              </a:rPr>
              <a:t>, 4812 (2018)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2000" dirty="0"/>
              <a:t>+lots of work from LANL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0BFB7-BB2F-CB4B-8B29-6168ACC9503D}"/>
              </a:ext>
            </a:extLst>
          </p:cNvPr>
          <p:cNvSpPr txBox="1"/>
          <p:nvPr/>
        </p:nvSpPr>
        <p:spPr>
          <a:xfrm>
            <a:off x="4158739" y="161533"/>
            <a:ext cx="3874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Hardware-efficient ansatz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7C88A-8913-774E-99EC-B50EEE1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18" y="3775579"/>
            <a:ext cx="6885827" cy="2194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16C749-8102-FB4E-A20B-E24AA24B7371}"/>
              </a:ext>
            </a:extLst>
          </p:cNvPr>
          <p:cNvSpPr txBox="1"/>
          <p:nvPr/>
        </p:nvSpPr>
        <p:spPr>
          <a:xfrm>
            <a:off x="7268689" y="6109299"/>
            <a:ext cx="375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Kandala</a:t>
            </a:r>
            <a:r>
              <a:rPr lang="en-US" dirty="0">
                <a:solidFill>
                  <a:prstClr val="black"/>
                </a:solidFill>
              </a:rPr>
              <a:t> et al,  Nature </a:t>
            </a:r>
            <a:r>
              <a:rPr lang="en-US" b="1" dirty="0">
                <a:solidFill>
                  <a:prstClr val="black"/>
                </a:solidFill>
              </a:rPr>
              <a:t>549</a:t>
            </a:r>
            <a:r>
              <a:rPr lang="en-US" dirty="0">
                <a:solidFill>
                  <a:prstClr val="black"/>
                </a:solidFill>
              </a:rPr>
              <a:t>, 242 (2017)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D38C2-77B2-4345-A0A8-50D0C2D8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6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CDDA0C-FCE6-6A4A-A513-0C6C768BA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36" t="7942" r="27900" b="24508"/>
          <a:stretch/>
        </p:blipFill>
        <p:spPr>
          <a:xfrm>
            <a:off x="671370" y="1313575"/>
            <a:ext cx="5679586" cy="3847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6158E-049C-EE47-86A1-30DDA3D93290}"/>
              </a:ext>
            </a:extLst>
          </p:cNvPr>
          <p:cNvSpPr/>
          <p:nvPr/>
        </p:nvSpPr>
        <p:spPr>
          <a:xfrm>
            <a:off x="671370" y="5325761"/>
            <a:ext cx="8101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Orders of magnitude improvement:</a:t>
            </a:r>
          </a:p>
          <a:p>
            <a:r>
              <a:rPr lang="en-US" sz="2000" dirty="0"/>
              <a:t>E.g., for </a:t>
            </a:r>
            <a:r>
              <a:rPr lang="en-US" sz="2000" dirty="0" err="1"/>
              <a:t>LiH</a:t>
            </a:r>
            <a:r>
              <a:rPr lang="en-US" sz="2000" dirty="0"/>
              <a:t>: </a:t>
            </a:r>
            <a:r>
              <a:rPr lang="en-US" sz="2000" b="1" dirty="0"/>
              <a:t>80,000ns (gate-based UCCSD) vs. 50ns (ctrl-VQE)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6F58B-8F29-49ED-A83C-266EBF3C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310" y="1674879"/>
            <a:ext cx="4064558" cy="33864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38B0BF-3EA5-4C6B-A973-6B0087A097B1}"/>
              </a:ext>
            </a:extLst>
          </p:cNvPr>
          <p:cNvSpPr/>
          <p:nvPr/>
        </p:nvSpPr>
        <p:spPr>
          <a:xfrm>
            <a:off x="7333660" y="851910"/>
            <a:ext cx="4186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Number of segments required for convergence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935F4-656F-4A07-B77F-F8531EBE72A7}"/>
              </a:ext>
            </a:extLst>
          </p:cNvPr>
          <p:cNvSpPr/>
          <p:nvPr/>
        </p:nvSpPr>
        <p:spPr>
          <a:xfrm>
            <a:off x="1880720" y="859918"/>
            <a:ext cx="4186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Dissociation curve for H2</a:t>
            </a:r>
          </a:p>
          <a:p>
            <a:r>
              <a:rPr lang="en-US" dirty="0"/>
              <a:t>(Indistinguishable from FCI)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0F165-561E-0404-F52B-35F80C0E71D0}"/>
              </a:ext>
            </a:extLst>
          </p:cNvPr>
          <p:cNvSpPr txBox="1"/>
          <p:nvPr/>
        </p:nvSpPr>
        <p:spPr>
          <a:xfrm>
            <a:off x="6359110" y="6296357"/>
            <a:ext cx="568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29B0D"/>
                </a:solidFill>
              </a:rPr>
              <a:t>Meitei et al, </a:t>
            </a:r>
            <a:r>
              <a:rPr lang="en-US" sz="2000" dirty="0" err="1">
                <a:solidFill>
                  <a:srgbClr val="329B0D"/>
                </a:solidFill>
              </a:rPr>
              <a:t>npj</a:t>
            </a:r>
            <a:r>
              <a:rPr lang="en-US" sz="2000" dirty="0">
                <a:solidFill>
                  <a:srgbClr val="329B0D"/>
                </a:solidFill>
              </a:rPr>
              <a:t> Quantum Information 7, 155 (2021)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236F5-434B-1BAD-20A7-100E118D622D}"/>
              </a:ext>
            </a:extLst>
          </p:cNvPr>
          <p:cNvSpPr txBox="1"/>
          <p:nvPr/>
        </p:nvSpPr>
        <p:spPr>
          <a:xfrm>
            <a:off x="4729119" y="92484"/>
            <a:ext cx="2733762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Numerical results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2C6D0-6323-B095-85C7-EA2EE1DD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84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5AE59-0E3F-EC0A-5531-27BC5BDA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857F57B-11FA-787A-7917-9C03ABD958F9}"/>
              </a:ext>
            </a:extLst>
          </p:cNvPr>
          <p:cNvSpPr txBox="1"/>
          <p:nvPr/>
        </p:nvSpPr>
        <p:spPr>
          <a:xfrm>
            <a:off x="3679698" y="161533"/>
            <a:ext cx="4927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Ctrl-VQE: minimal evolution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5B1B5-0D0C-97EA-15CC-A23A2BB3454B}"/>
              </a:ext>
            </a:extLst>
          </p:cNvPr>
          <p:cNvSpPr txBox="1"/>
          <p:nvPr/>
        </p:nvSpPr>
        <p:spPr>
          <a:xfrm>
            <a:off x="509821" y="708852"/>
            <a:ext cx="111723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 evolution time (MET): the min time required to transition between two particular quantum states (also referred to as quantum speed limit (QSL))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a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certain evolution time there is no solution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Shortening the total pulse time leads to ‘bang-bang’ control (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Pontryagin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principle)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F4814D-62B7-BFFA-6E17-844E6EF88812}"/>
              </a:ext>
            </a:extLst>
          </p:cNvPr>
          <p:cNvSpPr txBox="1"/>
          <p:nvPr/>
        </p:nvSpPr>
        <p:spPr>
          <a:xfrm>
            <a:off x="9072073" y="4490802"/>
            <a:ext cx="233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Simulations for H2 at bond distance 1.5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F9C80-8338-3262-D3DA-C2247D5E27F7}"/>
              </a:ext>
            </a:extLst>
          </p:cNvPr>
          <p:cNvSpPr txBox="1"/>
          <p:nvPr/>
        </p:nvSpPr>
        <p:spPr>
          <a:xfrm>
            <a:off x="8423858" y="5942912"/>
            <a:ext cx="363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29B0D"/>
                </a:solidFill>
              </a:rPr>
              <a:t>Asthana, Liu, et al, </a:t>
            </a:r>
          </a:p>
          <a:p>
            <a:r>
              <a:rPr lang="en-US" dirty="0">
                <a:solidFill>
                  <a:srgbClr val="329B0D"/>
                </a:solidFill>
              </a:rPr>
              <a:t>Phys. Rev. Applied </a:t>
            </a:r>
            <a:r>
              <a:rPr lang="en-US" b="1" dirty="0">
                <a:solidFill>
                  <a:srgbClr val="329B0D"/>
                </a:solidFill>
              </a:rPr>
              <a:t>19</a:t>
            </a:r>
            <a:r>
              <a:rPr lang="en-US" dirty="0">
                <a:solidFill>
                  <a:srgbClr val="329B0D"/>
                </a:solidFill>
              </a:rPr>
              <a:t>, 064071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7B9A2-1D82-F0EA-A8CA-890ADF0F66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2" t="47511" r="1157" b="7819"/>
          <a:stretch/>
        </p:blipFill>
        <p:spPr>
          <a:xfrm>
            <a:off x="172278" y="2552088"/>
            <a:ext cx="11887448" cy="30612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340CCD-11AA-15DD-758C-46FB7FE3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4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038BFA-19F6-AD40-9A27-3340A57AD31E}"/>
              </a:ext>
            </a:extLst>
          </p:cNvPr>
          <p:cNvSpPr txBox="1"/>
          <p:nvPr/>
        </p:nvSpPr>
        <p:spPr>
          <a:xfrm>
            <a:off x="2708566" y="161533"/>
            <a:ext cx="6774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Ctrl-VQE: parameterization and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optimizability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77797-DDD3-4147-BFFF-60108010F60A}"/>
              </a:ext>
            </a:extLst>
          </p:cNvPr>
          <p:cNvSpPr txBox="1"/>
          <p:nvPr/>
        </p:nvSpPr>
        <p:spPr>
          <a:xfrm>
            <a:off x="6824344" y="6004034"/>
            <a:ext cx="444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29B0D"/>
                </a:solidFill>
              </a:rPr>
              <a:t>Sherbert, Amer, et al, arXiv:2405.15166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0C0FC-E659-0493-E914-800E2997E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46"/>
          <a:stretch/>
        </p:blipFill>
        <p:spPr>
          <a:xfrm>
            <a:off x="6121979" y="1888599"/>
            <a:ext cx="4618759" cy="2931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3A596-7EF6-A7CC-0CF3-A9758105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411"/>
          <a:stretch/>
        </p:blipFill>
        <p:spPr>
          <a:xfrm>
            <a:off x="1084985" y="2031422"/>
            <a:ext cx="4618759" cy="27951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C6C704-B821-61B7-B197-B55D2ED6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363" y="113530"/>
            <a:ext cx="3555275" cy="73215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4D2B92-EB2A-3EBB-D867-043D1BC4DE97}"/>
              </a:ext>
            </a:extLst>
          </p:cNvPr>
          <p:cNvGrpSpPr/>
          <p:nvPr/>
        </p:nvGrpSpPr>
        <p:grpSpPr>
          <a:xfrm>
            <a:off x="751867" y="1112159"/>
            <a:ext cx="10985431" cy="5414311"/>
            <a:chOff x="-202475" y="528515"/>
            <a:chExt cx="12036666" cy="58461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116601-A910-CF4A-A19E-4DB84BEAC937}"/>
                </a:ext>
              </a:extLst>
            </p:cNvPr>
            <p:cNvSpPr txBox="1"/>
            <p:nvPr/>
          </p:nvSpPr>
          <p:spPr>
            <a:xfrm>
              <a:off x="-202475" y="528515"/>
              <a:ext cx="12036666" cy="5682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ADAPT-VQE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Algorithmic improvements since 2019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TETRIS-ADAPT-VQE (2022)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Efficient measurement of gradients (2023)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CEO pool (2024)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Hessian recycling (2024)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Adaptive Gibbs state preparation</a:t>
              </a:r>
            </a:p>
            <a:p>
              <a:endParaRPr lang="en-US" sz="2400" dirty="0"/>
            </a:p>
            <a:p>
              <a:endParaRPr lang="en-US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Ctrl-VQE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9D8D3F-ABA6-6E27-F078-5AD62BF1A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1122"/>
            <a:stretch/>
          </p:blipFill>
          <p:spPr>
            <a:xfrm>
              <a:off x="7463987" y="937140"/>
              <a:ext cx="3931920" cy="17125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3269D0-43F3-DB73-8D97-AFE1280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1194" y="4306480"/>
              <a:ext cx="2482318" cy="206815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D893B4-192C-FFB9-77B2-A41E2D7FB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14" t="48613" r="32729" b="27758"/>
          <a:stretch/>
        </p:blipFill>
        <p:spPr>
          <a:xfrm>
            <a:off x="6509048" y="3572497"/>
            <a:ext cx="2729179" cy="19962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2E249-3971-CC72-77EC-3D74B26C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8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9">
            <a:extLst>
              <a:ext uri="{FF2B5EF4-FFF2-40B4-BE49-F238E27FC236}">
                <a16:creationId xmlns:a16="http://schemas.microsoft.com/office/drawing/2014/main" id="{BABBD963-1469-C342-9F94-3D4DAF3B0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884" y="145894"/>
            <a:ext cx="6172200" cy="4666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Acknowledgements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079F4E-C991-74C2-EAD1-826CD88B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1" y="269862"/>
            <a:ext cx="2400300" cy="4762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DF4768-D26D-2C36-D27D-BD66A714E551}"/>
              </a:ext>
            </a:extLst>
          </p:cNvPr>
          <p:cNvGrpSpPr>
            <a:grpSpLocks noChangeAspect="1"/>
          </p:cNvGrpSpPr>
          <p:nvPr/>
        </p:nvGrpSpPr>
        <p:grpSpPr>
          <a:xfrm>
            <a:off x="4842459" y="4336370"/>
            <a:ext cx="2947126" cy="2103120"/>
            <a:chOff x="3131050" y="4957264"/>
            <a:chExt cx="2466197" cy="17599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0FC9E2C-EEEC-4D70-9109-D56A477BE015}"/>
                </a:ext>
              </a:extLst>
            </p:cNvPr>
            <p:cNvGrpSpPr/>
            <p:nvPr/>
          </p:nvGrpSpPr>
          <p:grpSpPr>
            <a:xfrm>
              <a:off x="3131050" y="4957264"/>
              <a:ext cx="2466197" cy="1759921"/>
              <a:chOff x="2655289" y="5109000"/>
              <a:chExt cx="2466197" cy="1759921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0E483A5-52A4-9F44-AABA-DD6A7168B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164" y="5109000"/>
                <a:ext cx="1014734" cy="1190555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5447909-3815-B240-B1A5-0BB7212DF981}"/>
                  </a:ext>
                </a:extLst>
              </p:cNvPr>
              <p:cNvSpPr/>
              <p:nvPr/>
            </p:nvSpPr>
            <p:spPr>
              <a:xfrm>
                <a:off x="2655289" y="6314192"/>
                <a:ext cx="11358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350" dirty="0"/>
                  <a:t>Edwin Barnes</a:t>
                </a:r>
              </a:p>
              <a:p>
                <a:pPr algn="ctr"/>
                <a:r>
                  <a:rPr lang="en-US" sz="1350" dirty="0"/>
                  <a:t>Virginia Tech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B1ED11E-2228-BC45-BDDB-1A37FCB96C3F}"/>
                  </a:ext>
                </a:extLst>
              </p:cNvPr>
              <p:cNvSpPr txBox="1"/>
              <p:nvPr/>
            </p:nvSpPr>
            <p:spPr>
              <a:xfrm>
                <a:off x="4032726" y="6361090"/>
                <a:ext cx="1088760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Nick </a:t>
                </a:r>
                <a:r>
                  <a:rPr lang="en-US" sz="1350" dirty="0" err="1"/>
                  <a:t>Mayhall</a:t>
                </a:r>
                <a:endParaRPr lang="en-US" sz="1350" dirty="0"/>
              </a:p>
              <a:p>
                <a:r>
                  <a:rPr lang="en-US" sz="1350" dirty="0"/>
                  <a:t>Virginia Tech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17CDE53-C937-3707-5287-BD5290E50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11" t="1749" r="14988" b="15416"/>
            <a:stretch/>
          </p:blipFill>
          <p:spPr>
            <a:xfrm>
              <a:off x="4505749" y="4994270"/>
              <a:ext cx="1005840" cy="1116542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A1AD311-6D71-0927-11E4-E73B878DE52F}"/>
              </a:ext>
            </a:extLst>
          </p:cNvPr>
          <p:cNvSpPr txBox="1"/>
          <p:nvPr/>
        </p:nvSpPr>
        <p:spPr>
          <a:xfrm>
            <a:off x="5083822" y="3827892"/>
            <a:ext cx="255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Senior collaborators (VT):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A0DD3E-5152-A121-EF90-B3DC3BF429AA}"/>
              </a:ext>
            </a:extLst>
          </p:cNvPr>
          <p:cNvGrpSpPr/>
          <p:nvPr/>
        </p:nvGrpSpPr>
        <p:grpSpPr>
          <a:xfrm>
            <a:off x="2009027" y="1460945"/>
            <a:ext cx="3500744" cy="1567812"/>
            <a:chOff x="2250930" y="1202933"/>
            <a:chExt cx="3500744" cy="15678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E7708A-4266-7578-5334-A4F0E0EC1429}"/>
                </a:ext>
              </a:extLst>
            </p:cNvPr>
            <p:cNvSpPr txBox="1"/>
            <p:nvPr/>
          </p:nvSpPr>
          <p:spPr>
            <a:xfrm>
              <a:off x="2250930" y="2311921"/>
              <a:ext cx="15847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Peter </a:t>
              </a:r>
              <a:r>
                <a:rPr lang="en-US" sz="1600" dirty="0" err="1"/>
                <a:t>Anastasiou</a:t>
              </a:r>
              <a:endParaRPr lang="en-US" sz="16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E202ED-22B4-8FB7-86E9-7E7309923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084" t="29715" r="3922" b="13892"/>
            <a:stretch/>
          </p:blipFill>
          <p:spPr>
            <a:xfrm>
              <a:off x="2660232" y="1239119"/>
              <a:ext cx="854462" cy="10972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ABF262-952A-4CB1-5C17-183EE34EA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08" r="9044" b="8669"/>
            <a:stretch/>
          </p:blipFill>
          <p:spPr>
            <a:xfrm>
              <a:off x="4277590" y="1202933"/>
              <a:ext cx="920549" cy="1097280"/>
            </a:xfrm>
            <a:prstGeom prst="rect">
              <a:avLst/>
            </a:prstGeom>
          </p:spPr>
        </p:pic>
        <p:sp>
          <p:nvSpPr>
            <p:cNvPr id="36" name="Google Shape;67;p13">
              <a:extLst>
                <a:ext uri="{FF2B5EF4-FFF2-40B4-BE49-F238E27FC236}">
                  <a16:creationId xmlns:a16="http://schemas.microsoft.com/office/drawing/2014/main" id="{8166F2CF-C5CE-B1AE-3347-DEC3FFF0B68B}"/>
                </a:ext>
              </a:extLst>
            </p:cNvPr>
            <p:cNvSpPr txBox="1"/>
            <p:nvPr/>
          </p:nvSpPr>
          <p:spPr>
            <a:xfrm>
              <a:off x="3837872" y="2246945"/>
              <a:ext cx="1913802" cy="52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Calibri" panose="020F0502020204030204" pitchFamily="34" charset="0"/>
                  <a:ea typeface="Times New Roman"/>
                  <a:cs typeface="Calibri" panose="020F0502020204030204" pitchFamily="34" charset="0"/>
                  <a:sym typeface="Times New Roman"/>
                </a:rPr>
                <a:t>Karunya</a:t>
              </a:r>
              <a:r>
                <a:rPr lang="en" sz="1600" dirty="0">
                  <a:latin typeface="Calibri" panose="020F0502020204030204" pitchFamily="34" charset="0"/>
                  <a:ea typeface="Times New Roman"/>
                  <a:cs typeface="Calibri" panose="020F0502020204030204" pitchFamily="34" charset="0"/>
                  <a:sym typeface="Times New Roman"/>
                </a:rPr>
                <a:t> </a:t>
              </a:r>
              <a:r>
                <a:rPr lang="en" sz="1600" dirty="0" err="1">
                  <a:latin typeface="Calibri" panose="020F0502020204030204" pitchFamily="34" charset="0"/>
                  <a:ea typeface="Times New Roman"/>
                  <a:cs typeface="Calibri" panose="020F0502020204030204" pitchFamily="34" charset="0"/>
                  <a:sym typeface="Times New Roman"/>
                </a:rPr>
                <a:t>Shirali</a:t>
              </a:r>
              <a:endParaRPr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9521406-5158-6016-EA91-F786DEC21C5F}"/>
              </a:ext>
            </a:extLst>
          </p:cNvPr>
          <p:cNvSpPr txBox="1"/>
          <p:nvPr/>
        </p:nvSpPr>
        <p:spPr>
          <a:xfrm>
            <a:off x="2674246" y="964320"/>
            <a:ext cx="193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Student/postdocs: </a:t>
            </a:r>
          </a:p>
        </p:txBody>
      </p:sp>
      <p:pic>
        <p:nvPicPr>
          <p:cNvPr id="1026" name="Picture 2" descr="View mafaldaramoa's full-sized avatar">
            <a:extLst>
              <a:ext uri="{FF2B5EF4-FFF2-40B4-BE49-F238E27FC236}">
                <a16:creationId xmlns:a16="http://schemas.microsoft.com/office/drawing/2014/main" id="{728FCFA1-239F-41E0-ADAA-C2C9BEFF7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4970" r="7525"/>
          <a:stretch/>
        </p:blipFill>
        <p:spPr bwMode="auto">
          <a:xfrm>
            <a:off x="553924" y="1458798"/>
            <a:ext cx="974712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67;p13">
            <a:extLst>
              <a:ext uri="{FF2B5EF4-FFF2-40B4-BE49-F238E27FC236}">
                <a16:creationId xmlns:a16="http://schemas.microsoft.com/office/drawing/2014/main" id="{33A84022-42AA-B28D-5EDB-39E01D442328}"/>
              </a:ext>
            </a:extLst>
          </p:cNvPr>
          <p:cNvSpPr txBox="1"/>
          <p:nvPr/>
        </p:nvSpPr>
        <p:spPr>
          <a:xfrm>
            <a:off x="108265" y="2506309"/>
            <a:ext cx="1913802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Mafalda </a:t>
            </a:r>
            <a:r>
              <a:rPr lang="en" sz="1600" dirty="0" err="1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Ramoa</a:t>
            </a:r>
            <a:endParaRPr sz="16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" name="Google Shape;67;p13">
            <a:extLst>
              <a:ext uri="{FF2B5EF4-FFF2-40B4-BE49-F238E27FC236}">
                <a16:creationId xmlns:a16="http://schemas.microsoft.com/office/drawing/2014/main" id="{E01DB181-D61E-9024-002A-AA9E0FFAF26E}"/>
              </a:ext>
            </a:extLst>
          </p:cNvPr>
          <p:cNvSpPr txBox="1"/>
          <p:nvPr/>
        </p:nvSpPr>
        <p:spPr>
          <a:xfrm>
            <a:off x="5434058" y="2497820"/>
            <a:ext cx="1913802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K</a:t>
            </a:r>
            <a:r>
              <a:rPr lang="en-US"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y</a:t>
            </a:r>
            <a:r>
              <a:rPr lang="en"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le Sherbert</a:t>
            </a:r>
            <a:endParaRPr sz="16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9" name="Google Shape;67;p13">
            <a:extLst>
              <a:ext uri="{FF2B5EF4-FFF2-40B4-BE49-F238E27FC236}">
                <a16:creationId xmlns:a16="http://schemas.microsoft.com/office/drawing/2014/main" id="{1D3B4A88-7008-4B4A-A343-94F5AA2D60F4}"/>
              </a:ext>
            </a:extLst>
          </p:cNvPr>
          <p:cNvSpPr txBox="1"/>
          <p:nvPr/>
        </p:nvSpPr>
        <p:spPr>
          <a:xfrm>
            <a:off x="7239986" y="2506309"/>
            <a:ext cx="1913802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Hisham Amer</a:t>
            </a:r>
            <a:endParaRPr sz="16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3C73DF-AB2E-7092-01F7-6F2BAB035C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218" b="14286"/>
          <a:stretch/>
        </p:blipFill>
        <p:spPr>
          <a:xfrm>
            <a:off x="7683676" y="1460649"/>
            <a:ext cx="974712" cy="1097280"/>
          </a:xfrm>
          <a:prstGeom prst="snip2SameRect">
            <a:avLst>
              <a:gd name="adj1" fmla="val 2298"/>
              <a:gd name="adj2" fmla="val 0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2A41BA-008C-F0B0-679F-70FFD82846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60" t="5212" r="7755" b="16183"/>
          <a:stretch/>
        </p:blipFill>
        <p:spPr>
          <a:xfrm>
            <a:off x="5925833" y="1458798"/>
            <a:ext cx="888866" cy="10972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61F6-D725-E96A-C818-AFEDC536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44</a:t>
            </a:fld>
            <a:endParaRPr lang="en-US"/>
          </a:p>
        </p:txBody>
      </p:sp>
      <p:pic>
        <p:nvPicPr>
          <p:cNvPr id="9" name="Picture 2" descr="Jim Furches - Pacific Northwest National Laboratory | LinkedIn">
            <a:extLst>
              <a:ext uri="{FF2B5EF4-FFF2-40B4-BE49-F238E27FC236}">
                <a16:creationId xmlns:a16="http://schemas.microsoft.com/office/drawing/2014/main" id="{D59C0698-47EC-ACBD-A5B1-044821CF5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10508" r="21538" b="24215"/>
          <a:stretch/>
        </p:blipFill>
        <p:spPr bwMode="auto">
          <a:xfrm>
            <a:off x="9579075" y="1405691"/>
            <a:ext cx="104658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67;p13">
            <a:extLst>
              <a:ext uri="{FF2B5EF4-FFF2-40B4-BE49-F238E27FC236}">
                <a16:creationId xmlns:a16="http://schemas.microsoft.com/office/drawing/2014/main" id="{06F60772-19A9-2A8E-ECBD-688B5667E6C5}"/>
              </a:ext>
            </a:extLst>
          </p:cNvPr>
          <p:cNvSpPr txBox="1"/>
          <p:nvPr/>
        </p:nvSpPr>
        <p:spPr>
          <a:xfrm>
            <a:off x="9153788" y="2495423"/>
            <a:ext cx="1913802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Jim </a:t>
            </a:r>
            <a:r>
              <a:rPr lang="en-US" sz="1600" dirty="0" err="1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Furches</a:t>
            </a:r>
            <a:endParaRPr sz="16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9468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PME Distinguished Quantum Series - Sophia Economou ...">
            <a:extLst>
              <a:ext uri="{FF2B5EF4-FFF2-40B4-BE49-F238E27FC236}">
                <a16:creationId xmlns:a16="http://schemas.microsoft.com/office/drawing/2014/main" id="{9D16B436-EBE3-C4EF-FDAE-47360BA7B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b="32946"/>
          <a:stretch/>
        </p:blipFill>
        <p:spPr bwMode="auto">
          <a:xfrm>
            <a:off x="3788851" y="2533593"/>
            <a:ext cx="1149428" cy="11887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2ECF6B-5EC8-1CE9-A068-4D957D763EB3}"/>
              </a:ext>
            </a:extLst>
          </p:cNvPr>
          <p:cNvSpPr txBox="1"/>
          <p:nvPr/>
        </p:nvSpPr>
        <p:spPr>
          <a:xfrm>
            <a:off x="3652002" y="3754260"/>
            <a:ext cx="1493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Sophia Economou</a:t>
            </a:r>
          </a:p>
          <a:p>
            <a:r>
              <a:rPr lang="en-US" sz="1400" b="1" dirty="0"/>
              <a:t>Physics</a:t>
            </a:r>
          </a:p>
          <a:p>
            <a:r>
              <a:rPr lang="en-US" sz="1400" dirty="0"/>
              <a:t>VTQ Director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58CA44-87CE-1F49-DE3B-0ADA890C75DD}"/>
              </a:ext>
            </a:extLst>
          </p:cNvPr>
          <p:cNvGrpSpPr/>
          <p:nvPr/>
        </p:nvGrpSpPr>
        <p:grpSpPr>
          <a:xfrm>
            <a:off x="5161468" y="2415246"/>
            <a:ext cx="1035587" cy="2078701"/>
            <a:chOff x="12652085" y="2676293"/>
            <a:chExt cx="1035587" cy="2078701"/>
          </a:xfrm>
        </p:grpSpPr>
        <p:pic>
          <p:nvPicPr>
            <p:cNvPr id="9" name="Picture 2" descr="Ed Barnes">
              <a:extLst>
                <a:ext uri="{FF2B5EF4-FFF2-40B4-BE49-F238E27FC236}">
                  <a16:creationId xmlns:a16="http://schemas.microsoft.com/office/drawing/2014/main" id="{D9E7489D-5864-93EF-0732-80A95BF768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50" t="3805" r="13449" b="28040"/>
            <a:stretch/>
          </p:blipFill>
          <p:spPr bwMode="auto">
            <a:xfrm>
              <a:off x="12656547" y="2676293"/>
              <a:ext cx="1031125" cy="133003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75E200-5A99-674C-A4D8-02D92C77C5F3}"/>
                </a:ext>
              </a:extLst>
            </p:cNvPr>
            <p:cNvSpPr txBox="1"/>
            <p:nvPr/>
          </p:nvSpPr>
          <p:spPr>
            <a:xfrm>
              <a:off x="12652085" y="4016330"/>
              <a:ext cx="10311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 </a:t>
              </a:r>
            </a:p>
            <a:p>
              <a:pPr algn="ctr"/>
              <a:r>
                <a:rPr lang="en-US" sz="1400" dirty="0"/>
                <a:t>Barnes</a:t>
              </a:r>
            </a:p>
            <a:p>
              <a:pPr algn="ctr"/>
              <a:r>
                <a:rPr lang="en-US" sz="1400" b="1" dirty="0"/>
                <a:t>Physics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5D7F87B-8130-97A8-B6FF-581217B98002}"/>
              </a:ext>
            </a:extLst>
          </p:cNvPr>
          <p:cNvGrpSpPr/>
          <p:nvPr/>
        </p:nvGrpSpPr>
        <p:grpSpPr>
          <a:xfrm>
            <a:off x="6326762" y="2415246"/>
            <a:ext cx="929404" cy="2075402"/>
            <a:chOff x="13847380" y="2676293"/>
            <a:chExt cx="929404" cy="2075402"/>
          </a:xfrm>
        </p:grpSpPr>
        <p:pic>
          <p:nvPicPr>
            <p:cNvPr id="11" name="Picture 4" descr="Charles Cao | QuICS">
              <a:extLst>
                <a:ext uri="{FF2B5EF4-FFF2-40B4-BE49-F238E27FC236}">
                  <a16:creationId xmlns:a16="http://schemas.microsoft.com/office/drawing/2014/main" id="{C4615EE9-A081-9252-4864-5CC25688F6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1" t="6666" r="27874" b="30845"/>
            <a:stretch/>
          </p:blipFill>
          <p:spPr bwMode="auto">
            <a:xfrm>
              <a:off x="13847380" y="2676293"/>
              <a:ext cx="929404" cy="133003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69D0E6-AD9E-6F17-4155-DECE02581C9B}"/>
                </a:ext>
              </a:extLst>
            </p:cNvPr>
            <p:cNvSpPr txBox="1"/>
            <p:nvPr/>
          </p:nvSpPr>
          <p:spPr>
            <a:xfrm>
              <a:off x="13847380" y="4013031"/>
              <a:ext cx="92333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Charles Cao</a:t>
              </a:r>
            </a:p>
            <a:p>
              <a:pPr algn="ctr"/>
              <a:r>
                <a:rPr lang="en-US" sz="1400" b="1" dirty="0"/>
                <a:t>Physics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C7DAEC-3891-7697-1A41-5A823BAF5BBF}"/>
              </a:ext>
            </a:extLst>
          </p:cNvPr>
          <p:cNvGrpSpPr/>
          <p:nvPr/>
        </p:nvGrpSpPr>
        <p:grpSpPr>
          <a:xfrm>
            <a:off x="10991152" y="2444305"/>
            <a:ext cx="1019150" cy="2076714"/>
            <a:chOff x="16294367" y="2676293"/>
            <a:chExt cx="1019150" cy="20767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2518F5-DD58-5FF8-A413-A4155EC5D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092" t="-1" r="22552" b="22199"/>
            <a:stretch/>
          </p:blipFill>
          <p:spPr>
            <a:xfrm>
              <a:off x="16294367" y="2676293"/>
              <a:ext cx="1019150" cy="1330036"/>
            </a:xfrm>
            <a:prstGeom prst="round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99FA37-59A9-3F39-E464-641E8CC3F143}"/>
                </a:ext>
              </a:extLst>
            </p:cNvPr>
            <p:cNvSpPr txBox="1"/>
            <p:nvPr/>
          </p:nvSpPr>
          <p:spPr>
            <a:xfrm>
              <a:off x="16294367" y="4014343"/>
              <a:ext cx="10191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Atul </a:t>
              </a:r>
            </a:p>
            <a:p>
              <a:pPr algn="ctr"/>
              <a:r>
                <a:rPr lang="en-US" sz="1400" dirty="0"/>
                <a:t>Mantri</a:t>
              </a:r>
            </a:p>
            <a:p>
              <a:pPr algn="ctr"/>
              <a:r>
                <a:rPr lang="en-US" sz="1400" b="1" dirty="0"/>
                <a:t>CS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D36B2B-A820-6B7C-B10D-96C905A5CF7E}"/>
              </a:ext>
            </a:extLst>
          </p:cNvPr>
          <p:cNvGrpSpPr/>
          <p:nvPr/>
        </p:nvGrpSpPr>
        <p:grpSpPr>
          <a:xfrm>
            <a:off x="3338420" y="4582944"/>
            <a:ext cx="1199778" cy="2049276"/>
            <a:chOff x="14934881" y="2754671"/>
            <a:chExt cx="1199778" cy="20492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A3AE49-24D8-D1C1-6D52-4A91641A7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11" t="1749" r="14988" b="15416"/>
            <a:stretch/>
          </p:blipFill>
          <p:spPr>
            <a:xfrm>
              <a:off x="14936492" y="2754671"/>
              <a:ext cx="1198167" cy="1330036"/>
            </a:xfrm>
            <a:prstGeom prst="round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121FEB-932B-DE93-A8BA-6BB44368BBA1}"/>
                </a:ext>
              </a:extLst>
            </p:cNvPr>
            <p:cNvSpPr txBox="1"/>
            <p:nvPr/>
          </p:nvSpPr>
          <p:spPr>
            <a:xfrm>
              <a:off x="14934881" y="4065283"/>
              <a:ext cx="11981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Nick </a:t>
              </a:r>
            </a:p>
            <a:p>
              <a:pPr algn="ctr"/>
              <a:r>
                <a:rPr lang="en-US" sz="1400" dirty="0" err="1"/>
                <a:t>Mayhall</a:t>
              </a:r>
              <a:endParaRPr lang="en-US" sz="1400" dirty="0"/>
            </a:p>
            <a:p>
              <a:pPr algn="ctr"/>
              <a:r>
                <a:rPr lang="en-US" sz="1400" b="1" dirty="0"/>
                <a:t>Chemistry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737FAF-E4E7-5893-2490-3EEDFD6B5190}"/>
              </a:ext>
            </a:extLst>
          </p:cNvPr>
          <p:cNvGrpSpPr/>
          <p:nvPr/>
        </p:nvGrpSpPr>
        <p:grpSpPr>
          <a:xfrm>
            <a:off x="5869308" y="4580453"/>
            <a:ext cx="1184966" cy="2051768"/>
            <a:chOff x="6029175" y="4720739"/>
            <a:chExt cx="1184966" cy="2051768"/>
          </a:xfrm>
        </p:grpSpPr>
        <p:pic>
          <p:nvPicPr>
            <p:cNvPr id="4" name="Picture 2" descr="Kyungwha Park | Department of Physics | Virginia Tech">
              <a:extLst>
                <a:ext uri="{FF2B5EF4-FFF2-40B4-BE49-F238E27FC236}">
                  <a16:creationId xmlns:a16="http://schemas.microsoft.com/office/drawing/2014/main" id="{D429C461-9F5E-F255-C558-28D6B7160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00"/>
            <a:stretch/>
          </p:blipFill>
          <p:spPr bwMode="auto">
            <a:xfrm>
              <a:off x="6033636" y="4720739"/>
              <a:ext cx="1180505" cy="133003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7B16BA-0FD7-EE80-0156-A83447FD8EA5}"/>
                </a:ext>
              </a:extLst>
            </p:cNvPr>
            <p:cNvSpPr txBox="1"/>
            <p:nvPr/>
          </p:nvSpPr>
          <p:spPr>
            <a:xfrm>
              <a:off x="6029175" y="6033843"/>
              <a:ext cx="11849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Kyungwha</a:t>
              </a:r>
              <a:r>
                <a:rPr lang="en-US" sz="1400" dirty="0"/>
                <a:t> Park</a:t>
              </a:r>
            </a:p>
            <a:p>
              <a:pPr algn="ctr"/>
              <a:r>
                <a:rPr lang="en-US" sz="1400" b="1" dirty="0"/>
                <a:t>Physics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916D45-0F04-30AF-0BED-D822A624018A}"/>
              </a:ext>
            </a:extLst>
          </p:cNvPr>
          <p:cNvGrpSpPr/>
          <p:nvPr/>
        </p:nvGrpSpPr>
        <p:grpSpPr>
          <a:xfrm>
            <a:off x="7135630" y="4580453"/>
            <a:ext cx="1032928" cy="2051768"/>
            <a:chOff x="7280258" y="4720739"/>
            <a:chExt cx="1032928" cy="2051768"/>
          </a:xfrm>
        </p:grpSpPr>
        <p:pic>
          <p:nvPicPr>
            <p:cNvPr id="2050" name="Picture 2" descr="Scarola Research Group | Scarola Research Group | Virginia Tech">
              <a:extLst>
                <a:ext uri="{FF2B5EF4-FFF2-40B4-BE49-F238E27FC236}">
                  <a16:creationId xmlns:a16="http://schemas.microsoft.com/office/drawing/2014/main" id="{B2ACE80A-EFD5-EE95-3250-FF6C4340F5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0" t="2630" r="31739" b="11021"/>
            <a:stretch/>
          </p:blipFill>
          <p:spPr bwMode="auto">
            <a:xfrm>
              <a:off x="7280258" y="4720739"/>
              <a:ext cx="1032928" cy="133003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4E0EDD-9F95-ED98-A7EE-3E167F98AF52}"/>
                </a:ext>
              </a:extLst>
            </p:cNvPr>
            <p:cNvSpPr txBox="1"/>
            <p:nvPr/>
          </p:nvSpPr>
          <p:spPr>
            <a:xfrm>
              <a:off x="7284716" y="6033843"/>
              <a:ext cx="1028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Vito </a:t>
              </a:r>
              <a:r>
                <a:rPr lang="en-US" sz="1400" dirty="0" err="1"/>
                <a:t>Scarola</a:t>
              </a:r>
              <a:endParaRPr lang="en-US" sz="1400" dirty="0"/>
            </a:p>
            <a:p>
              <a:pPr algn="ctr"/>
              <a:r>
                <a:rPr lang="en-US" sz="1400" b="1" dirty="0"/>
                <a:t>Physics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B07B51-5CE0-6D9C-3F09-01D6AA35BA8D}"/>
              </a:ext>
            </a:extLst>
          </p:cNvPr>
          <p:cNvGrpSpPr/>
          <p:nvPr/>
        </p:nvGrpSpPr>
        <p:grpSpPr>
          <a:xfrm>
            <a:off x="8356594" y="4580453"/>
            <a:ext cx="1144204" cy="2051768"/>
            <a:chOff x="8379303" y="4720739"/>
            <a:chExt cx="1144204" cy="2051768"/>
          </a:xfrm>
        </p:grpSpPr>
        <p:pic>
          <p:nvPicPr>
            <p:cNvPr id="1026" name="Picture 2" descr="Linbo SHAO | Professor (Assistant) | Doctor of Philosophy | Virginia Tech  (Virginia Polytechnic Institute and State University), Virginia | VT |  Department of Electrical and Computer Engineering | Research profile">
              <a:extLst>
                <a:ext uri="{FF2B5EF4-FFF2-40B4-BE49-F238E27FC236}">
                  <a16:creationId xmlns:a16="http://schemas.microsoft.com/office/drawing/2014/main" id="{6B8DFAB7-0DE7-B777-DF5E-ECCAF1D04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1" t="6566" r="10535" b="3419"/>
            <a:stretch/>
          </p:blipFill>
          <p:spPr bwMode="auto">
            <a:xfrm>
              <a:off x="8379303" y="4720739"/>
              <a:ext cx="1144204" cy="133612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2039C9-FA02-3CC0-C197-A112F2C2D9B0}"/>
                </a:ext>
              </a:extLst>
            </p:cNvPr>
            <p:cNvSpPr txBox="1"/>
            <p:nvPr/>
          </p:nvSpPr>
          <p:spPr>
            <a:xfrm>
              <a:off x="8383760" y="6033843"/>
              <a:ext cx="11397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Linbo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Shao</a:t>
              </a:r>
            </a:p>
            <a:p>
              <a:pPr algn="ctr"/>
              <a:r>
                <a:rPr lang="en-US" sz="1400" b="1" dirty="0"/>
                <a:t>ECE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6D67A6D-EB00-AE97-6D89-C0F274ADD85C}"/>
              </a:ext>
            </a:extLst>
          </p:cNvPr>
          <p:cNvGrpSpPr/>
          <p:nvPr/>
        </p:nvGrpSpPr>
        <p:grpSpPr>
          <a:xfrm>
            <a:off x="9658354" y="4580453"/>
            <a:ext cx="1144204" cy="2051768"/>
            <a:chOff x="9589624" y="4720739"/>
            <a:chExt cx="1144204" cy="2051768"/>
          </a:xfrm>
        </p:grpSpPr>
        <p:pic>
          <p:nvPicPr>
            <p:cNvPr id="14" name="Picture 2" descr="Jamie Sikora | Computer Science | Virginia Tech">
              <a:extLst>
                <a:ext uri="{FF2B5EF4-FFF2-40B4-BE49-F238E27FC236}">
                  <a16:creationId xmlns:a16="http://schemas.microsoft.com/office/drawing/2014/main" id="{3933F3A2-6243-2B66-E239-01B448B8E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7" t="4522" r="18475" b="29407"/>
            <a:stretch/>
          </p:blipFill>
          <p:spPr bwMode="auto">
            <a:xfrm>
              <a:off x="9589624" y="4720739"/>
              <a:ext cx="1144204" cy="133003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1FDB5B-678A-5C9E-8D34-E899E1F9A9FC}"/>
                </a:ext>
              </a:extLst>
            </p:cNvPr>
            <p:cNvSpPr txBox="1"/>
            <p:nvPr/>
          </p:nvSpPr>
          <p:spPr>
            <a:xfrm>
              <a:off x="9594080" y="6033843"/>
              <a:ext cx="11397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Jamie </a:t>
              </a:r>
            </a:p>
            <a:p>
              <a:pPr algn="ctr"/>
              <a:r>
                <a:rPr lang="en-US" sz="1400" dirty="0"/>
                <a:t>Sikora</a:t>
              </a:r>
            </a:p>
            <a:p>
              <a:pPr algn="ctr"/>
              <a:r>
                <a:rPr lang="en-US" sz="1400" b="1" dirty="0"/>
                <a:t>CS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99BC2-2035-AE64-704C-25D08C6B3A90}"/>
              </a:ext>
            </a:extLst>
          </p:cNvPr>
          <p:cNvGrpSpPr/>
          <p:nvPr/>
        </p:nvGrpSpPr>
        <p:grpSpPr>
          <a:xfrm>
            <a:off x="10975356" y="4580453"/>
            <a:ext cx="1095731" cy="2051768"/>
            <a:chOff x="10799943" y="4720739"/>
            <a:chExt cx="1095731" cy="20517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6E9F44-7B54-4D6D-A8B5-04458E737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38028" t="30547" r="39987" b="26754"/>
            <a:stretch/>
          </p:blipFill>
          <p:spPr>
            <a:xfrm>
              <a:off x="10799943" y="4720739"/>
              <a:ext cx="1095731" cy="1330036"/>
            </a:xfrm>
            <a:prstGeom prst="round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469B88-D457-2D0D-D477-93743B54766A}"/>
                </a:ext>
              </a:extLst>
            </p:cNvPr>
            <p:cNvSpPr txBox="1"/>
            <p:nvPr/>
          </p:nvSpPr>
          <p:spPr>
            <a:xfrm>
              <a:off x="10804400" y="6033843"/>
              <a:ext cx="10912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Tianci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Zhou</a:t>
              </a:r>
            </a:p>
            <a:p>
              <a:pPr algn="ctr"/>
              <a:r>
                <a:rPr lang="en-US" sz="1400" b="1" dirty="0"/>
                <a:t>Physics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BC391D-D9E0-FCFD-563E-A93AFF39B3E0}"/>
              </a:ext>
            </a:extLst>
          </p:cNvPr>
          <p:cNvGrpSpPr/>
          <p:nvPr/>
        </p:nvGrpSpPr>
        <p:grpSpPr>
          <a:xfrm>
            <a:off x="4700210" y="4592998"/>
            <a:ext cx="1041832" cy="2051768"/>
            <a:chOff x="12192000" y="4720739"/>
            <a:chExt cx="1041832" cy="2051768"/>
          </a:xfrm>
        </p:grpSpPr>
        <p:pic>
          <p:nvPicPr>
            <p:cNvPr id="19" name="Picture 2" descr="Gretchen Matthews | Department of Mathematics | Virginia Tech">
              <a:extLst>
                <a:ext uri="{FF2B5EF4-FFF2-40B4-BE49-F238E27FC236}">
                  <a16:creationId xmlns:a16="http://schemas.microsoft.com/office/drawing/2014/main" id="{A546E2C3-3697-1D85-89FB-21A8BEF7DF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60"/>
            <a:stretch/>
          </p:blipFill>
          <p:spPr bwMode="auto">
            <a:xfrm>
              <a:off x="12192001" y="4720739"/>
              <a:ext cx="1041831" cy="129432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2CD060-40F0-D8FC-2CD6-90C2EADD6AEF}"/>
                </a:ext>
              </a:extLst>
            </p:cNvPr>
            <p:cNvSpPr txBox="1"/>
            <p:nvPr/>
          </p:nvSpPr>
          <p:spPr>
            <a:xfrm>
              <a:off x="12192000" y="6033843"/>
              <a:ext cx="10418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Gretchen </a:t>
              </a:r>
            </a:p>
            <a:p>
              <a:pPr algn="ctr"/>
              <a:r>
                <a:rPr lang="en-US" sz="1400" dirty="0"/>
                <a:t>Matthews</a:t>
              </a:r>
            </a:p>
            <a:p>
              <a:pPr algn="ctr"/>
              <a:r>
                <a:rPr lang="en-US" sz="1400" b="1" dirty="0"/>
                <a:t>Math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4CC83D7-A785-A8CD-734C-548D24A0C9A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4521"/>
          <a:stretch/>
        </p:blipFill>
        <p:spPr>
          <a:xfrm>
            <a:off x="187382" y="3444335"/>
            <a:ext cx="2890318" cy="1852959"/>
          </a:xfrm>
          <a:prstGeom prst="roundRect">
            <a:avLst>
              <a:gd name="adj" fmla="val 4159"/>
            </a:avLst>
          </a:prstGeom>
        </p:spPr>
      </p:pic>
      <p:pic>
        <p:nvPicPr>
          <p:cNvPr id="31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649486B-E08D-38B1-1331-A4FD56A6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9" b="11071"/>
          <a:stretch/>
        </p:blipFill>
        <p:spPr bwMode="auto">
          <a:xfrm>
            <a:off x="9969516" y="937275"/>
            <a:ext cx="2011680" cy="7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E2121DD-180F-142E-5882-B2B3F8BD17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980" y="257796"/>
            <a:ext cx="2400300" cy="476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C05939-5BF2-66CA-B138-5DC495D438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508" y="1019498"/>
            <a:ext cx="3504643" cy="2332839"/>
          </a:xfrm>
          <a:prstGeom prst="rect">
            <a:avLst/>
          </a:prstGeom>
        </p:spPr>
      </p:pic>
      <p:pic>
        <p:nvPicPr>
          <p:cNvPr id="5" name="Picture 2" descr="Arpit Dua | The Division of Physics, Mathematics and Astronomy">
            <a:extLst>
              <a:ext uri="{FF2B5EF4-FFF2-40B4-BE49-F238E27FC236}">
                <a16:creationId xmlns:a16="http://schemas.microsoft.com/office/drawing/2014/main" id="{C0D59166-AAF4-8631-5988-F888517EB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4064" r="19969" b="10722"/>
          <a:stretch/>
        </p:blipFill>
        <p:spPr bwMode="auto">
          <a:xfrm>
            <a:off x="7531983" y="2412752"/>
            <a:ext cx="887020" cy="133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91EE2-0E31-ED21-0FDB-15B892B70377}"/>
              </a:ext>
            </a:extLst>
          </p:cNvPr>
          <p:cNvSpPr txBox="1"/>
          <p:nvPr/>
        </p:nvSpPr>
        <p:spPr>
          <a:xfrm>
            <a:off x="7486708" y="3765902"/>
            <a:ext cx="92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Arpit </a:t>
            </a:r>
          </a:p>
          <a:p>
            <a:pPr algn="ctr"/>
            <a:r>
              <a:rPr lang="en-US" sz="1400" dirty="0" err="1"/>
              <a:t>Dua</a:t>
            </a:r>
            <a:endParaRPr lang="en-US" sz="1400" dirty="0"/>
          </a:p>
          <a:p>
            <a:pPr algn="ctr"/>
            <a:r>
              <a:rPr lang="en-US" sz="1400" b="1" dirty="0"/>
              <a:t>Physics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C005D90-3CED-1E81-34ED-AC8484F5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t="12401" r="25294" b="19710"/>
          <a:stretch/>
        </p:blipFill>
        <p:spPr bwMode="auto">
          <a:xfrm>
            <a:off x="8694820" y="2429030"/>
            <a:ext cx="929975" cy="133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meet Khatri (@SumeetKhatri6) / Twitter">
            <a:extLst>
              <a:ext uri="{FF2B5EF4-FFF2-40B4-BE49-F238E27FC236}">
                <a16:creationId xmlns:a16="http://schemas.microsoft.com/office/drawing/2014/main" id="{C44E35E8-5E2C-F217-D232-41DB08507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5565" r="35157" b="50276"/>
          <a:stretch/>
        </p:blipFill>
        <p:spPr bwMode="auto">
          <a:xfrm>
            <a:off x="9815565" y="2429030"/>
            <a:ext cx="952608" cy="133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A69D4-AD87-8FDD-C976-9D41C8B1040C}"/>
              </a:ext>
            </a:extLst>
          </p:cNvPr>
          <p:cNvSpPr txBox="1"/>
          <p:nvPr/>
        </p:nvSpPr>
        <p:spPr>
          <a:xfrm>
            <a:off x="8646654" y="3750051"/>
            <a:ext cx="92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Seva Ivanov</a:t>
            </a:r>
          </a:p>
          <a:p>
            <a:pPr algn="ctr"/>
            <a:r>
              <a:rPr lang="en-US" sz="1400" b="1" dirty="0"/>
              <a:t>Physics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B2532-4130-581D-6D6B-1070AD3EC62E}"/>
              </a:ext>
            </a:extLst>
          </p:cNvPr>
          <p:cNvSpPr txBox="1"/>
          <p:nvPr/>
        </p:nvSpPr>
        <p:spPr>
          <a:xfrm>
            <a:off x="9797635" y="3745282"/>
            <a:ext cx="92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Sumeet Khatri</a:t>
            </a:r>
          </a:p>
          <a:p>
            <a:pPr algn="ctr"/>
            <a:r>
              <a:rPr lang="en-US" sz="1400" b="1" dirty="0"/>
              <a:t>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1DA64-674D-F65F-A0C0-CFDCAA14F1E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-170" t="27827" r="72207" b="42691"/>
          <a:stretch/>
        </p:blipFill>
        <p:spPr>
          <a:xfrm>
            <a:off x="7099552" y="517332"/>
            <a:ext cx="2584094" cy="17029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A0A57-9F1A-5957-7595-2F8703B6146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3599" t="31100" r="1618" b="36164"/>
          <a:stretch/>
        </p:blipFill>
        <p:spPr>
          <a:xfrm>
            <a:off x="4029587" y="556542"/>
            <a:ext cx="2761632" cy="16244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48D893-081F-21DB-1485-EA760E426A09}"/>
              </a:ext>
            </a:extLst>
          </p:cNvPr>
          <p:cNvSpPr txBox="1"/>
          <p:nvPr/>
        </p:nvSpPr>
        <p:spPr>
          <a:xfrm>
            <a:off x="5146313" y="-49064"/>
            <a:ext cx="3589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8000"/>
                </a:solidFill>
              </a:rPr>
              <a:t>Postdoc positions open</a:t>
            </a:r>
          </a:p>
        </p:txBody>
      </p:sp>
    </p:spTree>
    <p:extLst>
      <p:ext uri="{BB962C8B-B14F-4D97-AF65-F5344CB8AC3E}">
        <p14:creationId xmlns:p14="http://schemas.microsoft.com/office/powerpoint/2010/main" val="1760664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7F278-39A8-D47D-6A6D-90148D09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10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AA6BD-D93C-AFA7-6FBA-A6B87D26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80" y="1064406"/>
            <a:ext cx="9135885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6C20A-8E9A-DE28-3E5C-DB02C8187595}"/>
              </a:ext>
            </a:extLst>
          </p:cNvPr>
          <p:cNvSpPr txBox="1"/>
          <p:nvPr/>
        </p:nvSpPr>
        <p:spPr>
          <a:xfrm>
            <a:off x="3279748" y="118975"/>
            <a:ext cx="5632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ADAPT-VQE: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measurement ‘overhead’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60A42E-5B8A-BCAE-7359-4C0868B8B1BE}"/>
              </a:ext>
            </a:extLst>
          </p:cNvPr>
          <p:cNvGrpSpPr/>
          <p:nvPr/>
        </p:nvGrpSpPr>
        <p:grpSpPr>
          <a:xfrm>
            <a:off x="2971800" y="1293421"/>
            <a:ext cx="6596742" cy="2603666"/>
            <a:chOff x="2971800" y="1293421"/>
            <a:chExt cx="6596742" cy="260366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D90AEEC-6A51-6DA6-B3D6-66D4E10B2DED}"/>
                </a:ext>
              </a:extLst>
            </p:cNvPr>
            <p:cNvSpPr/>
            <p:nvPr/>
          </p:nvSpPr>
          <p:spPr>
            <a:xfrm>
              <a:off x="2971800" y="2612571"/>
              <a:ext cx="2721429" cy="1284516"/>
            </a:xfrm>
            <a:prstGeom prst="roundRect">
              <a:avLst/>
            </a:prstGeom>
            <a:noFill/>
            <a:ln w="28575">
              <a:solidFill>
                <a:srgbClr val="EF410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2DC50C9D-62A8-F74F-383A-6455DCDABBEC}"/>
                </a:ext>
              </a:extLst>
            </p:cNvPr>
            <p:cNvSpPr/>
            <p:nvPr/>
          </p:nvSpPr>
          <p:spPr>
            <a:xfrm>
              <a:off x="7456713" y="1293421"/>
              <a:ext cx="2111829" cy="1055846"/>
            </a:xfrm>
            <a:prstGeom prst="wedgeRoundRectCallout">
              <a:avLst>
                <a:gd name="adj1" fmla="val -130480"/>
                <a:gd name="adj2" fmla="val 82243"/>
                <a:gd name="adj3" fmla="val 16667"/>
              </a:avLst>
            </a:prstGeom>
            <a:noFill/>
            <a:ln w="28575">
              <a:solidFill>
                <a:srgbClr val="EF41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EF4109"/>
                  </a:solidFill>
                </a:rPr>
                <a:t>What is the additional cost of this step?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DC4D52-7B93-DCED-0F58-8CA660FE7C19}"/>
              </a:ext>
            </a:extLst>
          </p:cNvPr>
          <p:cNvSpPr txBox="1"/>
          <p:nvPr/>
        </p:nvSpPr>
        <p:spPr>
          <a:xfrm>
            <a:off x="6432897" y="6138576"/>
            <a:ext cx="565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focus first on the qubit pool (XXXY,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572D13-1BCF-3C34-BD19-DB33F40A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2646640F-456D-032A-427B-DA790D2BEE77}"/>
              </a:ext>
            </a:extLst>
          </p:cNvPr>
          <p:cNvSpPr txBox="1"/>
          <p:nvPr/>
        </p:nvSpPr>
        <p:spPr>
          <a:xfrm>
            <a:off x="3829065" y="133436"/>
            <a:ext cx="453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Measuring gradients in ADAPT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FE1E4-CBC7-C511-6C15-FE92A64CDD7F}"/>
              </a:ext>
            </a:extLst>
          </p:cNvPr>
          <p:cNvGrpSpPr>
            <a:grpSpLocks noChangeAspect="1"/>
          </p:cNvGrpSpPr>
          <p:nvPr/>
        </p:nvGrpSpPr>
        <p:grpSpPr>
          <a:xfrm>
            <a:off x="507735" y="1194151"/>
            <a:ext cx="10700850" cy="914400"/>
            <a:chOff x="1285875" y="1567095"/>
            <a:chExt cx="6040527" cy="5161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DB2EAD-87A4-1DB5-01EE-736833005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96" t="37778" r="3993" b="46806"/>
            <a:stretch/>
          </p:blipFill>
          <p:spPr>
            <a:xfrm>
              <a:off x="1285875" y="1567095"/>
              <a:ext cx="3943350" cy="5161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917EE0-C9D5-7BC6-3A65-94911ACB2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330" t="54444" r="31163" b="34722"/>
            <a:stretch/>
          </p:blipFill>
          <p:spPr>
            <a:xfrm>
              <a:off x="5229225" y="1613289"/>
              <a:ext cx="2097177" cy="4237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86CDC5-458E-1B77-BF3A-6CD8093E48EA}"/>
              </a:ext>
            </a:extLst>
          </p:cNvPr>
          <p:cNvGrpSpPr/>
          <p:nvPr/>
        </p:nvGrpSpPr>
        <p:grpSpPr>
          <a:xfrm>
            <a:off x="7672573" y="2026718"/>
            <a:ext cx="4182369" cy="1057765"/>
            <a:chOff x="4920534" y="1651531"/>
            <a:chExt cx="4182369" cy="1057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C17C59A-CAE6-0BB0-C16A-8FC2967920CC}"/>
                    </a:ext>
                  </a:extLst>
                </p:cNvPr>
                <p:cNvSpPr txBox="1"/>
                <p:nvPr/>
              </p:nvSpPr>
              <p:spPr>
                <a:xfrm>
                  <a:off x="4920534" y="2062965"/>
                  <a:ext cx="18429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+mj-lt"/>
                    </a:rPr>
                    <a:t>Number of terms goes as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C17C59A-CAE6-0BB0-C16A-8FC296792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534" y="2062965"/>
                  <a:ext cx="1842965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1370" t="-3922" r="-3425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E175F75-DD84-DF22-7EB2-82B3D00A52A6}"/>
                    </a:ext>
                  </a:extLst>
                </p:cNvPr>
                <p:cNvSpPr txBox="1"/>
                <p:nvPr/>
              </p:nvSpPr>
              <p:spPr>
                <a:xfrm>
                  <a:off x="7150607" y="2062965"/>
                  <a:ext cx="195229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+mj-lt"/>
                    </a:rPr>
                    <a:t>Size of Pauli pool also goes as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E175F75-DD84-DF22-7EB2-82B3D00A5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607" y="2062965"/>
                  <a:ext cx="1952296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935" t="-3922" r="-645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4BF22CA-BB1A-8F11-7985-D9201E82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2021" y="1656962"/>
              <a:ext cx="445546" cy="3868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4CD0B8-4A72-ECBA-9A7E-766E615D8740}"/>
                </a:ext>
              </a:extLst>
            </p:cNvPr>
            <p:cNvCxnSpPr>
              <a:cxnSpLocks/>
            </p:cNvCxnSpPr>
            <p:nvPr/>
          </p:nvCxnSpPr>
          <p:spPr>
            <a:xfrm>
              <a:off x="7027791" y="1651531"/>
              <a:ext cx="379876" cy="3868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4008DAD-CF29-345B-90EF-DC955ACE0970}"/>
              </a:ext>
            </a:extLst>
          </p:cNvPr>
          <p:cNvSpPr txBox="1"/>
          <p:nvPr/>
        </p:nvSpPr>
        <p:spPr>
          <a:xfrm>
            <a:off x="575898" y="3602142"/>
            <a:ext cx="71047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How can we decrease the number of state preparations?</a:t>
            </a:r>
          </a:p>
          <a:p>
            <a:r>
              <a:rPr lang="en-US" sz="2000" dirty="0"/>
              <a:t>	Commuting observables can be measured simultaneously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Which grouping heuristic should we use?</a:t>
            </a:r>
          </a:p>
          <a:p>
            <a:r>
              <a:rPr lang="en-US" sz="2000" dirty="0">
                <a:latin typeface="+mj-lt"/>
              </a:rPr>
              <a:t>	Grouping Hamiltonian terms not ideal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A61AD6-542D-3FC2-A953-B47CB98FE7A4}"/>
              </a:ext>
            </a:extLst>
          </p:cNvPr>
          <p:cNvSpPr txBox="1"/>
          <p:nvPr/>
        </p:nvSpPr>
        <p:spPr>
          <a:xfrm>
            <a:off x="7672573" y="6016141"/>
            <a:ext cx="4231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arXiv:2306.03227 (2023)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175DF-B3B6-9041-D4CF-B7B283AA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C97AE188-7360-5A63-CD3E-5B7A75C5BCEB}"/>
              </a:ext>
            </a:extLst>
          </p:cNvPr>
          <p:cNvSpPr txBox="1"/>
          <p:nvPr/>
        </p:nvSpPr>
        <p:spPr>
          <a:xfrm>
            <a:off x="1872602" y="3408936"/>
            <a:ext cx="8446796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By extension, the commutators of the elements of any mutually commuting set of Pauli strings with any one Pauli string commute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7A2694-E24B-001E-5CB5-E26152A83DFC}"/>
                  </a:ext>
                </a:extLst>
              </p:cNvPr>
              <p:cNvSpPr txBox="1"/>
              <p:nvPr/>
            </p:nvSpPr>
            <p:spPr>
              <a:xfrm>
                <a:off x="3048740" y="1304477"/>
                <a:ext cx="609452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Pauli strings:</a:t>
                </a:r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[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] , [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] ] = 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7A2694-E24B-001E-5CB5-E26152A83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740" y="1304477"/>
                <a:ext cx="6094520" cy="1200329"/>
              </a:xfrm>
              <a:prstGeom prst="rect">
                <a:avLst/>
              </a:prstGeom>
              <a:blipFill>
                <a:blip r:embed="rId2"/>
                <a:stretch>
                  <a:fillRect t="-312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7384B52-5538-4684-F866-A6B9035725D2}"/>
              </a:ext>
            </a:extLst>
          </p:cNvPr>
          <p:cNvSpPr txBox="1"/>
          <p:nvPr/>
        </p:nvSpPr>
        <p:spPr>
          <a:xfrm>
            <a:off x="2379085" y="133436"/>
            <a:ext cx="743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Measuring gradients in ADAPT—a better approach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3FAFF-07A2-FA58-4F10-2F3C68EE51ED}"/>
              </a:ext>
            </a:extLst>
          </p:cNvPr>
          <p:cNvSpPr txBox="1"/>
          <p:nvPr/>
        </p:nvSpPr>
        <p:spPr>
          <a:xfrm>
            <a:off x="7672573" y="6016141"/>
            <a:ext cx="4231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arXiv:2306.03227 (2023)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E56A1C-48F2-799D-707C-C4A7A811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2B637-F936-1F46-0C7D-652193CF2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3314" cy="4351338"/>
          </a:xfrm>
        </p:spPr>
        <p:txBody>
          <a:bodyPr/>
          <a:lstStyle/>
          <a:p>
            <a:r>
              <a:rPr lang="en-US" dirty="0"/>
              <a:t>Instead of random circuits, use circuits that have knowledge of the problem</a:t>
            </a:r>
          </a:p>
          <a:p>
            <a:endParaRPr lang="en-US" dirty="0"/>
          </a:p>
          <a:p>
            <a:r>
              <a:rPr lang="en-US" dirty="0"/>
              <a:t>Incorporate: symmetries (particle number, spin, spatial symmetry, </a:t>
            </a:r>
            <a:r>
              <a:rPr lang="en-US" dirty="0" err="1"/>
              <a:t>etc</a:t>
            </a:r>
            <a:r>
              <a:rPr lang="en-US" dirty="0"/>
              <a:t>), locality</a:t>
            </a:r>
          </a:p>
          <a:p>
            <a:endParaRPr lang="en-US" dirty="0"/>
          </a:p>
          <a:p>
            <a:r>
              <a:rPr lang="en-US" dirty="0"/>
              <a:t>This can avoid issues with optimization, can lead to shorter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F60ED-4FE9-D2A1-20F1-B92B9B8C1AE6}"/>
              </a:ext>
            </a:extLst>
          </p:cNvPr>
          <p:cNvSpPr txBox="1"/>
          <p:nvPr/>
        </p:nvSpPr>
        <p:spPr>
          <a:xfrm>
            <a:off x="4319969" y="161533"/>
            <a:ext cx="355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Problem-aware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ansätze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626BD7-66AB-D9E9-CC54-1BC92324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20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umber, screenshot, font&#10;&#10;Description automatically generated">
            <a:extLst>
              <a:ext uri="{FF2B5EF4-FFF2-40B4-BE49-F238E27FC236}">
                <a16:creationId xmlns:a16="http://schemas.microsoft.com/office/drawing/2014/main" id="{23FBFBCD-E460-8EA1-2EDD-2ACC6A0B6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826081"/>
            <a:ext cx="7376633" cy="18745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355026-C9C1-62CB-EDD6-337E05914D39}"/>
              </a:ext>
            </a:extLst>
          </p:cNvPr>
          <p:cNvGrpSpPr/>
          <p:nvPr/>
        </p:nvGrpSpPr>
        <p:grpSpPr>
          <a:xfrm>
            <a:off x="427759" y="1070255"/>
            <a:ext cx="10619446" cy="391646"/>
            <a:chOff x="428625" y="1200167"/>
            <a:chExt cx="10619446" cy="3916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77BDA78-319E-97B2-5BE2-79EB97860172}"/>
                    </a:ext>
                  </a:extLst>
                </p:cNvPr>
                <p:cNvSpPr txBox="1"/>
                <p:nvPr/>
              </p:nvSpPr>
              <p:spPr>
                <a:xfrm>
                  <a:off x="4952071" y="1200167"/>
                  <a:ext cx="6096000" cy="391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?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77BDA78-319E-97B2-5BE2-79EB97860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2071" y="1200167"/>
                  <a:ext cx="6096000" cy="391646"/>
                </a:xfrm>
                <a:prstGeom prst="rect">
                  <a:avLst/>
                </a:prstGeom>
                <a:blipFill>
                  <a:blip r:embed="rId3"/>
                  <a:stretch>
                    <a:fillRect t="-6154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4AD6C0-6A98-15E6-A0B7-B067E1105A6A}"/>
                </a:ext>
              </a:extLst>
            </p:cNvPr>
            <p:cNvSpPr txBox="1"/>
            <p:nvPr/>
          </p:nvSpPr>
          <p:spPr>
            <a:xfrm>
              <a:off x="428625" y="1222481"/>
              <a:ext cx="4627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What does this mean for operators of the form</a:t>
              </a:r>
            </a:p>
          </p:txBody>
        </p:sp>
      </p:grpSp>
      <p:sp>
        <p:nvSpPr>
          <p:cNvPr id="9" name="Right Brace 8">
            <a:extLst>
              <a:ext uri="{FF2B5EF4-FFF2-40B4-BE49-F238E27FC236}">
                <a16:creationId xmlns:a16="http://schemas.microsoft.com/office/drawing/2014/main" id="{B2CA7E48-2424-E609-36A8-447FFDA23C58}"/>
              </a:ext>
            </a:extLst>
          </p:cNvPr>
          <p:cNvSpPr/>
          <p:nvPr/>
        </p:nvSpPr>
        <p:spPr>
          <a:xfrm>
            <a:off x="7848600" y="2395198"/>
            <a:ext cx="380551" cy="12522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71FFE-8236-FCC9-D424-2C609581BC89}"/>
                  </a:ext>
                </a:extLst>
              </p:cNvPr>
              <p:cNvSpPr txBox="1"/>
              <p:nvPr/>
            </p:nvSpPr>
            <p:spPr>
              <a:xfrm>
                <a:off x="8267251" y="2698139"/>
                <a:ext cx="2895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commutators can be measured simultaneously!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71FFE-8236-FCC9-D424-2C609581B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251" y="2698139"/>
                <a:ext cx="2895600" cy="646331"/>
              </a:xfrm>
              <a:prstGeom prst="rect">
                <a:avLst/>
              </a:prstGeom>
              <a:blipFill>
                <a:blip r:embed="rId4"/>
                <a:stretch>
                  <a:fillRect l="-168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81EF77-3D36-8072-6E61-29A8B502FF34}"/>
                  </a:ext>
                </a:extLst>
              </p:cNvPr>
              <p:cNvSpPr txBox="1"/>
              <p:nvPr/>
            </p:nvSpPr>
            <p:spPr>
              <a:xfrm>
                <a:off x="272973" y="3873243"/>
                <a:ext cx="11631351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group the commutators of any Hamiltonian term with all qubit operators into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groups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Measuring term-by-term of the Hamiltonian means all observables in any given group have the same weight – lower shot-noise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Measuring the pool gradient is only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times as expensive as a naïve VQE iteration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QE and CEO pools contain same commuting terms </a:t>
                </a:r>
                <a:r>
                  <a:rPr lang="en-US" sz="2000" dirty="0">
                    <a:sym typeface="Wingdings" pitchFamily="2" charset="2"/>
                  </a:rPr>
                  <a:t> approach carries over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81EF77-3D36-8072-6E61-29A8B502F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3" y="3873243"/>
                <a:ext cx="11631351" cy="2492990"/>
              </a:xfrm>
              <a:prstGeom prst="rect">
                <a:avLst/>
              </a:prstGeom>
              <a:blipFill>
                <a:blip r:embed="rId5"/>
                <a:stretch>
                  <a:fillRect l="-436" t="-1010" r="-872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64EA08-0E1F-BA55-D1A2-3D52B2A4DC3D}"/>
              </a:ext>
            </a:extLst>
          </p:cNvPr>
          <p:cNvSpPr txBox="1"/>
          <p:nvPr/>
        </p:nvSpPr>
        <p:spPr>
          <a:xfrm>
            <a:off x="7697039" y="6422787"/>
            <a:ext cx="4231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Anastasiou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arXiv:2306.03227 (2023)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AC730-1666-420B-AB13-CC1BA4BE5660}"/>
              </a:ext>
            </a:extLst>
          </p:cNvPr>
          <p:cNvSpPr txBox="1"/>
          <p:nvPr/>
        </p:nvSpPr>
        <p:spPr>
          <a:xfrm>
            <a:off x="2379085" y="133436"/>
            <a:ext cx="743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Measuring gradients in ADAPT—a better approach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5E8632-DA4F-4AB1-9C91-F011FD5F8E73}"/>
                  </a:ext>
                </a:extLst>
              </p:cNvPr>
              <p:cNvSpPr txBox="1"/>
              <p:nvPr/>
            </p:nvSpPr>
            <p:spPr>
              <a:xfrm>
                <a:off x="0" y="1901331"/>
                <a:ext cx="114640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term</a:t>
                </a:r>
                <a:r>
                  <a:rPr lang="en-US" sz="2400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5E8632-DA4F-4AB1-9C91-F011FD5F8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1331"/>
                <a:ext cx="1146404" cy="461665"/>
              </a:xfrm>
              <a:prstGeom prst="rect">
                <a:avLst/>
              </a:prstGeom>
              <a:blipFill>
                <a:blip r:embed="rId6"/>
                <a:stretch>
                  <a:fillRect l="-3297" t="-10526" r="-6593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A6446-D049-3A89-D6E7-7CCE3F98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038BFA-19F6-AD40-9A27-3340A57AD31E}"/>
              </a:ext>
            </a:extLst>
          </p:cNvPr>
          <p:cNvSpPr txBox="1"/>
          <p:nvPr/>
        </p:nvSpPr>
        <p:spPr>
          <a:xfrm>
            <a:off x="3679698" y="161533"/>
            <a:ext cx="4927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Ctrl-VQE: minimal evolution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E06DF-3273-6B4A-80F4-E0E2516152C0}"/>
              </a:ext>
            </a:extLst>
          </p:cNvPr>
          <p:cNvSpPr txBox="1"/>
          <p:nvPr/>
        </p:nvSpPr>
        <p:spPr>
          <a:xfrm>
            <a:off x="887367" y="753157"/>
            <a:ext cx="8754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(possibly surprising) finding: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Leakage to excited states outside qubit space </a:t>
            </a: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speeds up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67B6F-3758-EC45-B23F-E938A14C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3"/>
          <a:stretch/>
        </p:blipFill>
        <p:spPr>
          <a:xfrm>
            <a:off x="8000259" y="983145"/>
            <a:ext cx="3857822" cy="25949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F9D7A9-8759-4643-9725-49F1F0465513}"/>
              </a:ext>
            </a:extLst>
          </p:cNvPr>
          <p:cNvSpPr txBox="1"/>
          <p:nvPr/>
        </p:nvSpPr>
        <p:spPr>
          <a:xfrm>
            <a:off x="9072073" y="4490802"/>
            <a:ext cx="233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Simulations for H2 at bond distance 1.5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77797-DDD3-4147-BFFF-60108010F60A}"/>
              </a:ext>
            </a:extLst>
          </p:cNvPr>
          <p:cNvSpPr txBox="1"/>
          <p:nvPr/>
        </p:nvSpPr>
        <p:spPr>
          <a:xfrm>
            <a:off x="8423858" y="5942912"/>
            <a:ext cx="363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29B0D"/>
                </a:solidFill>
              </a:rPr>
              <a:t>Asthana, Liu, et al, </a:t>
            </a:r>
          </a:p>
          <a:p>
            <a:r>
              <a:rPr lang="en-US" dirty="0">
                <a:solidFill>
                  <a:srgbClr val="329B0D"/>
                </a:solidFill>
              </a:rPr>
              <a:t>Phys. Rev. Applied </a:t>
            </a:r>
            <a:r>
              <a:rPr lang="en-US" b="1" dirty="0">
                <a:solidFill>
                  <a:srgbClr val="329B0D"/>
                </a:solidFill>
              </a:rPr>
              <a:t>19</a:t>
            </a:r>
            <a:r>
              <a:rPr lang="en-US" dirty="0">
                <a:solidFill>
                  <a:srgbClr val="329B0D"/>
                </a:solidFill>
              </a:rPr>
              <a:t>, 064071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DBBCC-1114-D99F-57BC-5958FBFDD6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03" t="23907" r="11587" b="23302"/>
          <a:stretch/>
        </p:blipFill>
        <p:spPr>
          <a:xfrm>
            <a:off x="1073427" y="2604170"/>
            <a:ext cx="5791200" cy="3773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3A9C2-E710-D467-726D-C2A779A1DBA3}"/>
              </a:ext>
            </a:extLst>
          </p:cNvPr>
          <p:cNvSpPr txBox="1"/>
          <p:nvPr/>
        </p:nvSpPr>
        <p:spPr>
          <a:xfrm>
            <a:off x="2335304" y="2280616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Probability to reach exact solution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4B12E-0CD6-2402-3129-302490E0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4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F189952-4AEC-520B-D9DF-9F8BF8CC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01" t="32266" r="2604" b="41196"/>
          <a:stretch/>
        </p:blipFill>
        <p:spPr>
          <a:xfrm>
            <a:off x="2126335" y="833453"/>
            <a:ext cx="7939331" cy="173736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F25E798-8AC7-431B-0D26-3908768299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32" t="61562" r="32273" b="11745"/>
          <a:stretch/>
        </p:blipFill>
        <p:spPr>
          <a:xfrm>
            <a:off x="6328003" y="3749072"/>
            <a:ext cx="4002374" cy="1296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503222-2136-3440-65EE-36B1DA1F898B}"/>
              </a:ext>
            </a:extLst>
          </p:cNvPr>
          <p:cNvSpPr txBox="1"/>
          <p:nvPr/>
        </p:nvSpPr>
        <p:spPr>
          <a:xfrm>
            <a:off x="3391958" y="161533"/>
            <a:ext cx="540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Fermionic Hamiltonian and mapping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ED08D-D946-D3D9-827D-2A1DF53D270D}"/>
              </a:ext>
            </a:extLst>
          </p:cNvPr>
          <p:cNvSpPr txBox="1"/>
          <p:nvPr/>
        </p:nvSpPr>
        <p:spPr>
          <a:xfrm>
            <a:off x="644577" y="2967335"/>
            <a:ext cx="693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 (spin) orbitals to qubits: Jordan-Wigner mapping 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25432C6-50B8-9F06-AE38-FAF8F261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46" t="20098" r="31745" b="54289"/>
          <a:stretch/>
        </p:blipFill>
        <p:spPr>
          <a:xfrm>
            <a:off x="1064299" y="3837482"/>
            <a:ext cx="3972395" cy="1244184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0558AC1-B05E-2117-21C8-81342B8D0BDA}"/>
              </a:ext>
            </a:extLst>
          </p:cNvPr>
          <p:cNvSpPr/>
          <p:nvPr/>
        </p:nvSpPr>
        <p:spPr>
          <a:xfrm>
            <a:off x="5308672" y="5976547"/>
            <a:ext cx="2038662" cy="612648"/>
          </a:xfrm>
          <a:prstGeom prst="wedgeRoundRectCallout">
            <a:avLst>
              <a:gd name="adj1" fmla="val -73545"/>
              <a:gd name="adj2" fmla="val -24579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Z</a:t>
            </a:r>
            <a:r>
              <a:rPr lang="en-US" sz="2400" dirty="0">
                <a:solidFill>
                  <a:schemeClr val="tx1"/>
                </a:solidFill>
              </a:rPr>
              <a:t> strings O(</a:t>
            </a:r>
            <a:r>
              <a:rPr lang="en-US" sz="2400" i="1" dirty="0">
                <a:solidFill>
                  <a:schemeClr val="tx1"/>
                </a:solidFill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D3F33-9671-F6A6-D932-E2B2E3E6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60BFB7-BB2F-CB4B-8B29-6168ACC9503D}"/>
              </a:ext>
            </a:extLst>
          </p:cNvPr>
          <p:cNvSpPr txBox="1"/>
          <p:nvPr/>
        </p:nvSpPr>
        <p:spPr>
          <a:xfrm>
            <a:off x="560296" y="223088"/>
            <a:ext cx="6987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One of the first problem-aware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ansätze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UCCSD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3818F-5C41-694B-9000-EA855BA9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527" y="1072834"/>
            <a:ext cx="5236622" cy="2571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DC90DE-757E-314C-96BD-A488C5A46EE1}"/>
              </a:ext>
            </a:extLst>
          </p:cNvPr>
          <p:cNvSpPr txBox="1"/>
          <p:nvPr/>
        </p:nvSpPr>
        <p:spPr>
          <a:xfrm>
            <a:off x="590198" y="1330341"/>
            <a:ext cx="55339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Chemistry-inspired (UCCSD) ansatz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Incorporates symmetries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Generalizes classical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Impractically long circuits, many CNOTs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Inconsistent under low-order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</a:rPr>
              <a:t>Trotterization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dvOT46dcae81"/>
              </a:rPr>
              <a:t>	</a:t>
            </a:r>
            <a:r>
              <a:rPr lang="fr-FR" sz="1400" dirty="0" err="1">
                <a:solidFill>
                  <a:srgbClr val="329B0D"/>
                </a:solidFill>
                <a:latin typeface="AdvOT46dcae81"/>
              </a:rPr>
              <a:t>Grimsley</a:t>
            </a:r>
            <a:r>
              <a:rPr lang="fr-FR" sz="1400" dirty="0">
                <a:solidFill>
                  <a:srgbClr val="329B0D"/>
                </a:solidFill>
                <a:latin typeface="AdvOT46dcae81"/>
              </a:rPr>
              <a:t> et al., JCTC 2020, 16, 1, 1-6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03E396-B174-4E41-B0FB-CAA333A1E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4" y="3901224"/>
            <a:ext cx="3383280" cy="2227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D6B69E-4128-2842-A324-9A7DBE23AEC6}"/>
              </a:ext>
            </a:extLst>
          </p:cNvPr>
          <p:cNvSpPr txBox="1"/>
          <p:nvPr/>
        </p:nvSpPr>
        <p:spPr>
          <a:xfrm>
            <a:off x="655514" y="6224151"/>
            <a:ext cx="416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</a:rPr>
              <a:t>Peruzzo</a:t>
            </a:r>
            <a:r>
              <a:rPr lang="en-US" sz="1600" i="1" dirty="0">
                <a:solidFill>
                  <a:prstClr val="black"/>
                </a:solidFill>
              </a:rPr>
              <a:t> et al, Nature Comm. </a:t>
            </a:r>
            <a:r>
              <a:rPr lang="en-US" sz="1600" b="1" i="1" dirty="0">
                <a:solidFill>
                  <a:prstClr val="black"/>
                </a:solidFill>
              </a:rPr>
              <a:t>5</a:t>
            </a:r>
            <a:r>
              <a:rPr lang="en-US" sz="1600" i="1" dirty="0">
                <a:solidFill>
                  <a:prstClr val="black"/>
                </a:solidFill>
              </a:rPr>
              <a:t>, 1 (2014)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4B1EEF-74F6-1B47-B714-24469ABA3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556815" y="3901224"/>
            <a:ext cx="2924421" cy="2074065"/>
          </a:xfrm>
          <a:prstGeom prst="snipRoundRect">
            <a:avLst>
              <a:gd name="adj1" fmla="val 34135"/>
              <a:gd name="adj2" fmla="val 9012"/>
            </a:avLst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1CCD4E-3732-0642-83F7-D7D137643363}"/>
              </a:ext>
            </a:extLst>
          </p:cNvPr>
          <p:cNvSpPr/>
          <p:nvPr/>
        </p:nvSpPr>
        <p:spPr>
          <a:xfrm>
            <a:off x="4460182" y="6219696"/>
            <a:ext cx="3599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2F2A2B"/>
                </a:solidFill>
                <a:cs typeface="Calibri" panose="020F0502020204030204" pitchFamily="34" charset="0"/>
              </a:rPr>
              <a:t>O’Malley et al, PRX </a:t>
            </a:r>
            <a:r>
              <a:rPr lang="en-US" sz="1600" b="1" i="1" dirty="0">
                <a:solidFill>
                  <a:srgbClr val="2F2A2B"/>
                </a:solidFill>
                <a:cs typeface="Calibri" panose="020F0502020204030204" pitchFamily="34" charset="0"/>
              </a:rPr>
              <a:t>6</a:t>
            </a:r>
            <a:r>
              <a:rPr lang="en-US" sz="1600" i="1" dirty="0">
                <a:solidFill>
                  <a:srgbClr val="2F2A2B"/>
                </a:solidFill>
                <a:cs typeface="Calibri" panose="020F0502020204030204" pitchFamily="34" charset="0"/>
              </a:rPr>
              <a:t>, 031007 (2016)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3E840-0376-4F47-9249-88D5CDB00B53}"/>
              </a:ext>
            </a:extLst>
          </p:cNvPr>
          <p:cNvSpPr txBox="1"/>
          <p:nvPr/>
        </p:nvSpPr>
        <p:spPr>
          <a:xfrm>
            <a:off x="8300789" y="6219696"/>
            <a:ext cx="324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</a:rPr>
              <a:t>Xue</a:t>
            </a:r>
            <a:r>
              <a:rPr lang="en-US" sz="1600" i="1" dirty="0">
                <a:solidFill>
                  <a:prstClr val="black"/>
                </a:solidFill>
              </a:rPr>
              <a:t> et al, Nature 601, 343 (2022)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E96A72-1A7A-4943-81E1-33A00F168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257" y="3959537"/>
            <a:ext cx="3291840" cy="2110699"/>
          </a:xfrm>
          <a:prstGeom prst="snipRoundRect">
            <a:avLst>
              <a:gd name="adj1" fmla="val 16667"/>
              <a:gd name="adj2" fmla="val 3574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F04D7-E776-511D-22C8-A6D18B6D98F3}"/>
              </a:ext>
            </a:extLst>
          </p:cNvPr>
          <p:cNvSpPr txBox="1"/>
          <p:nvPr/>
        </p:nvSpPr>
        <p:spPr>
          <a:xfrm>
            <a:off x="9078253" y="161533"/>
            <a:ext cx="311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gates built from symmetry-adapted fermionic operators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E253CE7-A8E6-347E-7E34-9E2062398E6D}"/>
              </a:ext>
            </a:extLst>
          </p:cNvPr>
          <p:cNvCxnSpPr>
            <a:cxnSpLocks/>
          </p:cNvCxnSpPr>
          <p:nvPr/>
        </p:nvCxnSpPr>
        <p:spPr>
          <a:xfrm flipH="1">
            <a:off x="9119838" y="807864"/>
            <a:ext cx="525339" cy="83053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6EFAA-B6DD-F0CD-3376-CCEEEE73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8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FF2EB48-2732-C546-A530-3BB7A61848CE}"/>
              </a:ext>
            </a:extLst>
          </p:cNvPr>
          <p:cNvSpPr txBox="1"/>
          <p:nvPr/>
        </p:nvSpPr>
        <p:spPr>
          <a:xfrm>
            <a:off x="1088572" y="1253562"/>
            <a:ext cx="85561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Quantum circuit that 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Expressive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Trainable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AD153D-9E1A-DD43-BEBB-C61D42F6D1AF}"/>
              </a:ext>
            </a:extLst>
          </p:cNvPr>
          <p:cNvSpPr txBox="1"/>
          <p:nvPr/>
        </p:nvSpPr>
        <p:spPr>
          <a:xfrm>
            <a:off x="3833014" y="131191"/>
            <a:ext cx="4702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Constructing ansatz: desiderata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ED388-64C4-6B39-4180-489F687A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3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C74CD0-0482-4F8E-065A-FCAA41F00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76"/>
            <a:ext cx="10515600" cy="4926387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000" dirty="0"/>
              <a:t>Adaptive quantum simulation (ADAPT-VQE)</a:t>
            </a:r>
          </a:p>
          <a:p>
            <a:pPr lvl="1"/>
            <a:r>
              <a:rPr lang="en-US" sz="2600" dirty="0"/>
              <a:t>Molecules</a:t>
            </a:r>
          </a:p>
          <a:p>
            <a:pPr lvl="1"/>
            <a:r>
              <a:rPr lang="en-US" sz="2600" dirty="0"/>
              <a:t>Periodic systems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000" dirty="0"/>
              <a:t>Control-VQE: optimizing at the pulse level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D5AEC-F7B3-84BA-7D98-83A7CAC271F8}"/>
              </a:ext>
            </a:extLst>
          </p:cNvPr>
          <p:cNvSpPr txBox="1"/>
          <p:nvPr/>
        </p:nvSpPr>
        <p:spPr>
          <a:xfrm>
            <a:off x="5561239" y="131191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09D0CB-7864-3D01-9B0F-7D6727F4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33C5-DB8A-BC4D-B0EC-1906C83011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6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40398</TotalTime>
  <Words>2388</Words>
  <Application>Microsoft Macintosh PowerPoint</Application>
  <PresentationFormat>Widescreen</PresentationFormat>
  <Paragraphs>478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AdvOT3b30f6db.B</vt:lpstr>
      <vt:lpstr>AdvOT46dcae81</vt:lpstr>
      <vt:lpstr>AdvOT65f8a23b.I</vt:lpstr>
      <vt:lpstr>Arial</vt:lpstr>
      <vt:lpstr>Calibri</vt:lpstr>
      <vt:lpstr>Calibri Light</vt:lpstr>
      <vt:lpstr>Cambria Math</vt:lpstr>
      <vt:lpstr>Courier New</vt:lpstr>
      <vt:lpstr>Google Sans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ADAPT-VQE: Pool Choices</vt:lpstr>
      <vt:lpstr>PowerPoint Presentation</vt:lpstr>
      <vt:lpstr>CEO pool, results &amp; comparison to qubit and QE pools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it all together: CEO-ADAPT-VQE*  2019 vs 2024 ADAPT-VQE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Economou, Sophia</cp:lastModifiedBy>
  <cp:revision>2484</cp:revision>
  <dcterms:created xsi:type="dcterms:W3CDTF">2018-10-30T20:46:56Z</dcterms:created>
  <dcterms:modified xsi:type="dcterms:W3CDTF">2024-11-28T22:59:12Z</dcterms:modified>
  <cp:category/>
</cp:coreProperties>
</file>