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23"/>
  </p:notesMasterIdLst>
  <p:handoutMasterIdLst>
    <p:handoutMasterId r:id="rId24"/>
  </p:handoutMasterIdLst>
  <p:sldIdLst>
    <p:sldId id="277" r:id="rId3"/>
    <p:sldId id="337" r:id="rId4"/>
    <p:sldId id="314" r:id="rId5"/>
    <p:sldId id="336" r:id="rId6"/>
    <p:sldId id="315" r:id="rId7"/>
    <p:sldId id="339" r:id="rId8"/>
    <p:sldId id="341" r:id="rId9"/>
    <p:sldId id="335" r:id="rId10"/>
    <p:sldId id="316" r:id="rId11"/>
    <p:sldId id="338" r:id="rId12"/>
    <p:sldId id="317" r:id="rId13"/>
    <p:sldId id="318" r:id="rId14"/>
    <p:sldId id="325" r:id="rId15"/>
    <p:sldId id="320" r:id="rId16"/>
    <p:sldId id="324" r:id="rId17"/>
    <p:sldId id="323" r:id="rId18"/>
    <p:sldId id="342" r:id="rId19"/>
    <p:sldId id="327" r:id="rId20"/>
    <p:sldId id="328" r:id="rId21"/>
    <p:sldId id="32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595"/>
    <a:srgbClr val="000F7E"/>
    <a:srgbClr val="09198D"/>
    <a:srgbClr val="0070C1"/>
    <a:srgbClr val="FF9129"/>
    <a:srgbClr val="00AA64"/>
    <a:srgbClr val="1A70B8"/>
    <a:srgbClr val="0A197E"/>
    <a:srgbClr val="000000"/>
    <a:srgbClr val="6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/>
    <p:restoredTop sz="93248"/>
  </p:normalViewPr>
  <p:slideViewPr>
    <p:cSldViewPr snapToGrid="0" snapToObjects="1" showGuides="1">
      <p:cViewPr>
        <p:scale>
          <a:sx n="124" d="100"/>
          <a:sy n="124" d="100"/>
        </p:scale>
        <p:origin x="1032" y="320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do:</a:t>
            </a:r>
          </a:p>
          <a:p>
            <a:pPr marL="171450" indent="-171450">
              <a:buFontTx/>
              <a:buChar char="-"/>
            </a:pPr>
            <a:r>
              <a:rPr lang="en-US" dirty="0"/>
              <a:t>Define eta</a:t>
            </a:r>
          </a:p>
          <a:p>
            <a:pPr marL="171450" indent="-171450">
              <a:buFontTx/>
              <a:buChar char="-"/>
            </a:pPr>
            <a:r>
              <a:rPr lang="en-US" dirty="0"/>
              <a:t>Pick how to express the commutant and the space that A acts 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Read through paper and make sure you understand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mention how the number m changes things: sets of m = log(n) is favorable, in general as m increases the scaling gets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3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1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3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Summer school, learning memes lol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2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question: Huang gets log depth through </a:t>
            </a:r>
            <a:r>
              <a:rPr lang="en-US" dirty="0" err="1"/>
              <a:t>pseudorandomness</a:t>
            </a:r>
            <a:r>
              <a:rPr lang="en-US" dirty="0"/>
              <a:t> whereas we get linear?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work can be combined with the results of Huang to get exact formulas and possibly tighter bounds</a:t>
            </a:r>
          </a:p>
          <a:p>
            <a:pPr marL="171450" indent="-171450">
              <a:buFontTx/>
              <a:buChar char="-"/>
            </a:pPr>
            <a:r>
              <a:rPr lang="en-US" dirty="0"/>
              <a:t>Our work can be extended to other architectures and groups where the form of the spectral gap is not known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Possible question: What does being an approximate design imply?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B92E6-8453-57AD-788C-74201E63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5F72F-27A0-D9C6-AC48-242D09A97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92313-B64D-AF69-06EE-9360C9DC1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Helvetica" pitchFamily="2" charset="0"/>
              </a:rPr>
              <a:t>Their study has allowed researchers to find experiments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capable of achieving a quantum advantage by offering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classically hard-to-simulate sampling experiments, providing insights into quantum chaos and entanglement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transitions, as well as improving the study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of the trainability of variational quantum algorithms and error mitigation techniques 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C1712-AD26-7EDD-CB24-5A282A238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2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Helvetica" pitchFamily="2" charset="0"/>
              </a:rPr>
              <a:t>Their study has allowed researchers to find experiments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capable of achieving a quantum advantage by offering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classically hard-to-simulate sampling experiments, providing insights into quantum chaos and entanglement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transitions, as well as improving the study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of the trainability of variational quantum algorithms and error mitigation techniques 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Unitaries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might</a:t>
                </a:r>
                <a:r>
                  <a:rPr lang="en-US" baseline="0" dirty="0"/>
                  <a:t> not form a group or </a:t>
                </a:r>
                <a:r>
                  <a:rPr lang="en-US" baseline="0" dirty="0" err="1"/>
                  <a:t>dU</a:t>
                </a:r>
                <a:r>
                  <a:rPr lang="en-US" baseline="0" dirty="0"/>
                  <a:t> might not be the </a:t>
                </a:r>
                <a:r>
                  <a:rPr lang="en-US" baseline="0" dirty="0" err="1"/>
                  <a:t>haar</a:t>
                </a:r>
                <a:r>
                  <a:rPr lang="en-US" baseline="0" dirty="0"/>
                  <a:t> measure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Unitaries</a:t>
                </a:r>
                <a:r>
                  <a:rPr lang="en-US" dirty="0"/>
                  <a:t> of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ℇ_</a:t>
                </a:r>
                <a:r>
                  <a:rPr lang="en-US" i="0">
                    <a:latin typeface="Cambria Math" panose="02040503050406030204" pitchFamily="18" charset="0"/>
                  </a:rPr>
                  <a:t>𝐿</a:t>
                </a:r>
                <a:r>
                  <a:rPr lang="en-US" dirty="0"/>
                  <a:t> might</a:t>
                </a:r>
                <a:r>
                  <a:rPr lang="en-US" baseline="0" dirty="0"/>
                  <a:t> not form a group or </a:t>
                </a:r>
                <a:r>
                  <a:rPr lang="en-US" baseline="0" dirty="0" err="1"/>
                  <a:t>dU</a:t>
                </a:r>
                <a:r>
                  <a:rPr lang="en-US" baseline="0" dirty="0"/>
                  <a:t> might not be the </a:t>
                </a:r>
                <a:r>
                  <a:rPr lang="en-US" baseline="0" dirty="0" err="1"/>
                  <a:t>haar</a:t>
                </a:r>
                <a:r>
                  <a:rPr lang="en-US" baseline="0" dirty="0"/>
                  <a:t> measure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0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DACF4-457C-6B40-AF34-AB6EF7E03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CEE2F-9CC5-F0C7-C6D9-E2859849C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B551F70-51A8-5168-3733-05884C9D5A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Unitaries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might</a:t>
                </a:r>
                <a:r>
                  <a:rPr lang="en-US" baseline="0" dirty="0"/>
                  <a:t> not form a group or </a:t>
                </a:r>
                <a:r>
                  <a:rPr lang="en-US" baseline="0" dirty="0" err="1"/>
                  <a:t>dU</a:t>
                </a:r>
                <a:r>
                  <a:rPr lang="en-US" baseline="0" dirty="0"/>
                  <a:t> might not be the </a:t>
                </a:r>
                <a:r>
                  <a:rPr lang="en-US" baseline="0" dirty="0" err="1"/>
                  <a:t>haar</a:t>
                </a:r>
                <a:r>
                  <a:rPr lang="en-US" baseline="0" dirty="0"/>
                  <a:t> measure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B551F70-51A8-5168-3733-05884C9D5A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Unitaries</a:t>
                </a:r>
                <a:r>
                  <a:rPr lang="en-US" dirty="0"/>
                  <a:t> of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ℇ_</a:t>
                </a:r>
                <a:r>
                  <a:rPr lang="en-US" i="0">
                    <a:latin typeface="Cambria Math" panose="02040503050406030204" pitchFamily="18" charset="0"/>
                  </a:rPr>
                  <a:t>𝐿</a:t>
                </a:r>
                <a:r>
                  <a:rPr lang="en-US" dirty="0"/>
                  <a:t> might</a:t>
                </a:r>
                <a:r>
                  <a:rPr lang="en-US" baseline="0" dirty="0"/>
                  <a:t> not form a group or </a:t>
                </a:r>
                <a:r>
                  <a:rPr lang="en-US" baseline="0" dirty="0" err="1"/>
                  <a:t>dU</a:t>
                </a:r>
                <a:r>
                  <a:rPr lang="en-US" baseline="0" dirty="0"/>
                  <a:t> might not be the </a:t>
                </a:r>
                <a:r>
                  <a:rPr lang="en-US" baseline="0" dirty="0" err="1"/>
                  <a:t>haar</a:t>
                </a:r>
                <a:r>
                  <a:rPr lang="en-US" baseline="0" dirty="0"/>
                  <a:t> measure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15B50-840C-EB3B-7ADD-C7C9EE0FB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9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that be ii and 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Derive A, explain basis, relate to Paolo’s talk and mention how we take extra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start with a matrix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then get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start with a matrix of size </a:t>
                </a:r>
                <a:r>
                  <a:rPr lang="en-US" b="0" i="0">
                    <a:latin typeface="Cambria Math" panose="02040503050406030204" pitchFamily="18" charset="0"/>
                  </a:rPr>
                  <a:t>2^4𝑛 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i="0">
                    <a:latin typeface="Cambria Math" panose="02040503050406030204" pitchFamily="18" charset="0"/>
                  </a:rPr>
                  <a:t>2^</a:t>
                </a:r>
                <a:r>
                  <a:rPr lang="en-US" b="0" i="0">
                    <a:latin typeface="Cambria Math" panose="02040503050406030204" pitchFamily="18" charset="0"/>
                  </a:rPr>
                  <a:t>4𝑛</a:t>
                </a:r>
                <a:r>
                  <a:rPr lang="en-US" dirty="0"/>
                  <a:t> then get to </a:t>
                </a:r>
                <a:r>
                  <a:rPr lang="en-US" b="0" i="0">
                    <a:latin typeface="Cambria Math" panose="02040503050406030204" pitchFamily="18" charset="0"/>
                  </a:rPr>
                  <a:t>2^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𝜂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i="0">
                    <a:latin typeface="Cambria Math" panose="02040503050406030204" pitchFamily="18" charset="0"/>
                  </a:rPr>
                  <a:t>2^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𝜂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light “tridiagonal Toeplitz”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11/25/24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6886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11/25/24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11/25/24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F3B99C6-D0D0-D441-BB88-E3B30F0BF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74" y="1486403"/>
            <a:ext cx="5080232" cy="1169551"/>
          </a:xfrm>
        </p:spPr>
        <p:txBody>
          <a:bodyPr/>
          <a:lstStyle/>
          <a:p>
            <a:r>
              <a:rPr lang="en-US" dirty="0"/>
              <a:t>Exact spectral gaps of random one-dimensional quantum circuits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859A57D-2C14-6348-B5C3-04566EA0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671308"/>
            <a:ext cx="5220393" cy="990963"/>
          </a:xfrm>
        </p:spPr>
        <p:txBody>
          <a:bodyPr>
            <a:normAutofit/>
          </a:bodyPr>
          <a:lstStyle/>
          <a:p>
            <a:r>
              <a:rPr lang="en-US" dirty="0"/>
              <a:t>By Andrew </a:t>
            </a:r>
            <a:r>
              <a:rPr lang="en-US" dirty="0" err="1"/>
              <a:t>Deneris</a:t>
            </a:r>
            <a:endParaRPr lang="en-US" dirty="0"/>
          </a:p>
          <a:p>
            <a:endParaRPr lang="en-US" dirty="0"/>
          </a:p>
          <a:p>
            <a:r>
              <a:rPr lang="en-US" sz="1400" dirty="0"/>
              <a:t>In collaboration with P. Bermejo, P. </a:t>
            </a:r>
            <a:r>
              <a:rPr lang="en-US" sz="1400" dirty="0" err="1"/>
              <a:t>Braccia</a:t>
            </a:r>
            <a:r>
              <a:rPr lang="en-US" sz="1400" dirty="0"/>
              <a:t>, L. </a:t>
            </a:r>
            <a:r>
              <a:rPr lang="en-US" sz="1400" dirty="0" err="1"/>
              <a:t>Cincio</a:t>
            </a:r>
            <a:r>
              <a:rPr lang="en-US" sz="1400" dirty="0"/>
              <a:t>, M. </a:t>
            </a:r>
            <a:r>
              <a:rPr lang="en-US" sz="1400" dirty="0" err="1"/>
              <a:t>Cerezo</a:t>
            </a:r>
            <a:endParaRPr lang="en-US" sz="1400" dirty="0"/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97A665-BC2C-524C-A7EC-3526226D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662272"/>
            <a:ext cx="2714105" cy="243609"/>
          </a:xfrm>
        </p:spPr>
        <p:txBody>
          <a:bodyPr/>
          <a:lstStyle/>
          <a:p>
            <a:r>
              <a:rPr lang="en-US" dirty="0"/>
              <a:t>November 25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44ADC2-4BBE-A04E-9F43-2E4E7BE0D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LA-UR-24-32357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C82E1-1EA2-5ABB-1F58-AD3BC8668691}"/>
              </a:ext>
            </a:extLst>
          </p:cNvPr>
          <p:cNvSpPr txBox="1"/>
          <p:nvPr/>
        </p:nvSpPr>
        <p:spPr>
          <a:xfrm>
            <a:off x="6733308" y="3598104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arXiv:2408.11201</a:t>
            </a:r>
          </a:p>
        </p:txBody>
      </p:sp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76AFB-7C64-E444-6D85-5C20404AE9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we’ve done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89DF30-A3E0-5F28-CF2B-06D7887D4556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We have the local moment operator,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then substitute this in for every local unitary to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89DF30-A3E0-5F28-CF2B-06D7887D4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2"/>
                <a:stretch>
                  <a:fillRect l="-169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0A6D3E-6CD9-49C7-343F-A0534D32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" b="17550"/>
          <a:stretch/>
        </p:blipFill>
        <p:spPr>
          <a:xfrm>
            <a:off x="1301275" y="2048256"/>
            <a:ext cx="6541449" cy="1628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19DC9-53FB-F816-B739-AC56C2CABF2E}"/>
                  </a:ext>
                </a:extLst>
              </p:cNvPr>
              <p:cNvSpPr txBox="1"/>
              <p:nvPr/>
            </p:nvSpPr>
            <p:spPr>
              <a:xfrm>
                <a:off x="5983834" y="3550190"/>
                <a:ext cx="1909267" cy="805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819DC9-53FB-F816-B739-AC56C2CAB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34" y="3550190"/>
                <a:ext cx="1909267" cy="805092"/>
              </a:xfrm>
              <a:prstGeom prst="rect">
                <a:avLst/>
              </a:prstGeom>
              <a:blipFill>
                <a:blip r:embed="rId4"/>
                <a:stretch>
                  <a:fillRect l="-662" t="-117188" r="-11258" b="-1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0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ABA847-1960-1A38-ADDA-1E8CADE773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Dimensionality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67DCC6-F9C1-3E6C-DE21-2EC12771065A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We then find that the operator projects into a basis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and can be represented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67DCC6-F9C1-3E6C-DE21-2EC127710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3"/>
                <a:stretch>
                  <a:fillRect l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95C4E2-D8AF-A919-E4D5-73FCA4BC9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083" y="2253865"/>
            <a:ext cx="2258569" cy="1931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939EC-9FCE-278A-0B1F-56C8547FE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711" y="4171024"/>
            <a:ext cx="541311" cy="2146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5C317D-AA08-4575-CB03-0E0395548D75}"/>
              </a:ext>
            </a:extLst>
          </p:cNvPr>
          <p:cNvCxnSpPr>
            <a:cxnSpLocks/>
            <a:stCxn id="4" idx="3"/>
            <a:endCxn id="19" idx="1"/>
          </p:cNvCxnSpPr>
          <p:nvPr/>
        </p:nvCxnSpPr>
        <p:spPr>
          <a:xfrm flipV="1">
            <a:off x="3838652" y="3217918"/>
            <a:ext cx="1181581" cy="1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1F58C39-7019-4F20-B4B5-1F4ADFDD0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471" y="4141562"/>
            <a:ext cx="541309" cy="244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E1F7E6-D107-4981-DBD2-6706F1361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233" y="2286064"/>
            <a:ext cx="2535400" cy="18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9EF3F-FD15-DD2D-8460-BD918AC0B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408F9-BE17-EA28-7198-036216446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Dimensionality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E282C4-6F92-B3F4-5039-33A9C02D45B2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The block triangular form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tells us that its eigenvalues are exactly those of the diagonal blocks.</a:t>
                </a:r>
              </a:p>
              <a:p>
                <a:r>
                  <a:rPr lang="en-US" dirty="0"/>
                  <a:t>We prove that the spectral gap (the largest non-one eigenvalue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) is simply the largest eigenvalue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E282C4-6F92-B3F4-5039-33A9C02D4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3"/>
                <a:stretch>
                  <a:fillRect l="-1698" t="-2381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574B664-76B9-1232-2EE4-4692EB26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53" y="2697159"/>
            <a:ext cx="1879375" cy="1641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0B072-08CE-7A80-9C68-36A545F54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174" y="4402086"/>
            <a:ext cx="459931" cy="207420"/>
          </a:xfrm>
          <a:prstGeom prst="rect">
            <a:avLst/>
          </a:prstGeom>
        </p:spPr>
      </p:pic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8582946C-B217-5692-5459-298DF7D04F4A}"/>
              </a:ext>
            </a:extLst>
          </p:cNvPr>
          <p:cNvCxnSpPr>
            <a:cxnSpLocks/>
          </p:cNvCxnSpPr>
          <p:nvPr/>
        </p:nvCxnSpPr>
        <p:spPr>
          <a:xfrm>
            <a:off x="2468766" y="3256321"/>
            <a:ext cx="1471332" cy="32693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557B6-D3E5-A455-1284-B0FCCD903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174" y="4338638"/>
            <a:ext cx="580528" cy="223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5B20C-9616-4200-4B83-86E631C4F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977" y="2901948"/>
            <a:ext cx="2870200" cy="123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D5781-0AC2-3BC1-A036-5A110BF938BE}"/>
              </a:ext>
            </a:extLst>
          </p:cNvPr>
          <p:cNvSpPr txBox="1"/>
          <p:nvPr/>
        </p:nvSpPr>
        <p:spPr>
          <a:xfrm>
            <a:off x="5046924" y="2571750"/>
            <a:ext cx="21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tridiagonal Toeplitz!!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2AAB2-FD5A-5A4C-4DA9-1A687B87B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9F1452E-B3AF-6B75-496F-F009D566D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Theoretical results (open boundaries)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18">
                <a:extLst>
                  <a:ext uri="{FF2B5EF4-FFF2-40B4-BE49-F238E27FC236}">
                    <a16:creationId xmlns:a16="http://schemas.microsoft.com/office/drawing/2014/main" id="{210EFF4D-39F5-10BE-73D8-2D76CF2BBF56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Due to the </a:t>
                </a:r>
                <a:r>
                  <a:rPr lang="en-US" b="1" dirty="0">
                    <a:solidFill>
                      <a:srgbClr val="C00000"/>
                    </a:solidFill>
                  </a:rPr>
                  <a:t>tridiagonal Toeplitz </a:t>
                </a:r>
                <a:r>
                  <a:rPr lang="en-US" dirty="0"/>
                  <a:t>structure, the eigenvalues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have exact formulas with the largest given by: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1: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The spectral gap of the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and thus the circuit formed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will become an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𝜀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-approximate 2-design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when the number of layers is</a:t>
                </a:r>
              </a:p>
            </p:txBody>
          </p:sp>
        </mc:Choice>
        <mc:Fallback xmlns="">
          <p:sp>
            <p:nvSpPr>
              <p:cNvPr id="19" name="Text Placeholder 18">
                <a:extLst>
                  <a:ext uri="{FF2B5EF4-FFF2-40B4-BE49-F238E27FC236}">
                    <a16:creationId xmlns:a16="http://schemas.microsoft.com/office/drawing/2014/main" id="{210EFF4D-39F5-10BE-73D8-2D76CF2BB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3"/>
                <a:stretch>
                  <a:fillRect l="-1852" t="-1976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3B0AB6-6F78-E3B9-EE81-05556ED2825A}"/>
                  </a:ext>
                </a:extLst>
              </p:cNvPr>
              <p:cNvSpPr txBox="1"/>
              <p:nvPr/>
            </p:nvSpPr>
            <p:spPr>
              <a:xfrm>
                <a:off x="2678729" y="1821796"/>
                <a:ext cx="3543278" cy="600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2+2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3B0AB6-6F78-E3B9-EE81-05556ED2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729" y="1821796"/>
                <a:ext cx="3543278" cy="600036"/>
              </a:xfrm>
              <a:prstGeom prst="rect">
                <a:avLst/>
              </a:prstGeom>
              <a:blipFill>
                <a:blip r:embed="rId4"/>
                <a:stretch>
                  <a:fillRect r="-35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82C225-8871-33A8-B67E-C509697F6453}"/>
                  </a:ext>
                </a:extLst>
              </p:cNvPr>
              <p:cNvSpPr txBox="1"/>
              <p:nvPr/>
            </p:nvSpPr>
            <p:spPr>
              <a:xfrm>
                <a:off x="2678729" y="3411885"/>
                <a:ext cx="3636124" cy="792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2+2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82C225-8871-33A8-B67E-C509697F6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729" y="3411885"/>
                <a:ext cx="3636124" cy="792525"/>
              </a:xfrm>
              <a:prstGeom prst="rect">
                <a:avLst/>
              </a:prstGeom>
              <a:blipFill>
                <a:blip r:embed="rId5"/>
                <a:stretch>
                  <a:fillRect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acha perfect Blank Template - Imgflip">
            <a:extLst>
              <a:ext uri="{FF2B5EF4-FFF2-40B4-BE49-F238E27FC236}">
                <a16:creationId xmlns:a16="http://schemas.microsoft.com/office/drawing/2014/main" id="{9E21CFE1-0178-DAEA-7768-9EF30313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55" y="1571945"/>
            <a:ext cx="889941" cy="8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09759-0A3A-26AE-DD46-15DCC7B7C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Theoretical results (closed boundaries)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EFDDC5-F208-7CF9-49C4-1337BA76C08B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Following a similar process, we find that with closed boundary conditions the matrix of importance is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DEFDDC5-F208-7CF9-49C4-1337BA76C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2"/>
                <a:stretch>
                  <a:fillRect l="-169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47F529-6300-4143-1B9C-1978FDD3CF24}"/>
              </a:ext>
            </a:extLst>
          </p:cNvPr>
          <p:cNvCxnSpPr>
            <a:cxnSpLocks/>
          </p:cNvCxnSpPr>
          <p:nvPr/>
        </p:nvCxnSpPr>
        <p:spPr>
          <a:xfrm>
            <a:off x="3311857" y="3187700"/>
            <a:ext cx="1096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5812C3-28E5-03C8-67D2-16195737E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56" y="2367144"/>
            <a:ext cx="3359715" cy="1579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F035E-E3C3-7054-414C-1D6D538B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78" y="2552115"/>
            <a:ext cx="3029620" cy="12711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ECC8EF-5835-CB2C-4F74-FCEF4667B269}"/>
              </a:ext>
            </a:extLst>
          </p:cNvPr>
          <p:cNvSpPr/>
          <p:nvPr/>
        </p:nvSpPr>
        <p:spPr>
          <a:xfrm>
            <a:off x="529389" y="3007895"/>
            <a:ext cx="136357" cy="1637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614732-1B09-F49C-E55B-E4538ADD7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033" y="3969321"/>
            <a:ext cx="580528" cy="223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F526AA-26DF-8672-B980-29E0004BB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064" y="4011741"/>
            <a:ext cx="580528" cy="2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1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DA305-E36C-238D-20DB-803A257C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279EF1-EE9D-E7C2-BF4D-FDB882B87B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Theoretical results (closed boundaries)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18">
                <a:extLst>
                  <a:ext uri="{FF2B5EF4-FFF2-40B4-BE49-F238E27FC236}">
                    <a16:creationId xmlns:a16="http://schemas.microsoft.com/office/drawing/2014/main" id="{F874464B-97FB-2E08-E9B6-331BBA71AD4F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can now square our equation for open boundaries to get the following formula for closed boundaries: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 2 [informal]: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The number of layers required for the circuit to become an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𝜀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-approximate 2-design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is now </a:t>
                </a:r>
                <a:r>
                  <a:rPr lang="en-US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</a:rPr>
                  <a:t>halved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Text Placeholder 18">
                <a:extLst>
                  <a:ext uri="{FF2B5EF4-FFF2-40B4-BE49-F238E27FC236}">
                    <a16:creationId xmlns:a16="http://schemas.microsoft.com/office/drawing/2014/main" id="{F874464B-97FB-2E08-E9B6-331BBA71A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3"/>
                <a:stretch>
                  <a:fillRect l="-1852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BAFFBF-DB2E-5947-FD05-4877E99BFE99}"/>
                  </a:ext>
                </a:extLst>
              </p:cNvPr>
              <p:cNvSpPr txBox="1"/>
              <p:nvPr/>
            </p:nvSpPr>
            <p:spPr>
              <a:xfrm>
                <a:off x="2752164" y="1748055"/>
                <a:ext cx="3650615" cy="598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2+2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EBAFFBF-DB2E-5947-FD05-4877E99BF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164" y="1748055"/>
                <a:ext cx="3650615" cy="598882"/>
              </a:xfrm>
              <a:prstGeom prst="rect">
                <a:avLst/>
              </a:prstGeom>
              <a:blipFill>
                <a:blip r:embed="rId4"/>
                <a:stretch>
                  <a:fillRect r="-34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8C0EB4-2F6F-0A51-D6AA-095CF65F3328}"/>
                  </a:ext>
                </a:extLst>
              </p:cNvPr>
              <p:cNvSpPr txBox="1"/>
              <p:nvPr/>
            </p:nvSpPr>
            <p:spPr>
              <a:xfrm>
                <a:off x="2752164" y="3207976"/>
                <a:ext cx="3636124" cy="792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2+2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8C0EB4-2F6F-0A51-D6AA-095CF65F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164" y="3207976"/>
                <a:ext cx="3636124" cy="792525"/>
              </a:xfrm>
              <a:prstGeom prst="rect">
                <a:avLst/>
              </a:prstGeom>
              <a:blipFill>
                <a:blip r:embed="rId5"/>
                <a:stretch>
                  <a:fillRect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Pacha perfect Blank Template - Imgflip">
            <a:extLst>
              <a:ext uri="{FF2B5EF4-FFF2-40B4-BE49-F238E27FC236}">
                <a16:creationId xmlns:a16="http://schemas.microsoft.com/office/drawing/2014/main" id="{F1D9AAB0-9914-5EBE-A49B-3177FDC5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55" y="1571945"/>
            <a:ext cx="889941" cy="8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8ADC5-7756-7893-459E-900B3388C6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F106F99-3302-55AD-0043-7B83490676C8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457200" y="1143000"/>
                <a:ext cx="4114800" cy="31956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Commutant’s of dimension 3.</a:t>
                </a:r>
              </a:p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 becomes larger.</a:t>
                </a:r>
              </a:p>
              <a:p>
                <a:r>
                  <a:rPr lang="en-US" dirty="0"/>
                  <a:t>Structure of the matrix breaks down.</a:t>
                </a:r>
              </a:p>
              <a:p>
                <a:r>
                  <a:rPr lang="en-US" dirty="0"/>
                  <a:t>Analytical solution becomes more complicated.</a:t>
                </a:r>
              </a:p>
              <a:p>
                <a:r>
                  <a:rPr lang="en-US" dirty="0"/>
                  <a:t>We opt to numerically compute the largest non-one eigenvalue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 using DMRG.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F106F99-3302-55AD-0043-7B83490676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457200" y="1143000"/>
                <a:ext cx="4114800" cy="3195638"/>
              </a:xfrm>
              <a:blipFill>
                <a:blip r:embed="rId3"/>
                <a:stretch>
                  <a:fillRect l="-3395" t="-2381" b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19EACBF-94C4-2B63-17DD-B0580457C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89815"/>
            <a:ext cx="4341541" cy="27774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D35D82-5A1F-4BA5-7F8F-104EBB685627}"/>
                  </a:ext>
                </a:extLst>
              </p:cNvPr>
              <p:cNvSpPr txBox="1"/>
              <p:nvPr/>
            </p:nvSpPr>
            <p:spPr>
              <a:xfrm>
                <a:off x="4798742" y="3548581"/>
                <a:ext cx="4114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/>
                  <a:t>Spectral gaps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/>
                  <a:t> &amp;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up to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r>
                  <a:rPr lang="en-US" sz="1400" dirty="0"/>
                  <a:t> qubits.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D35D82-5A1F-4BA5-7F8F-104EBB685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42" y="3548581"/>
                <a:ext cx="4114799" cy="307777"/>
              </a:xfrm>
              <a:prstGeom prst="rect">
                <a:avLst/>
              </a:prstGeom>
              <a:blipFill>
                <a:blip r:embed="rId5"/>
                <a:stretch>
                  <a:fillRect l="-308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B51121A-BB47-B94C-DBDC-CD60FFE411D4}"/>
              </a:ext>
            </a:extLst>
          </p:cNvPr>
          <p:cNvSpPr/>
          <p:nvPr/>
        </p:nvSpPr>
        <p:spPr>
          <a:xfrm>
            <a:off x="4572000" y="853874"/>
            <a:ext cx="275063" cy="2415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2" name="Picture 6" descr="Pacha: An Underrated Disney Hero">
            <a:extLst>
              <a:ext uri="{FF2B5EF4-FFF2-40B4-BE49-F238E27FC236}">
                <a16:creationId xmlns:a16="http://schemas.microsoft.com/office/drawing/2014/main" id="{C585D955-0637-608C-F3A8-52E2D5BF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9" y="1238092"/>
            <a:ext cx="1133672" cy="11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E62B04-9FEE-BC56-127C-FEB8D8B383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AE01-20F6-3305-C894-AFFDFFDE14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770907-BA27-C237-A9D5-7A5AFFC8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84" y="530270"/>
            <a:ext cx="4825695" cy="4048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B5900-822B-2B52-2DE6-EA5B64C201A2}"/>
              </a:ext>
            </a:extLst>
          </p:cNvPr>
          <p:cNvSpPr txBox="1"/>
          <p:nvPr/>
        </p:nvSpPr>
        <p:spPr>
          <a:xfrm>
            <a:off x="3986784" y="1272845"/>
            <a:ext cx="163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Paolo’s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18939-F4AE-5084-43FC-ADE782128300}"/>
              </a:ext>
            </a:extLst>
          </p:cNvPr>
          <p:cNvSpPr txBox="1"/>
          <p:nvPr/>
        </p:nvSpPr>
        <p:spPr>
          <a:xfrm>
            <a:off x="3927043" y="3451859"/>
            <a:ext cx="163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Paolo’s method</a:t>
            </a:r>
          </a:p>
        </p:txBody>
      </p:sp>
    </p:spTree>
    <p:extLst>
      <p:ext uri="{BB962C8B-B14F-4D97-AF65-F5344CB8AC3E}">
        <p14:creationId xmlns:p14="http://schemas.microsoft.com/office/powerpoint/2010/main" val="429204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E8551-E71F-CDEA-84B5-1673D9CBD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F29949B-AB9B-E72C-5364-3854697168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18">
                <a:extLst>
                  <a:ext uri="{FF2B5EF4-FFF2-40B4-BE49-F238E27FC236}">
                    <a16:creationId xmlns:a16="http://schemas.microsoft.com/office/drawing/2014/main" id="{54680BD8-C30F-7F4A-D711-9B48F7C84A2D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We recall how to find the matrix representation of the 2</a:t>
                </a:r>
                <a:r>
                  <a:rPr lang="en-US" baseline="30000" dirty="0"/>
                  <a:t>nd</a:t>
                </a:r>
                <a:r>
                  <a:rPr lang="en-US" dirty="0"/>
                  <a:t> moment operator of a brick-like circuit.</a:t>
                </a:r>
              </a:p>
              <a:p>
                <a:r>
                  <a:rPr lang="en-US" dirty="0"/>
                  <a:t>We provide an exact characterization of the spectral gaps of the circuit when the local group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Bounds based on the one-dimensional spectral gap can be tightened.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We also give a procedure to numerically compute the spectral gap when the </a:t>
                </a:r>
                <a:r>
                  <a:rPr lang="en-US" dirty="0"/>
                  <a:t>local group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(2)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We hope that this framework can be extended to higher order designs, other groups and different architectures.</a:t>
                </a:r>
              </a:p>
            </p:txBody>
          </p:sp>
        </mc:Choice>
        <mc:Fallback xmlns="">
          <p:sp>
            <p:nvSpPr>
              <p:cNvPr id="19" name="Text Placeholder 18">
                <a:extLst>
                  <a:ext uri="{FF2B5EF4-FFF2-40B4-BE49-F238E27FC236}">
                    <a16:creationId xmlns:a16="http://schemas.microsoft.com/office/drawing/2014/main" id="{54680BD8-C30F-7F4A-D711-9B48F7C84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2"/>
                <a:stretch>
                  <a:fillRect l="-1698" t="-1976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1CC7B-11FC-800E-44AD-CCA2DD72FA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pic>
        <p:nvPicPr>
          <p:cNvPr id="1028" name="Picture 4" descr="Center for Nonlinear Studies">
            <a:extLst>
              <a:ext uri="{FF2B5EF4-FFF2-40B4-BE49-F238E27FC236}">
                <a16:creationId xmlns:a16="http://schemas.microsoft.com/office/drawing/2014/main" id="{6F07F5D0-8258-DA83-EE9D-37D48A3B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93" y="927354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olo Braccia - Postdoctoral Research ...">
            <a:extLst>
              <a:ext uri="{FF2B5EF4-FFF2-40B4-BE49-F238E27FC236}">
                <a16:creationId xmlns:a16="http://schemas.microsoft.com/office/drawing/2014/main" id="{0D241E91-98B9-9111-79FE-92EDD3E6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55" y="1050482"/>
            <a:ext cx="1908872" cy="19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ukasz Cincio">
            <a:extLst>
              <a:ext uri="{FF2B5EF4-FFF2-40B4-BE49-F238E27FC236}">
                <a16:creationId xmlns:a16="http://schemas.microsoft.com/office/drawing/2014/main" id="{412E8768-A481-8E06-E56C-793DD61B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74" y="1050481"/>
            <a:ext cx="1908873" cy="19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blo Bermejo - Graduate Research ...">
            <a:extLst>
              <a:ext uri="{FF2B5EF4-FFF2-40B4-BE49-F238E27FC236}">
                <a16:creationId xmlns:a16="http://schemas.microsoft.com/office/drawing/2014/main" id="{D25DA917-D79C-73FF-CA92-A3EC9F8B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6" y="1050482"/>
            <a:ext cx="1908872" cy="19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B8EE0-649B-188B-7412-B68EE70E13B8}"/>
              </a:ext>
            </a:extLst>
          </p:cNvPr>
          <p:cNvSpPr txBox="1"/>
          <p:nvPr/>
        </p:nvSpPr>
        <p:spPr>
          <a:xfrm>
            <a:off x="532919" y="3224583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Pablo Bermejo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AE85F-81A7-B769-89D2-9AFECAEAA442}"/>
              </a:ext>
            </a:extLst>
          </p:cNvPr>
          <p:cNvSpPr txBox="1"/>
          <p:nvPr/>
        </p:nvSpPr>
        <p:spPr>
          <a:xfrm>
            <a:off x="2901524" y="3224583"/>
            <a:ext cx="14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Paolo </a:t>
            </a:r>
            <a:r>
              <a:rPr lang="en-US" dirty="0" err="1"/>
              <a:t>Braccia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EE2E-E879-7D34-AFE1-9BB09448634A}"/>
              </a:ext>
            </a:extLst>
          </p:cNvPr>
          <p:cNvSpPr txBox="1"/>
          <p:nvPr/>
        </p:nvSpPr>
        <p:spPr>
          <a:xfrm>
            <a:off x="5212230" y="3224583"/>
            <a:ext cx="141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Lukasz </a:t>
            </a:r>
            <a:r>
              <a:rPr lang="en-US" dirty="0" err="1"/>
              <a:t>Cincio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7C636-4E07-819D-30F7-7CEB65EDD7CF}"/>
              </a:ext>
            </a:extLst>
          </p:cNvPr>
          <p:cNvSpPr txBox="1"/>
          <p:nvPr/>
        </p:nvSpPr>
        <p:spPr>
          <a:xfrm>
            <a:off x="7295457" y="3224583"/>
            <a:ext cx="147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Marco </a:t>
            </a:r>
            <a:r>
              <a:rPr lang="en-US" dirty="0" err="1"/>
              <a:t>Cerezo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0385F-F8A8-FEAE-563B-2F8303708703}"/>
              </a:ext>
            </a:extLst>
          </p:cNvPr>
          <p:cNvSpPr txBox="1"/>
          <p:nvPr/>
        </p:nvSpPr>
        <p:spPr>
          <a:xfrm>
            <a:off x="356036" y="3965883"/>
            <a:ext cx="640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would also like to acknowledge LDRD which funded this work!</a:t>
            </a:r>
          </a:p>
        </p:txBody>
      </p:sp>
    </p:spTree>
    <p:extLst>
      <p:ext uri="{BB962C8B-B14F-4D97-AF65-F5344CB8AC3E}">
        <p14:creationId xmlns:p14="http://schemas.microsoft.com/office/powerpoint/2010/main" val="4807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51F9-2F14-D293-0E8F-B43301309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31D333-D44E-E6B9-5BB6-E1C714DC23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Random 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9286A71-A79A-CC27-A119-210D09BB5270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457200" y="1031489"/>
                <a:ext cx="8229600" cy="1347435"/>
              </a:xfrm>
            </p:spPr>
            <p:txBody>
              <a:bodyPr/>
              <a:lstStyle/>
              <a:p>
                <a:r>
                  <a:rPr lang="en-US" dirty="0"/>
                  <a:t>Random quantum circuits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sampled from a group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have many applications to:</a:t>
                </a:r>
              </a:p>
              <a:p>
                <a:pPr lvl="2"/>
                <a:r>
                  <a:rPr lang="en-US" dirty="0"/>
                  <a:t>Quantum Chaos</a:t>
                </a:r>
              </a:p>
              <a:p>
                <a:pPr lvl="2"/>
                <a:r>
                  <a:rPr lang="en-US" dirty="0"/>
                  <a:t>Entanglement Transitions</a:t>
                </a:r>
              </a:p>
              <a:p>
                <a:pPr lvl="2"/>
                <a:r>
                  <a:rPr lang="en-US" dirty="0"/>
                  <a:t>Variational Quantum Algorithms</a:t>
                </a:r>
              </a:p>
              <a:p>
                <a:pPr lvl="2"/>
                <a:r>
                  <a:rPr lang="en-US" dirty="0"/>
                  <a:t>Error Mitigation…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9286A71-A79A-CC27-A119-210D09BB5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457200" y="1031489"/>
                <a:ext cx="8229600" cy="1347435"/>
              </a:xfrm>
              <a:blipFill>
                <a:blip r:embed="rId3"/>
                <a:stretch>
                  <a:fillRect l="-1698" t="-5607" b="-1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007D4E7-7B21-5103-1EC8-F670D73E6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629" y="1672429"/>
            <a:ext cx="2867993" cy="2305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8A44F8-530D-2C0C-57FE-6888575F6CB8}"/>
              </a:ext>
            </a:extLst>
          </p:cNvPr>
          <p:cNvSpPr txBox="1"/>
          <p:nvPr/>
        </p:nvSpPr>
        <p:spPr>
          <a:xfrm>
            <a:off x="457200" y="2684110"/>
            <a:ext cx="4414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 they are difficult to implement in a quantum circuit and could be prohibitively expensive.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focus on a more realistic architecture.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E661A-195C-D7FB-8AF5-E4D8A0E24E8C}"/>
              </a:ext>
            </a:extLst>
          </p:cNvPr>
          <p:cNvSpPr txBox="1"/>
          <p:nvPr/>
        </p:nvSpPr>
        <p:spPr>
          <a:xfrm>
            <a:off x="5948759" y="2579911"/>
            <a:ext cx="1137732" cy="369332"/>
          </a:xfrm>
          <a:prstGeom prst="rect">
            <a:avLst/>
          </a:prstGeom>
          <a:solidFill>
            <a:srgbClr val="F0A595"/>
          </a:solidFill>
        </p:spPr>
        <p:txBody>
          <a:bodyPr wrap="square" rtlCol="0">
            <a:spAutoFit/>
          </a:bodyPr>
          <a:lstStyle/>
          <a:p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4A1C3E-1D44-0F77-7B56-023DC346A2E2}"/>
                  </a:ext>
                </a:extLst>
              </p:cNvPr>
              <p:cNvSpPr txBox="1"/>
              <p:nvPr/>
            </p:nvSpPr>
            <p:spPr>
              <a:xfrm>
                <a:off x="6111631" y="2640725"/>
                <a:ext cx="811988" cy="369332"/>
              </a:xfrm>
              <a:prstGeom prst="rect">
                <a:avLst/>
              </a:prstGeom>
              <a:solidFill>
                <a:srgbClr val="F0A59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𝔾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4A1C3E-1D44-0F77-7B56-023DC346A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631" y="2640725"/>
                <a:ext cx="8119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9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120EC-FE23-A752-2F15-C5A28524E9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992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0607-0215-9D58-80B8-1811E3DF4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4D79A1-CA8E-BDF8-7346-C34FDD2076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Random 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D7654E0-DAD3-1224-7F13-F4C3CFCF2E27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256032" y="1031489"/>
                <a:ext cx="8430768" cy="1347435"/>
              </a:xfrm>
            </p:spPr>
            <p:txBody>
              <a:bodyPr/>
              <a:lstStyle/>
              <a:p>
                <a:r>
                  <a:rPr lang="en-US" dirty="0"/>
                  <a:t>Locally random </a:t>
                </a:r>
                <a:r>
                  <a:rPr lang="en-US" dirty="0" err="1"/>
                  <a:t>unitaries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/>
                  <a:t> sampled </a:t>
                </a:r>
                <a:r>
                  <a:rPr lang="en-US" dirty="0" err="1"/>
                  <a:t>i.i.d.</a:t>
                </a:r>
                <a:r>
                  <a:rPr lang="en-US" dirty="0"/>
                  <a:t> from a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acting on alternating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qudits</a:t>
                </a:r>
                <a:r>
                  <a:rPr lang="en-US" dirty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for qubits) in a brick-like fashion. </a:t>
                </a:r>
              </a:p>
              <a:p>
                <a:r>
                  <a:rPr lang="en-US" dirty="0"/>
                  <a:t>We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Colored gates are removed (added) for open (closed) boundary conditions.</a:t>
                </a:r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D7654E0-DAD3-1224-7F13-F4C3CFCF2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256032" y="1031489"/>
                <a:ext cx="8430768" cy="1347435"/>
              </a:xfrm>
              <a:blipFill>
                <a:blip r:embed="rId3"/>
                <a:stretch>
                  <a:fillRect l="-1506" t="-4673" r="-1355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8BFDC40-CD5A-F81E-8FC7-22B173E40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53" y="2705811"/>
            <a:ext cx="2076463" cy="166951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4AC197-F38B-E9DA-0A3E-0CC7818F2B42}"/>
              </a:ext>
            </a:extLst>
          </p:cNvPr>
          <p:cNvCxnSpPr>
            <a:cxnSpLocks/>
          </p:cNvCxnSpPr>
          <p:nvPr/>
        </p:nvCxnSpPr>
        <p:spPr>
          <a:xfrm>
            <a:off x="3409546" y="3551957"/>
            <a:ext cx="1850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BCED16B-D941-2FFF-28B1-B06E4CA97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125" y="2496311"/>
            <a:ext cx="2167097" cy="211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D1780-CDFF-4165-836B-6BA50EC60303}"/>
              </a:ext>
            </a:extLst>
          </p:cNvPr>
          <p:cNvSpPr txBox="1"/>
          <p:nvPr/>
        </p:nvSpPr>
        <p:spPr>
          <a:xfrm>
            <a:off x="846305" y="4569721"/>
            <a:ext cx="2006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F7E"/>
                </a:solidFill>
              </a:rPr>
              <a:t>True random quantum circuit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26EAA-E1B2-6CDC-6C5C-D1E29B795ABE}"/>
              </a:ext>
            </a:extLst>
          </p:cNvPr>
          <p:cNvSpPr txBox="1"/>
          <p:nvPr/>
        </p:nvSpPr>
        <p:spPr>
          <a:xfrm>
            <a:off x="5934097" y="4598009"/>
            <a:ext cx="1861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F7E"/>
                </a:solidFill>
              </a:rPr>
              <a:t>Structure used in this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DE613-31CF-2D1E-5F58-5D8AEE3E5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986" y="4406747"/>
            <a:ext cx="231949" cy="187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24B237-0D90-9204-2F48-460190123E61}"/>
                  </a:ext>
                </a:extLst>
              </p:cNvPr>
              <p:cNvSpPr txBox="1"/>
              <p:nvPr/>
            </p:nvSpPr>
            <p:spPr>
              <a:xfrm>
                <a:off x="3165861" y="3610888"/>
                <a:ext cx="2380500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24B237-0D90-9204-2F48-460190123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61" y="3610888"/>
                <a:ext cx="2380500" cy="795859"/>
              </a:xfrm>
              <a:prstGeom prst="rect">
                <a:avLst/>
              </a:prstGeom>
              <a:blipFill>
                <a:blip r:embed="rId7"/>
                <a:stretch>
                  <a:fillRect l="-1596" t="-117188" b="-15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0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C31EE-3179-C00C-1394-DA91A9260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36443E-3186-F29F-0795-3F9CC03F85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Random quantum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92F6E828-69D0-F14A-069F-BA4BEF173B59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457200" y="896671"/>
                <a:ext cx="8229600" cy="1347435"/>
              </a:xfrm>
            </p:spPr>
            <p:txBody>
              <a:bodyPr/>
              <a:lstStyle/>
              <a:p>
                <a:r>
                  <a:rPr lang="en-US" dirty="0"/>
                  <a:t>We consider the cases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brick-like circuit forms a distribution of </a:t>
                </a:r>
                <a:r>
                  <a:rPr lang="en-US" dirty="0" err="1"/>
                  <a:t>unitaries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converges to some 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ask the question: </a:t>
                </a:r>
                <a:r>
                  <a:rPr lang="en-US" b="1" dirty="0"/>
                  <a:t>at what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does 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dirty="0"/>
                  <a:t> form 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/>
                  <a:t>-approximate 2-design over the group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92F6E828-69D0-F14A-069F-BA4BEF173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457200" y="896671"/>
                <a:ext cx="8229600" cy="1347435"/>
              </a:xfrm>
              <a:blipFill>
                <a:blip r:embed="rId2"/>
                <a:stretch>
                  <a:fillRect l="-1698" b="-4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8718D7D-1093-CAE5-8763-693EE36F1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53" y="2705811"/>
            <a:ext cx="2076463" cy="166951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8275E6A-E59D-A1BA-C21F-C54325DBD38B}"/>
              </a:ext>
            </a:extLst>
          </p:cNvPr>
          <p:cNvCxnSpPr>
            <a:cxnSpLocks/>
          </p:cNvCxnSpPr>
          <p:nvPr/>
        </p:nvCxnSpPr>
        <p:spPr>
          <a:xfrm>
            <a:off x="3409546" y="3547872"/>
            <a:ext cx="1850049" cy="0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37F3282-6708-3376-7AA9-3C239F93AAC4}"/>
              </a:ext>
            </a:extLst>
          </p:cNvPr>
          <p:cNvSpPr txBox="1"/>
          <p:nvPr/>
        </p:nvSpPr>
        <p:spPr>
          <a:xfrm>
            <a:off x="846305" y="4569721"/>
            <a:ext cx="2006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F7E"/>
                </a:solidFill>
              </a:rPr>
              <a:t>True random quantum circuit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9EC96-C82E-AE82-0DB3-9EECC82FB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6" y="4406747"/>
            <a:ext cx="231949" cy="187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4524E-F7F7-4AC5-9CBD-6BE3D6E16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125" y="2496311"/>
            <a:ext cx="2167097" cy="2111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312289-9CE0-0433-3D3E-BC00E791C0CB}"/>
              </a:ext>
            </a:extLst>
          </p:cNvPr>
          <p:cNvSpPr txBox="1"/>
          <p:nvPr/>
        </p:nvSpPr>
        <p:spPr>
          <a:xfrm>
            <a:off x="5934097" y="4598009"/>
            <a:ext cx="1861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F7E"/>
                </a:solidFill>
              </a:rPr>
              <a:t>Structure used in this work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93E84F-8CB9-41E1-4A49-083302412A54}"/>
              </a:ext>
            </a:extLst>
          </p:cNvPr>
          <p:cNvCxnSpPr/>
          <p:nvPr/>
        </p:nvCxnSpPr>
        <p:spPr>
          <a:xfrm flipH="1">
            <a:off x="3409546" y="3547872"/>
            <a:ext cx="187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F7ACED43-E9A4-145A-EC33-4E5C66FF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86" y="1044116"/>
            <a:ext cx="3712957" cy="29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3953CC-8335-A491-77CB-CE45A52E17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Moment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319456-FE3A-766A-240A-E900755503C4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457200" y="1025958"/>
                <a:ext cx="8229600" cy="3546042"/>
              </a:xfrm>
            </p:spPr>
            <p:txBody>
              <a:bodyPr/>
              <a:lstStyle/>
              <a:p>
                <a:r>
                  <a:rPr lang="en-US" dirty="0"/>
                  <a:t>The 2</a:t>
                </a:r>
                <a:r>
                  <a:rPr lang="en-US" baseline="30000" dirty="0"/>
                  <a:t>nd</a:t>
                </a:r>
                <a:r>
                  <a:rPr lang="en-US" dirty="0"/>
                  <a:t> moment operators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matrices defined as: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can decompose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 into a product of local moments, which can be analytically studied via Weingarten calculus.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𝑳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⨂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nary>
                            <m:naryPr>
                              <m:chr m:val="⨂"/>
                              <m:limLoc m:val="subSup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nary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nary>
                                <m:naryPr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e>
                              </m:nary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⊗2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Which implies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C319456-FE3A-766A-240A-E90075550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457200" y="1025958"/>
                <a:ext cx="8229600" cy="3546042"/>
              </a:xfrm>
              <a:blipFill>
                <a:blip r:embed="rId3"/>
                <a:stretch>
                  <a:fillRect l="-1698" t="-2143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75096-621F-386D-8879-0E7202B1B111}"/>
                  </a:ext>
                </a:extLst>
              </p:cNvPr>
              <p:cNvSpPr txBox="1"/>
              <p:nvPr/>
            </p:nvSpPr>
            <p:spPr>
              <a:xfrm>
                <a:off x="1342850" y="1446167"/>
                <a:ext cx="6458300" cy="49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b="0" i="1" spc="3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undOvr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i="1" spc="3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undOvr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𝑳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C75096-621F-386D-8879-0E7202B1B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50" y="1446167"/>
                <a:ext cx="6458300" cy="497893"/>
              </a:xfrm>
              <a:prstGeom prst="rect">
                <a:avLst/>
              </a:prstGeom>
              <a:blipFill>
                <a:blip r:embed="rId4"/>
                <a:stretch>
                  <a:fillRect t="-87805" b="-1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18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7965A-7D14-EB62-0089-0021C5CC6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E08B732-EF9E-0772-AF25-2A5B6BD5C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Spectral gaps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DFEA1CE-D076-B379-2FA8-6256F3A27BE4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The spectral gap is given by: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Here we equivalently define it as the absolute value of the largest non-one eigenvalue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 spectral gap is less than a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then we can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b="1" dirty="0"/>
                  <a:t> forms 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/>
                  <a:t>-approximate 2-design 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DFEA1CE-D076-B379-2FA8-6256F3A27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2"/>
                <a:stretch>
                  <a:fillRect l="-1698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38A89-2F10-18C3-AB95-3B55561F908E}"/>
                  </a:ext>
                </a:extLst>
              </p:cNvPr>
              <p:cNvSpPr txBox="1"/>
              <p:nvPr/>
            </p:nvSpPr>
            <p:spPr>
              <a:xfrm>
                <a:off x="3711690" y="1492612"/>
                <a:ext cx="1717073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𝒯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𝒯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𝔾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38A89-2F10-18C3-AB95-3B55561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90" y="1492612"/>
                <a:ext cx="1717073" cy="540917"/>
              </a:xfrm>
              <a:prstGeom prst="rect">
                <a:avLst/>
              </a:prstGeom>
              <a:blipFill>
                <a:blip r:embed="rId3"/>
                <a:stretch>
                  <a:fillRect r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23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23C61-2FA4-A326-660A-236A7F6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247947-B0C3-6774-7FA6-9CADAD2633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6" y="298801"/>
            <a:ext cx="8229600" cy="669156"/>
          </a:xfrm>
        </p:spPr>
        <p:txBody>
          <a:bodyPr/>
          <a:lstStyle/>
          <a:p>
            <a:r>
              <a:rPr lang="en-US" dirty="0"/>
              <a:t>Dealing with local moment operators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F21E487-6C77-D3D7-70DA-92BFA3DB64F1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457196" y="697301"/>
                <a:ext cx="8229600" cy="26750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While the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not </a:t>
                </a:r>
                <a:r>
                  <a:rPr lang="en-US" dirty="0" err="1"/>
                  <a:t>Haar</a:t>
                </a:r>
                <a:r>
                  <a:rPr lang="en-US" dirty="0"/>
                  <a:t> random, each local gate is, so we can use Weingarten calculus to evaluate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2)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the question now becomes how to study this product:</a:t>
                </a:r>
              </a:p>
              <a:p>
                <a:r>
                  <a:rPr lang="en-US" dirty="0"/>
                  <a:t>Theoretically: finding bounds via statistical mechanics tools.</a:t>
                </a:r>
              </a:p>
              <a:p>
                <a:r>
                  <a:rPr lang="en-US" dirty="0"/>
                  <a:t>Numerically: Monte Carlo, tensor networks.</a:t>
                </a:r>
              </a:p>
              <a:p>
                <a:r>
                  <a:rPr lang="en-US" dirty="0"/>
                  <a:t>Our approach: exact computation!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F21E487-6C77-D3D7-70DA-92BFA3DB6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457196" y="697301"/>
                <a:ext cx="8229600" cy="2675006"/>
              </a:xfrm>
              <a:blipFill>
                <a:blip r:embed="rId3"/>
                <a:stretch>
                  <a:fillRect l="-1852" t="-1367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796AF91-1B82-54F9-20FB-E209C1874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892" y="3461312"/>
            <a:ext cx="4308207" cy="1121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9A1B1-516F-EC83-B34D-B9FBE9C8F4F6}"/>
              </a:ext>
            </a:extLst>
          </p:cNvPr>
          <p:cNvSpPr txBox="1"/>
          <p:nvPr/>
        </p:nvSpPr>
        <p:spPr>
          <a:xfrm>
            <a:off x="1094120" y="4579548"/>
            <a:ext cx="6955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Braccia</a:t>
            </a:r>
            <a:r>
              <a:rPr lang="en-US" sz="1000" dirty="0"/>
              <a:t>, Paolo, et al. "Computing exact moments of local random quantum circuits via tensor networks." </a:t>
            </a:r>
            <a:r>
              <a:rPr lang="en-US" sz="1000" i="1" dirty="0"/>
              <a:t>arXiv:2403.01706</a:t>
            </a:r>
            <a:r>
              <a:rPr lang="en-US" sz="1000" dirty="0"/>
              <a:t> (2024).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FE427-E2CD-3863-86B0-00C96BF53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870" y="2127076"/>
            <a:ext cx="710609" cy="549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E62A3-1972-3BC2-EE2C-E175FB730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679" y="2676183"/>
            <a:ext cx="715800" cy="526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24430-7974-AD96-FA88-B4884E8BC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679" y="3186396"/>
            <a:ext cx="715800" cy="5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C412B0-94A9-CD9E-2515-F6C4B57B2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Theoretical results (open boundaries)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7489BA-9C85-833E-0634-D5410FC9AEFC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457200" y="1143000"/>
                <a:ext cx="8229600" cy="1704100"/>
              </a:xfrm>
            </p:spPr>
            <p:txBody>
              <a:bodyPr/>
              <a:lstStyle/>
              <a:p>
                <a:r>
                  <a:rPr lang="en-US" dirty="0"/>
                  <a:t>Local Group: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Global Group: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order moment operator projects into the 2</a:t>
                </a:r>
                <a:r>
                  <a:rPr lang="en-US" baseline="30000" dirty="0"/>
                  <a:t>nd</a:t>
                </a:r>
                <a:r>
                  <a:rPr lang="en-US" dirty="0"/>
                  <a:t> order commutant of the group: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B7489BA-9C85-833E-0634-D5410FC9A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457200" y="1143000"/>
                <a:ext cx="8229600" cy="1704100"/>
              </a:xfrm>
              <a:blipFill>
                <a:blip r:embed="rId3"/>
                <a:stretch>
                  <a:fillRect l="-1698" t="-4444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2914E93-FC59-5C9B-52A1-FCE05B5F7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2738438"/>
            <a:ext cx="35179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26B3F-2E77-EA61-00AA-095D1BA07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850" y="2210602"/>
            <a:ext cx="2400300" cy="46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75510D-0BCF-23FF-C7D6-7BF13FDF22FF}"/>
              </a:ext>
            </a:extLst>
          </p:cNvPr>
          <p:cNvSpPr txBox="1"/>
          <p:nvPr/>
        </p:nvSpPr>
        <p:spPr>
          <a:xfrm>
            <a:off x="361064" y="2738438"/>
            <a:ext cx="541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the brick-like structure we act on a set spanned by the basis                     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based off the definition of the moment operator 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FFE8-3C89-605D-4429-B487B7903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607" y="3008936"/>
            <a:ext cx="1042678" cy="3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3EE580-5B19-C04A-2CF7-B0E0CCE7C1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Theoretical results (open boundaries)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9CAA51F-B340-24CF-B106-C5D6C4C98A52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/>
            <p:txBody>
              <a:bodyPr/>
              <a:lstStyle/>
              <a:p>
                <a:r>
                  <a:rPr lang="en-US" dirty="0"/>
                  <a:t>Local moment operator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the basis of the commutant.</a:t>
                </a:r>
              </a:p>
              <a:p>
                <a:r>
                  <a:rPr lang="en-US" dirty="0"/>
                  <a:t>We can focus on the 2</a:t>
                </a:r>
                <a:r>
                  <a:rPr lang="en-US" baseline="30000" dirty="0"/>
                  <a:t>nd</a:t>
                </a:r>
                <a:r>
                  <a:rPr lang="en-US" dirty="0"/>
                  <a:t> moment operator over a single layer of the circuit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𝒯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Following standard procedures we 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for every local unitary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gives us a matrix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9CAA51F-B340-24CF-B106-C5D6C4C98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blipFill>
                <a:blip r:embed="rId3"/>
                <a:stretch>
                  <a:fillRect l="-169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E00794-D064-16BB-F335-87E4036D7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55" y="3284526"/>
            <a:ext cx="2158230" cy="1098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A6EB3-E23E-3079-CC9E-8E92F3D4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043" y="2757078"/>
            <a:ext cx="2255420" cy="1929223"/>
          </a:xfrm>
          <a:prstGeom prst="rect">
            <a:avLst/>
          </a:prstGeom>
        </p:spPr>
      </p:pic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6E7E965C-B74B-762C-8ED6-F157FE82235C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 flipH="1" flipV="1">
            <a:off x="3175832" y="2065035"/>
            <a:ext cx="1208113" cy="3427638"/>
          </a:xfrm>
          <a:prstGeom prst="curvedConnector4">
            <a:avLst>
              <a:gd name="adj1" fmla="val -18922"/>
              <a:gd name="adj2" fmla="val 6574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CC5F7EA-8E6E-D935-B88E-749B020DD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097" y="4686300"/>
            <a:ext cx="541311" cy="2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6341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21592</TotalTime>
  <Words>1364</Words>
  <Application>Microsoft Macintosh PowerPoint</Application>
  <PresentationFormat>On-screen Show (16:9)</PresentationFormat>
  <Paragraphs>165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Acumin Pro</vt:lpstr>
      <vt:lpstr>Arial</vt:lpstr>
      <vt:lpstr>Calibri</vt:lpstr>
      <vt:lpstr>Cambria Math</vt:lpstr>
      <vt:lpstr>Helvetica</vt:lpstr>
      <vt:lpstr>System Font Regular</vt:lpstr>
      <vt:lpstr>Wingdings</vt:lpstr>
      <vt:lpstr>Main</vt:lpstr>
      <vt:lpstr>Custom Design</vt:lpstr>
      <vt:lpstr>Exact spectral gaps of random one-dimensional quantum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Deneris, Andrew Evan</cp:lastModifiedBy>
  <cp:revision>263</cp:revision>
  <dcterms:created xsi:type="dcterms:W3CDTF">2020-12-17T00:35:24Z</dcterms:created>
  <dcterms:modified xsi:type="dcterms:W3CDTF">2024-11-25T01:21:32Z</dcterms:modified>
</cp:coreProperties>
</file>